
<file path=[Content_Types].xml><?xml version="1.0" encoding="utf-8"?>
<Types xmlns="http://schemas.openxmlformats.org/package/2006/content-types">
  <Override PartName="/ppt/slides/slide3.xml" ContentType="application/vnd.openxmlformats-officedocument.presentationml.slide+xml"/>
  <Override PartName="/docProps/core.xml" ContentType="application/vnd.openxmlformats-package.core-properties+xml"/>
  <Override PartName="/ppt/slideLayouts/slideLayout6.xml" ContentType="application/vnd.openxmlformats-officedocument.presentationml.slideLayout+xml"/>
  <Default Extension="rels" ContentType="application/vnd.openxmlformats-package.relationships+xml"/>
  <Override PartName="/ppt/slides/slide5.xml" ContentType="application/vnd.openxmlformats-officedocument.presentationml.slide+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xml" ContentType="application/vnd.openxmlformats-officedocument.presentationml.slideLayout+xml"/>
  <Default Extension="png" ContentType="image/png"/>
  <Override PartName="/ppt/slideLayouts/slideLayout11.xml" ContentType="application/vnd.openxmlformats-officedocument.presentationml.slideLayout+xml"/>
  <Override PartName="/ppt/slideLayouts/slideLayout3.xml" ContentType="application/vnd.openxmlformats-officedocument.presentationml.slideLayout+xml"/>
  <Default Extension="xml" ContentType="application/xml"/>
  <Override PartName="/ppt/slides/slide2.xml" ContentType="application/vnd.openxmlformats-officedocument.presentationml.slide+xml"/>
  <Override PartName="/docProps/app.xml" ContentType="application/vnd.openxmlformats-officedocument.extended-properties+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s/slide4.xml" ContentType="application/vnd.openxmlformats-officedocument.presentationml.slide+xml"/>
  <Override PartName="/ppt/viewProps.xml" ContentType="application/vnd.openxmlformats-officedocument.presentationml.viewProps+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presProps.xml" ContentType="application/vnd.openxmlformats-officedocument.presentationml.presProps+xml"/>
  <Override PartName="/ppt/slideLayouts/slideLayout2.xml" ContentType="application/vnd.openxmlformats-officedocument.presentationml.slideLayout+xml"/>
  <Override PartName="/ppt/presentation.xml" ContentType="application/vnd.openxmlformats-officedocument.presentationml.presentation.main+xml"/>
  <Default Extension="bin" ContentType="application/vnd.openxmlformats-officedocument.presentationml.printerSettings"/>
  <Override PartName="/ppt/slides/slide1.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4.xml" ContentType="application/vnd.openxmlformats-officedocument.presentationml.slideLayout+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7" r:id="rId2"/>
    <p:sldId id="258" r:id="rId3"/>
    <p:sldId id="259" r:id="rId4"/>
    <p:sldId id="260" r:id="rId5"/>
    <p:sldId id="261" r:id="rId6"/>
    <p:sldId id="262" r:id="rId7"/>
    <p:sldId id="263"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5" d="100"/>
          <a:sy n="105" d="100"/>
        </p:scale>
        <p:origin x="-336"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E9285F6C-C5FE-2341-8F6D-0B002216F060}" type="datetimeFigureOut">
              <a:rPr lang="en-US" smtClean="0"/>
              <a:pPr/>
              <a:t>10/22/17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30D7836A-A778-BE49-989A-D7CB6B2287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grpSp>
        <p:nvGrpSpPr>
          <p:cNvPr id="9" name="Group 8"/>
          <p:cNvGrpSpPr/>
          <p:nvPr userDrawn="1"/>
        </p:nvGrpSpPr>
        <p:grpSpPr>
          <a:xfrm>
            <a:off x="0" y="-152400"/>
            <a:ext cx="9144000" cy="7010400"/>
            <a:chOff x="0" y="-152400"/>
            <a:chExt cx="9144000" cy="7010400"/>
          </a:xfrm>
        </p:grpSpPr>
        <p:pic>
          <p:nvPicPr>
            <p:cNvPr id="7" name="Picture 6"/>
            <p:cNvPicPr>
              <a:picLocks noChangeAspect="1"/>
            </p:cNvPicPr>
            <p:nvPr userDrawn="1"/>
          </p:nvPicPr>
          <p:blipFill>
            <a:blip r:embed="rId13"/>
            <a:stretch>
              <a:fillRect/>
            </a:stretch>
          </p:blipFill>
          <p:spPr>
            <a:xfrm>
              <a:off x="0" y="-152400"/>
              <a:ext cx="9144000" cy="6278563"/>
            </a:xfrm>
            <a:prstGeom prst="rect">
              <a:avLst/>
            </a:prstGeom>
          </p:spPr>
        </p:pic>
        <p:pic>
          <p:nvPicPr>
            <p:cNvPr id="8" name="Picture 7"/>
            <p:cNvPicPr>
              <a:picLocks noChangeAspect="1"/>
            </p:cNvPicPr>
            <p:nvPr userDrawn="1"/>
          </p:nvPicPr>
          <p:blipFill>
            <a:blip r:embed="rId13"/>
            <a:srcRect t="90763"/>
            <a:stretch>
              <a:fillRect/>
            </a:stretch>
          </p:blipFill>
          <p:spPr>
            <a:xfrm>
              <a:off x="0" y="5416428"/>
              <a:ext cx="9144000" cy="1441572"/>
            </a:xfrm>
            <a:prstGeom prst="rect">
              <a:avLst/>
            </a:prstGeom>
          </p:spPr>
        </p:pic>
      </p:grpSp>
      <p:sp>
        <p:nvSpPr>
          <p:cNvPr id="2" name="Title Placeholder 1"/>
          <p:cNvSpPr>
            <a:spLocks noGrp="1"/>
          </p:cNvSpPr>
          <p:nvPr>
            <p:ph type="title"/>
          </p:nvPr>
        </p:nvSpPr>
        <p:spPr>
          <a:xfrm>
            <a:off x="457200" y="5554663"/>
            <a:ext cx="8229600" cy="1143000"/>
          </a:xfrm>
          <a:prstGeom prst="rect">
            <a:avLst/>
          </a:prstGeom>
          <a:effectLst>
            <a:outerShdw blurRad="50800" dist="38100" dir="270000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310991"/>
            <a:ext cx="8229600" cy="4859235"/>
          </a:xfrm>
          <a:prstGeom prst="rect">
            <a:avLst/>
          </a:prstGeom>
          <a:effectLst/>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bg1"/>
          </a:solidFill>
          <a:effectLst>
            <a:outerShdw blurRad="50800" dist="38100" dir="2700000">
              <a:srgbClr val="000000">
                <a:alpha val="43000"/>
              </a:srgbClr>
            </a:outerShdw>
          </a:effectLst>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bg1"/>
          </a:solidFill>
          <a:effectLst>
            <a:outerShdw blurRad="50800" dist="38100" dir="2700000">
              <a:srgbClr val="000000">
                <a:alpha val="43000"/>
              </a:srgbClr>
            </a:outerShdw>
          </a:effectLst>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effectLst>
            <a:outerShdw blurRad="50800" dist="38100" dir="2700000">
              <a:srgbClr val="000000">
                <a:alpha val="43000"/>
              </a:srgbClr>
            </a:outerShdw>
          </a:effectLst>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bg1"/>
          </a:solidFill>
          <a:effectLst>
            <a:outerShdw blurRad="50800" dist="38100" dir="2700000">
              <a:srgbClr val="000000">
                <a:alpha val="43000"/>
              </a:srgbClr>
            </a:outerShdw>
          </a:effectLst>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bg1"/>
          </a:solidFill>
          <a:effectLst>
            <a:outerShdw blurRad="50800" dist="38100" dir="2700000">
              <a:srgbClr val="000000">
                <a:alpha val="43000"/>
              </a:srgbClr>
            </a:outerShdw>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ACTS 17:1-10</a:t>
            </a:r>
            <a:endParaRPr lang="en-US" sz="6000" dirty="0"/>
          </a:p>
        </p:txBody>
      </p:sp>
      <p:sp>
        <p:nvSpPr>
          <p:cNvPr id="3" name="Content Placeholder 2"/>
          <p:cNvSpPr>
            <a:spLocks noGrp="1"/>
          </p:cNvSpPr>
          <p:nvPr>
            <p:ph idx="1"/>
          </p:nvPr>
        </p:nvSpPr>
        <p:spPr/>
        <p:txBody>
          <a:bodyPr>
            <a:normAutofit fontScale="92500" lnSpcReduction="10000"/>
          </a:bodyPr>
          <a:lstStyle/>
          <a:p>
            <a:pPr marL="0" indent="0">
              <a:buNone/>
            </a:pPr>
            <a:r>
              <a:rPr lang="en-US" b="1" dirty="0" smtClean="0"/>
              <a:t>“Now when they had passed through </a:t>
            </a:r>
            <a:r>
              <a:rPr lang="en-US" b="1" dirty="0" err="1" smtClean="0"/>
              <a:t>Amphipolis</a:t>
            </a:r>
            <a:r>
              <a:rPr lang="en-US" b="1" dirty="0" smtClean="0"/>
              <a:t> and </a:t>
            </a:r>
            <a:r>
              <a:rPr lang="en-US" b="1" dirty="0" err="1" smtClean="0"/>
              <a:t>Apollonia</a:t>
            </a:r>
            <a:r>
              <a:rPr lang="en-US" b="1" dirty="0" smtClean="0"/>
              <a:t>, they came to Thessalonica, where there was a synagogue of the Jews. Then Paul, as his custom was, went in to them, and for three Sabbaths reasoned with them from the Scriptures, explaining and demonstrating that the Christ had to suffer and rise again from the dead, and saying, ‘This Jesus whom I preach to you is the Christ.’ And some of them were persuaded; and a great multitude of the devout Greeks, and not a few of the leading women, joined Paul and Silas…”</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ACTS 17:1-10</a:t>
            </a:r>
            <a:endParaRPr lang="en-US" sz="6000" dirty="0"/>
          </a:p>
        </p:txBody>
      </p:sp>
      <p:sp>
        <p:nvSpPr>
          <p:cNvPr id="3" name="Content Placeholder 2"/>
          <p:cNvSpPr>
            <a:spLocks noGrp="1"/>
          </p:cNvSpPr>
          <p:nvPr>
            <p:ph idx="1"/>
          </p:nvPr>
        </p:nvSpPr>
        <p:spPr/>
        <p:txBody>
          <a:bodyPr>
            <a:normAutofit/>
          </a:bodyPr>
          <a:lstStyle/>
          <a:p>
            <a:pPr marL="0" indent="0">
              <a:buNone/>
            </a:pPr>
            <a:r>
              <a:rPr lang="en-US" b="1" dirty="0" smtClean="0"/>
              <a:t>“…But the Jews who were not persuaded, becoming envious, took some of the evil men from the marketplace, and gathering a mob, set all the city in an uproar and attacked the house of Jason, and sought to bring them out to the people. But when they did not find them, they dragged Jason and some brethren to the rulers of the city, crying out, ‘These who have turned the world upside down have come here too.…’”</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dirty="0" smtClean="0"/>
              <a:t>ACTS 17:1-10</a:t>
            </a:r>
            <a:endParaRPr lang="en-US" sz="6000"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“‘…Jason has harbored them, and these are all acting contrary to the decrees of Caesar, saying there is another king—Jesus.’ And they troubled the crowd and the rulers of the city when they heard these things. So when they had taken security from Jason and the rest, they let them go.</a:t>
            </a:r>
            <a:r>
              <a:rPr lang="en-US" b="1" dirty="0"/>
              <a:t> </a:t>
            </a:r>
            <a:r>
              <a:rPr lang="en-US" b="1" dirty="0" smtClean="0"/>
              <a:t>Then the brethren immediately sent Paul and Silas away by night to Berea. When they arrived, they went into the synagogue of the Jews” (NKJV).</a:t>
            </a:r>
            <a:endParaRPr lang="en-US" b="1"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70000"/>
              </a:lnSpc>
            </a:pPr>
            <a:r>
              <a:rPr lang="en-US" sz="5000" dirty="0" smtClean="0"/>
              <a:t>“These who have turned the world upside down”</a:t>
            </a:r>
            <a:endParaRPr lang="en-US" sz="5000" dirty="0"/>
          </a:p>
        </p:txBody>
      </p:sp>
      <p:sp>
        <p:nvSpPr>
          <p:cNvPr id="3" name="Content Placeholder 2"/>
          <p:cNvSpPr>
            <a:spLocks noGrp="1"/>
          </p:cNvSpPr>
          <p:nvPr>
            <p:ph idx="1"/>
          </p:nvPr>
        </p:nvSpPr>
        <p:spPr/>
        <p:txBody>
          <a:bodyPr anchor="ctr">
            <a:normAutofit/>
          </a:bodyPr>
          <a:lstStyle/>
          <a:p>
            <a:pPr marL="0" indent="0" algn="ctr">
              <a:spcAft>
                <a:spcPts val="600"/>
              </a:spcAft>
              <a:buNone/>
            </a:pPr>
            <a:r>
              <a:rPr lang="en-US" b="1" dirty="0" smtClean="0"/>
              <a:t>Because they preached Christ opponents said they turned the world upside down</a:t>
            </a:r>
          </a:p>
          <a:p>
            <a:pPr marL="0" indent="0" algn="ctr">
              <a:spcAft>
                <a:spcPts val="600"/>
              </a:spcAft>
              <a:buNone/>
            </a:pPr>
            <a:r>
              <a:rPr lang="en-US" b="1" dirty="0" smtClean="0"/>
              <a:t>Our world often accuses Christians of causing problems in the world</a:t>
            </a:r>
          </a:p>
          <a:p>
            <a:pPr marL="0" indent="0" algn="ctr">
              <a:spcAft>
                <a:spcPts val="600"/>
              </a:spcAft>
              <a:buNone/>
            </a:pPr>
            <a:r>
              <a:rPr lang="en-US" b="1" dirty="0" smtClean="0"/>
              <a:t>In reality, the world is already “upside down”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70000"/>
              </a:lnSpc>
            </a:pPr>
            <a:r>
              <a:rPr lang="en-US" sz="5000" dirty="0" smtClean="0"/>
              <a:t>“These who have turned the world upside down”</a:t>
            </a:r>
            <a:endParaRPr lang="en-US" sz="5000" dirty="0"/>
          </a:p>
        </p:txBody>
      </p:sp>
      <p:sp>
        <p:nvSpPr>
          <p:cNvPr id="3" name="Content Placeholder 2"/>
          <p:cNvSpPr>
            <a:spLocks noGrp="1"/>
          </p:cNvSpPr>
          <p:nvPr>
            <p:ph idx="1"/>
          </p:nvPr>
        </p:nvSpPr>
        <p:spPr/>
        <p:txBody>
          <a:bodyPr anchor="ctr">
            <a:normAutofit/>
          </a:bodyPr>
          <a:lstStyle/>
          <a:p>
            <a:pPr marL="0" indent="0" algn="ctr">
              <a:spcAft>
                <a:spcPts val="600"/>
              </a:spcAft>
              <a:buNone/>
            </a:pPr>
            <a:r>
              <a:rPr lang="en-US" b="1" dirty="0" smtClean="0"/>
              <a:t>There is chaos in people’s personal life</a:t>
            </a:r>
          </a:p>
          <a:p>
            <a:pPr marL="0" indent="0" algn="ctr">
              <a:spcAft>
                <a:spcPts val="600"/>
              </a:spcAft>
              <a:buNone/>
            </a:pPr>
            <a:r>
              <a:rPr lang="en-US" b="1" dirty="0" smtClean="0"/>
              <a:t>There is chaos in the home</a:t>
            </a:r>
          </a:p>
          <a:p>
            <a:pPr marL="0" indent="0" algn="ctr">
              <a:spcAft>
                <a:spcPts val="600"/>
              </a:spcAft>
              <a:buNone/>
            </a:pPr>
            <a:r>
              <a:rPr lang="en-US" b="1" dirty="0" smtClean="0"/>
              <a:t>There is chaos in our culture</a:t>
            </a:r>
          </a:p>
          <a:p>
            <a:pPr marL="0" indent="0" algn="ctr">
              <a:spcAft>
                <a:spcPts val="600"/>
              </a:spcAft>
              <a:buNone/>
            </a:pPr>
            <a:r>
              <a:rPr lang="en-US" b="1" dirty="0" smtClean="0"/>
              <a:t>There is chaos in the political world</a:t>
            </a:r>
          </a:p>
          <a:p>
            <a:pPr marL="0" indent="0" algn="ctr">
              <a:spcAft>
                <a:spcPts val="600"/>
              </a:spcAft>
              <a:buNone/>
            </a:pPr>
            <a:r>
              <a:rPr lang="en-US" b="1" dirty="0" smtClean="0"/>
              <a:t>There is chaos in the religious world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70000"/>
              </a:lnSpc>
            </a:pPr>
            <a:r>
              <a:rPr lang="en-US" sz="5000" dirty="0" smtClean="0"/>
              <a:t>“These who have turned the world upside down”</a:t>
            </a:r>
            <a:endParaRPr lang="en-US" sz="5000" dirty="0"/>
          </a:p>
        </p:txBody>
      </p:sp>
      <p:sp>
        <p:nvSpPr>
          <p:cNvPr id="3" name="Content Placeholder 2"/>
          <p:cNvSpPr>
            <a:spLocks noGrp="1"/>
          </p:cNvSpPr>
          <p:nvPr>
            <p:ph idx="1"/>
          </p:nvPr>
        </p:nvSpPr>
        <p:spPr/>
        <p:txBody>
          <a:bodyPr anchor="t">
            <a:normAutofit fontScale="92500"/>
          </a:bodyPr>
          <a:lstStyle/>
          <a:p>
            <a:pPr marL="0" indent="0" algn="ctr">
              <a:spcAft>
                <a:spcPts val="1200"/>
              </a:spcAft>
              <a:buNone/>
            </a:pPr>
            <a:r>
              <a:rPr lang="en-US" sz="3600" b="1" dirty="0" smtClean="0"/>
              <a:t>It is Christ that brings order to the world</a:t>
            </a:r>
          </a:p>
          <a:p>
            <a:pPr marL="0" indent="0" algn="ctr">
              <a:spcAft>
                <a:spcPts val="600"/>
              </a:spcAft>
              <a:buNone/>
            </a:pPr>
            <a:r>
              <a:rPr lang="en-US" sz="3027" b="1" dirty="0" smtClean="0"/>
              <a:t>Christ brings purpose to our personal life (John 14:6; 10:9-11; Matt. 5:19-21)</a:t>
            </a:r>
          </a:p>
          <a:p>
            <a:pPr marL="0" indent="0" algn="ctr">
              <a:spcAft>
                <a:spcPts val="600"/>
              </a:spcAft>
              <a:buNone/>
            </a:pPr>
            <a:r>
              <a:rPr lang="en-US" sz="3027" b="1" dirty="0" smtClean="0"/>
              <a:t>Christ brings order in the home (Col. 3:18-21)</a:t>
            </a:r>
          </a:p>
          <a:p>
            <a:pPr marL="0" indent="0" algn="ctr">
              <a:spcAft>
                <a:spcPts val="600"/>
              </a:spcAft>
              <a:buNone/>
            </a:pPr>
            <a:r>
              <a:rPr lang="en-US" sz="3027" b="1" dirty="0" smtClean="0"/>
              <a:t>Christ brings a basis for morality (John 12:44-50)</a:t>
            </a:r>
          </a:p>
          <a:p>
            <a:pPr marL="0" indent="0" algn="ctr">
              <a:spcAft>
                <a:spcPts val="600"/>
              </a:spcAft>
              <a:buNone/>
            </a:pPr>
            <a:r>
              <a:rPr lang="en-US" sz="3027" b="1" dirty="0" smtClean="0"/>
              <a:t>Christ establishes truth and righteousness (Matt. 28:18; Rom. 13:1-6)</a:t>
            </a:r>
          </a:p>
          <a:p>
            <a:pPr marL="0" indent="0" algn="ctr">
              <a:spcAft>
                <a:spcPts val="600"/>
              </a:spcAft>
              <a:buNone/>
            </a:pPr>
            <a:r>
              <a:rPr lang="en-US" sz="3027" b="1" dirty="0" smtClean="0"/>
              <a:t>Christ is Head of the church (Eph. 1:15-23; Col. 3:17)</a:t>
            </a:r>
          </a:p>
          <a:p>
            <a:pPr marL="0" indent="0" algn="ctr">
              <a:spcAft>
                <a:spcPts val="600"/>
              </a:spcAft>
              <a:buNone/>
            </a:pPr>
            <a:endParaRPr lang="en-US" b="1" dirty="0" smtClean="0"/>
          </a:p>
          <a:p>
            <a:pPr marL="0" indent="0" algn="ctr">
              <a:spcAft>
                <a:spcPts val="600"/>
              </a:spcAft>
              <a:buNone/>
            </a:pPr>
            <a:endParaRPr lang="en-US"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nSpc>
                <a:spcPct val="70000"/>
              </a:lnSpc>
            </a:pPr>
            <a:r>
              <a:rPr lang="en-US" sz="5000" dirty="0" smtClean="0"/>
              <a:t>“These who have turned the world upside down”</a:t>
            </a:r>
            <a:endParaRPr lang="en-US" sz="5000" dirty="0"/>
          </a:p>
        </p:txBody>
      </p:sp>
      <p:sp>
        <p:nvSpPr>
          <p:cNvPr id="3" name="Content Placeholder 2"/>
          <p:cNvSpPr>
            <a:spLocks noGrp="1"/>
          </p:cNvSpPr>
          <p:nvPr>
            <p:ph idx="1"/>
          </p:nvPr>
        </p:nvSpPr>
        <p:spPr/>
        <p:txBody>
          <a:bodyPr anchor="ctr">
            <a:normAutofit/>
          </a:bodyPr>
          <a:lstStyle/>
          <a:p>
            <a:pPr marL="0" indent="0" algn="ctr">
              <a:spcAft>
                <a:spcPts val="1200"/>
              </a:spcAft>
              <a:buNone/>
            </a:pPr>
            <a:r>
              <a:rPr lang="en-US" sz="3500" b="1" dirty="0" smtClean="0"/>
              <a:t>Christ doesn’t turn the world upside down</a:t>
            </a:r>
          </a:p>
          <a:p>
            <a:pPr marL="0" indent="0" algn="ctr">
              <a:spcAft>
                <a:spcPts val="1200"/>
              </a:spcAft>
              <a:buNone/>
            </a:pPr>
            <a:r>
              <a:rPr lang="en-US" sz="3600" b="1" dirty="0" smtClean="0"/>
              <a:t>It is Christ that turns an upside down world, as it ought to be!</a:t>
            </a:r>
            <a:endParaRPr lang="en-US" b="1" dirty="0" smtClean="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84</TotalTime>
  <Words>553</Words>
  <Application>Microsoft Macintosh PowerPoint</Application>
  <PresentationFormat>On-screen Show (4:3)</PresentationFormat>
  <Paragraphs>26</Paragraphs>
  <Slides>7</Slides>
  <Notes>0</Notes>
  <HiddenSlides>0</HiddenSlides>
  <MMClips>0</MMClips>
  <ScaleCrop>false</ScaleCrop>
  <HeadingPairs>
    <vt:vector size="4" baseType="variant">
      <vt:variant>
        <vt:lpstr>Design Template</vt:lpstr>
      </vt:variant>
      <vt:variant>
        <vt:i4>1</vt:i4>
      </vt:variant>
      <vt:variant>
        <vt:lpstr>Slide Titles</vt:lpstr>
      </vt:variant>
      <vt:variant>
        <vt:i4>7</vt:i4>
      </vt:variant>
    </vt:vector>
  </HeadingPairs>
  <TitlesOfParts>
    <vt:vector size="8" baseType="lpstr">
      <vt:lpstr>Office Theme</vt:lpstr>
      <vt:lpstr>ACTS 17:1-10</vt:lpstr>
      <vt:lpstr>ACTS 17:1-10</vt:lpstr>
      <vt:lpstr>ACTS 17:1-10</vt:lpstr>
      <vt:lpstr>“These who have turned the world upside down”</vt:lpstr>
      <vt:lpstr>“These who have turned the world upside down”</vt:lpstr>
      <vt:lpstr>“These who have turned the world upside down”</vt:lpstr>
      <vt:lpstr>“These who have turned the world upside down”</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4</cp:revision>
  <dcterms:created xsi:type="dcterms:W3CDTF">2017-10-22T22:49:14Z</dcterms:created>
  <dcterms:modified xsi:type="dcterms:W3CDTF">2017-10-22T22:49:29Z</dcterms:modified>
</cp:coreProperties>
</file>