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showPr showNarration="1" useTimings="0">
    <p:present/>
    <p:sldAll/>
    <p:penClr>
      <a:schemeClr val="tx1"/>
    </p:penClr>
  </p:showPr>
  <p:clrMru>
    <a:srgbClr val="FFAF18"/>
    <a:srgbClr val="000000"/>
    <a:srgbClr val="081D58"/>
    <a:srgbClr val="CECECE"/>
    <a:srgbClr val="DADADA"/>
    <a:srgbClr val="67676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143000"/>
          </a:xfrm>
          <a:prstGeom prst="rect">
            <a:avLst/>
          </a:prstGeom>
          <a:noFill/>
          <a:ln w="12700">
            <a:noFill/>
            <a:miter lim="800000"/>
            <a:headEnd/>
            <a:tailEnd/>
          </a:ln>
          <a:effectLst>
            <a:outerShdw blurRad="63500" dist="38099" dir="2700000" algn="ctr" rotWithShape="0">
              <a:schemeClr val="tx1">
                <a:alpha val="50000"/>
              </a:schemeClr>
            </a:outerShdw>
          </a:effectLst>
        </p:spPr>
        <p:txBody>
          <a:bodyPr vert="horz" wrap="square" lIns="90488" tIns="44450" rIns="90488" bIns="44450" numCol="1" anchor="ctr" anchorCtr="0" compatLnSpc="1">
            <a:prstTxWarp prst="textNoShape">
              <a:avLst/>
            </a:prstTxWarp>
          </a:bodyPr>
          <a:lstStyle/>
          <a:p>
            <a:pPr lvl="0"/>
            <a:r>
              <a:rPr lang="en-US"/>
              <a:t>		      Is Your Name </a:t>
            </a:r>
            <a:br>
              <a:rPr lang="en-US"/>
            </a:br>
            <a:r>
              <a:rPr lang="en-US"/>
              <a:t>		    Written in Heaven?</a:t>
            </a:r>
          </a:p>
        </p:txBody>
      </p:sp>
      <p:sp>
        <p:nvSpPr>
          <p:cNvPr id="1027" name="Rectangle 3"/>
          <p:cNvSpPr>
            <a:spLocks noGrp="1" noChangeArrowheads="1"/>
          </p:cNvSpPr>
          <p:nvPr>
            <p:ph type="body" idx="1"/>
          </p:nvPr>
        </p:nvSpPr>
        <p:spPr bwMode="auto">
          <a:xfrm>
            <a:off x="685800" y="2209800"/>
            <a:ext cx="7772400" cy="3886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b="1">
          <a:solidFill>
            <a:srgbClr val="FFAF18"/>
          </a:solidFill>
          <a:latin typeface="+mj-lt"/>
          <a:ea typeface="+mj-ea"/>
          <a:cs typeface="+mj-cs"/>
        </a:defRPr>
      </a:lvl1pPr>
      <a:lvl2pPr algn="l" rtl="0" eaLnBrk="0" fontAlgn="base" hangingPunct="0">
        <a:spcBef>
          <a:spcPct val="0"/>
        </a:spcBef>
        <a:spcAft>
          <a:spcPct val="0"/>
        </a:spcAft>
        <a:defRPr sz="4400" b="1">
          <a:solidFill>
            <a:srgbClr val="FFAF18"/>
          </a:solidFill>
          <a:latin typeface="Arial" charset="0"/>
        </a:defRPr>
      </a:lvl2pPr>
      <a:lvl3pPr algn="l" rtl="0" eaLnBrk="0" fontAlgn="base" hangingPunct="0">
        <a:spcBef>
          <a:spcPct val="0"/>
        </a:spcBef>
        <a:spcAft>
          <a:spcPct val="0"/>
        </a:spcAft>
        <a:defRPr sz="4400" b="1">
          <a:solidFill>
            <a:srgbClr val="FFAF18"/>
          </a:solidFill>
          <a:latin typeface="Arial" charset="0"/>
        </a:defRPr>
      </a:lvl3pPr>
      <a:lvl4pPr algn="l" rtl="0" eaLnBrk="0" fontAlgn="base" hangingPunct="0">
        <a:spcBef>
          <a:spcPct val="0"/>
        </a:spcBef>
        <a:spcAft>
          <a:spcPct val="0"/>
        </a:spcAft>
        <a:defRPr sz="4400" b="1">
          <a:solidFill>
            <a:srgbClr val="FFAF18"/>
          </a:solidFill>
          <a:latin typeface="Arial" charset="0"/>
        </a:defRPr>
      </a:lvl4pPr>
      <a:lvl5pPr algn="l" rtl="0" eaLnBrk="0" fontAlgn="base" hangingPunct="0">
        <a:spcBef>
          <a:spcPct val="0"/>
        </a:spcBef>
        <a:spcAft>
          <a:spcPct val="0"/>
        </a:spcAft>
        <a:defRPr sz="4400" b="1">
          <a:solidFill>
            <a:srgbClr val="FFAF18"/>
          </a:solidFill>
          <a:latin typeface="Arial" charset="0"/>
        </a:defRPr>
      </a:lvl5pPr>
      <a:lvl6pPr marL="457200" algn="l" rtl="0" eaLnBrk="0" fontAlgn="base" hangingPunct="0">
        <a:spcBef>
          <a:spcPct val="0"/>
        </a:spcBef>
        <a:spcAft>
          <a:spcPct val="0"/>
        </a:spcAft>
        <a:defRPr sz="4400" b="1">
          <a:solidFill>
            <a:srgbClr val="FFAF18"/>
          </a:solidFill>
          <a:latin typeface="Arial" charset="0"/>
        </a:defRPr>
      </a:lvl6pPr>
      <a:lvl7pPr marL="914400" algn="l" rtl="0" eaLnBrk="0" fontAlgn="base" hangingPunct="0">
        <a:spcBef>
          <a:spcPct val="0"/>
        </a:spcBef>
        <a:spcAft>
          <a:spcPct val="0"/>
        </a:spcAft>
        <a:defRPr sz="4400" b="1">
          <a:solidFill>
            <a:srgbClr val="FFAF18"/>
          </a:solidFill>
          <a:latin typeface="Arial" charset="0"/>
        </a:defRPr>
      </a:lvl7pPr>
      <a:lvl8pPr marL="1371600" algn="l" rtl="0" eaLnBrk="0" fontAlgn="base" hangingPunct="0">
        <a:spcBef>
          <a:spcPct val="0"/>
        </a:spcBef>
        <a:spcAft>
          <a:spcPct val="0"/>
        </a:spcAft>
        <a:defRPr sz="4400" b="1">
          <a:solidFill>
            <a:srgbClr val="FFAF18"/>
          </a:solidFill>
          <a:latin typeface="Arial" charset="0"/>
        </a:defRPr>
      </a:lvl8pPr>
      <a:lvl9pPr marL="1828800" algn="l" rtl="0" eaLnBrk="0" fontAlgn="base" hangingPunct="0">
        <a:spcBef>
          <a:spcPct val="0"/>
        </a:spcBef>
        <a:spcAft>
          <a:spcPct val="0"/>
        </a:spcAft>
        <a:defRPr sz="4400" b="1">
          <a:solidFill>
            <a:srgbClr val="FFAF18"/>
          </a:solidFill>
          <a:latin typeface="Arial" charset="0"/>
        </a:defRPr>
      </a:lvl9pPr>
    </p:titleStyle>
    <p:bodyStyle>
      <a:lvl1pPr marL="342900" indent="-342900" algn="l" rtl="0" eaLnBrk="0" fontAlgn="base" hangingPunct="0">
        <a:spcBef>
          <a:spcPct val="20000"/>
        </a:spcBef>
        <a:spcAft>
          <a:spcPct val="0"/>
        </a:spcAft>
        <a:defRPr sz="3200" b="1">
          <a:solidFill>
            <a:srgbClr val="000000"/>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SzPct val="100000"/>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68350" y="2216150"/>
            <a:ext cx="7531100" cy="38735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3075" name="Rectangle 3"/>
          <p:cNvSpPr>
            <a:spLocks noGrp="1" noChangeArrowheads="1"/>
          </p:cNvSpPr>
          <p:nvPr>
            <p:ph type="body" idx="1"/>
          </p:nvPr>
        </p:nvSpPr>
        <p:spPr>
          <a:xfrm>
            <a:off x="685800" y="2514600"/>
            <a:ext cx="7543800" cy="3276600"/>
          </a:xfrm>
          <a:noFill/>
          <a:ln/>
        </p:spPr>
        <p:txBody>
          <a:bodyPr/>
          <a:lstStyle/>
          <a:p>
            <a:r>
              <a:rPr lang="en-US" sz="2800" dirty="0"/>
              <a:t>	</a:t>
            </a:r>
            <a:r>
              <a:rPr lang="en-US" sz="2800" dirty="0">
                <a:solidFill>
                  <a:srgbClr val="081D58"/>
                </a:solidFill>
              </a:rPr>
              <a:t>Then the seventy returned with joy, saying, “Lord, even the demons are subject to us in Your name.” And He said to them, “I saw Satan fall like lightning from heaven. Behold, I give you the authority to trample on serpents and scorpions, and over all the power of the enemy, and nothing shall by... </a:t>
            </a:r>
          </a:p>
        </p:txBody>
      </p:sp>
      <p:sp>
        <p:nvSpPr>
          <p:cNvPr id="3076" name="Rectangle 4"/>
          <p:cNvSpPr>
            <a:spLocks noChangeArrowheads="1"/>
          </p:cNvSpPr>
          <p:nvPr/>
        </p:nvSpPr>
        <p:spPr bwMode="auto">
          <a:xfrm>
            <a:off x="996950" y="768350"/>
            <a:ext cx="7378700" cy="977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sp>
        <p:nvSpPr>
          <p:cNvPr id="3077" name="Rectangle 5"/>
          <p:cNvSpPr>
            <a:spLocks noGrp="1" noChangeArrowheads="1"/>
          </p:cNvSpPr>
          <p:nvPr>
            <p:ph type="title"/>
          </p:nvPr>
        </p:nvSpPr>
        <p:spPr>
          <a:noFill/>
          <a:ln/>
          <a:effectLst>
            <a:outerShdw blurRad="63500" dist="35921" dir="2700000" algn="ctr" rotWithShape="0">
              <a:schemeClr val="tx1">
                <a:alpha val="50000"/>
              </a:schemeClr>
            </a:outerShdw>
          </a:effectLst>
        </p:spPr>
        <p:txBody>
          <a:bodyPr/>
          <a:lstStyle/>
          <a:p>
            <a:r>
              <a:rPr lang="en-US"/>
              <a:t>		     </a:t>
            </a:r>
            <a:r>
              <a:rPr lang="en-US" sz="5400">
                <a:latin typeface="Times New Roman" charset="0"/>
              </a:rPr>
              <a:t>Luke 10:17-20</a:t>
            </a:r>
          </a:p>
        </p:txBody>
      </p:sp>
      <p:pic>
        <p:nvPicPr>
          <p:cNvPr id="3078" name="Picture 6"/>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96950" y="768350"/>
            <a:ext cx="7378700" cy="977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sp>
        <p:nvSpPr>
          <p:cNvPr id="4099" name="Rectangle 3"/>
          <p:cNvSpPr>
            <a:spLocks noChangeArrowheads="1"/>
          </p:cNvSpPr>
          <p:nvPr/>
        </p:nvSpPr>
        <p:spPr bwMode="auto">
          <a:xfrm>
            <a:off x="768350" y="2216150"/>
            <a:ext cx="7454900" cy="27305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4100" name="Rectangle 4"/>
          <p:cNvSpPr>
            <a:spLocks noGrp="1" noChangeArrowheads="1"/>
          </p:cNvSpPr>
          <p:nvPr>
            <p:ph type="title"/>
          </p:nvPr>
        </p:nvSpPr>
        <p:spPr>
          <a:noFill/>
          <a:ln/>
          <a:effectLst>
            <a:outerShdw blurRad="63500" dist="35921" dir="2700000" algn="ctr" rotWithShape="0">
              <a:schemeClr val="tx1">
                <a:alpha val="50000"/>
              </a:schemeClr>
            </a:outerShdw>
          </a:effectLst>
        </p:spPr>
        <p:txBody>
          <a:bodyPr/>
          <a:lstStyle/>
          <a:p>
            <a:r>
              <a:rPr lang="en-US"/>
              <a:t>		     </a:t>
            </a:r>
            <a:r>
              <a:rPr lang="en-US" sz="5400">
                <a:latin typeface="Times New Roman" charset="0"/>
              </a:rPr>
              <a:t>Luke 10:17-20</a:t>
            </a:r>
          </a:p>
        </p:txBody>
      </p:sp>
      <p:sp>
        <p:nvSpPr>
          <p:cNvPr id="4101" name="Rectangle 5"/>
          <p:cNvSpPr>
            <a:spLocks noGrp="1" noChangeArrowheads="1"/>
          </p:cNvSpPr>
          <p:nvPr>
            <p:ph type="body" idx="1"/>
          </p:nvPr>
        </p:nvSpPr>
        <p:spPr>
          <a:xfrm>
            <a:off x="685800" y="2514600"/>
            <a:ext cx="7620000" cy="3581400"/>
          </a:xfrm>
          <a:noFill/>
          <a:ln/>
        </p:spPr>
        <p:txBody>
          <a:bodyPr/>
          <a:lstStyle/>
          <a:p>
            <a:r>
              <a:rPr lang="en-US" sz="3800"/>
              <a:t> </a:t>
            </a:r>
            <a:r>
              <a:rPr lang="en-US" sz="2800"/>
              <a:t>	</a:t>
            </a:r>
            <a:r>
              <a:rPr lang="en-US" sz="2800">
                <a:solidFill>
                  <a:srgbClr val="081D58"/>
                </a:solidFill>
              </a:rPr>
              <a:t>...any means hurt you. Nevertheless do not rejoice in this, that the spirits are subject to you, but rather rejoice because your names   are written in heaven.” (NKJV).</a:t>
            </a:r>
          </a:p>
        </p:txBody>
      </p:sp>
      <p:pic>
        <p:nvPicPr>
          <p:cNvPr id="4102" name="Picture 6"/>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996950" y="768350"/>
            <a:ext cx="7378700" cy="977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sp>
        <p:nvSpPr>
          <p:cNvPr id="5123" name="Rectangle 3"/>
          <p:cNvSpPr>
            <a:spLocks noChangeArrowheads="1"/>
          </p:cNvSpPr>
          <p:nvPr/>
        </p:nvSpPr>
        <p:spPr bwMode="auto">
          <a:xfrm>
            <a:off x="768350" y="2216150"/>
            <a:ext cx="7454900" cy="38735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5124" name="Rectangle 4"/>
          <p:cNvSpPr>
            <a:spLocks noGrp="1" noChangeArrowheads="1"/>
          </p:cNvSpPr>
          <p:nvPr>
            <p:ph type="title"/>
          </p:nvPr>
        </p:nvSpPr>
        <p:spPr>
          <a:noFill/>
          <a:ln/>
          <a:effectLst>
            <a:outerShdw blurRad="63500" dist="35921" dir="2700000" algn="ctr" rotWithShape="0">
              <a:schemeClr val="tx1">
                <a:alpha val="50000"/>
              </a:schemeClr>
            </a:outerShdw>
          </a:effectLst>
        </p:spPr>
        <p:txBody>
          <a:bodyPr/>
          <a:lstStyle/>
          <a:p>
            <a:r>
              <a:rPr lang="en-US" dirty="0"/>
              <a:t>		     </a:t>
            </a:r>
            <a:r>
              <a:rPr lang="en-US" sz="5400" dirty="0">
                <a:latin typeface="Times New Roman" charset="0"/>
              </a:rPr>
              <a:t>Luke 10:17-20</a:t>
            </a:r>
          </a:p>
        </p:txBody>
      </p:sp>
      <p:sp>
        <p:nvSpPr>
          <p:cNvPr id="5125" name="Rectangle 5"/>
          <p:cNvSpPr>
            <a:spLocks noGrp="1" noChangeArrowheads="1"/>
          </p:cNvSpPr>
          <p:nvPr>
            <p:ph type="body" idx="1"/>
          </p:nvPr>
        </p:nvSpPr>
        <p:spPr>
          <a:xfrm>
            <a:off x="685800" y="2514600"/>
            <a:ext cx="7620000" cy="3581400"/>
          </a:xfrm>
          <a:noFill/>
          <a:ln/>
        </p:spPr>
        <p:txBody>
          <a:bodyPr/>
          <a:lstStyle/>
          <a:p>
            <a:pPr algn="ctr"/>
            <a:r>
              <a:rPr lang="en-US" sz="3800"/>
              <a:t> </a:t>
            </a:r>
            <a:r>
              <a:rPr lang="en-US" sz="2800"/>
              <a:t>	</a:t>
            </a:r>
            <a:r>
              <a:rPr lang="en-US" sz="3600"/>
              <a:t>cf.  Jeremiah 17:13</a:t>
            </a:r>
            <a:endParaRPr lang="en-US" sz="1000">
              <a:solidFill>
                <a:srgbClr val="081D58"/>
              </a:solidFill>
            </a:endParaRPr>
          </a:p>
          <a:p>
            <a:r>
              <a:rPr lang="en-US" sz="1000">
                <a:solidFill>
                  <a:srgbClr val="081D58"/>
                </a:solidFill>
              </a:rPr>
              <a:t>	</a:t>
            </a:r>
          </a:p>
          <a:p>
            <a:r>
              <a:rPr lang="en-US" sz="1000">
                <a:solidFill>
                  <a:srgbClr val="081D58"/>
                </a:solidFill>
              </a:rPr>
              <a:t>	</a:t>
            </a:r>
            <a:r>
              <a:rPr lang="en-US" sz="2800">
                <a:solidFill>
                  <a:srgbClr val="081D58"/>
                </a:solidFill>
              </a:rPr>
              <a:t>O LORD, the hope of Israel, All who forsake You shall be ashamed. “Those who depart from Me Shall be written in the earth,  Because they have forsaken the LORD, The fountain of living waters.  (NKJV).</a:t>
            </a:r>
          </a:p>
        </p:txBody>
      </p:sp>
      <p:pic>
        <p:nvPicPr>
          <p:cNvPr id="5126" name="Picture 6"/>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768350" y="2216150"/>
            <a:ext cx="7531100" cy="43307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6147" name="Rectangle 3"/>
          <p:cNvSpPr>
            <a:spLocks noChangeArrowheads="1"/>
          </p:cNvSpPr>
          <p:nvPr/>
        </p:nvSpPr>
        <p:spPr bwMode="auto">
          <a:xfrm>
            <a:off x="996950" y="539750"/>
            <a:ext cx="7378700" cy="1358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sp>
        <p:nvSpPr>
          <p:cNvPr id="6148" name="Rectangle 4"/>
          <p:cNvSpPr>
            <a:spLocks noGrp="1" noChangeArrowheads="1"/>
          </p:cNvSpPr>
          <p:nvPr>
            <p:ph type="title"/>
          </p:nvPr>
        </p:nvSpPr>
        <p:spPr>
          <a:xfrm>
            <a:off x="3048000" y="685800"/>
            <a:ext cx="5105400" cy="1143000"/>
          </a:xfrm>
          <a:noFill/>
          <a:ln/>
          <a:effectLst>
            <a:outerShdw blurRad="63500" dist="17961" dir="2700000" algn="ctr" rotWithShape="0">
              <a:schemeClr val="tx1">
                <a:alpha val="50000"/>
              </a:schemeClr>
            </a:outerShdw>
          </a:effectLst>
        </p:spPr>
        <p:txBody>
          <a:bodyPr/>
          <a:lstStyle/>
          <a:p>
            <a:pPr algn="ctr">
              <a:lnSpc>
                <a:spcPct val="80000"/>
              </a:lnSpc>
            </a:pPr>
            <a:r>
              <a:rPr lang="en-US" sz="4300" i="1" dirty="0" smtClean="0">
                <a:latin typeface="Times New Roman"/>
                <a:cs typeface="Times New Roman"/>
              </a:rPr>
              <a:t>Is </a:t>
            </a:r>
            <a:r>
              <a:rPr lang="en-US" sz="4300" i="1" dirty="0">
                <a:latin typeface="Times New Roman"/>
                <a:cs typeface="Times New Roman"/>
              </a:rPr>
              <a:t>Your </a:t>
            </a:r>
            <a:r>
              <a:rPr lang="en-US" sz="4300" i="1" dirty="0" smtClean="0">
                <a:latin typeface="Times New Roman"/>
                <a:cs typeface="Times New Roman"/>
              </a:rPr>
              <a:t>Name</a:t>
            </a:r>
            <a:r>
              <a:rPr lang="en-US" sz="4300" i="1" dirty="0">
                <a:latin typeface="Times New Roman"/>
                <a:cs typeface="Times New Roman"/>
              </a:rPr>
              <a:t> </a:t>
            </a:r>
            <a:r>
              <a:rPr lang="en-US" sz="4300" i="1" dirty="0" smtClean="0">
                <a:latin typeface="Times New Roman"/>
                <a:cs typeface="Times New Roman"/>
              </a:rPr>
              <a:t>Written </a:t>
            </a:r>
            <a:r>
              <a:rPr lang="en-US" sz="4300" i="1" dirty="0">
                <a:latin typeface="Times New Roman"/>
                <a:cs typeface="Times New Roman"/>
              </a:rPr>
              <a:t>in Heaven?</a:t>
            </a:r>
          </a:p>
        </p:txBody>
      </p:sp>
      <p:pic>
        <p:nvPicPr>
          <p:cNvPr id="6149" name="Picture 5"/>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
        <p:nvSpPr>
          <p:cNvPr id="6150" name="Rectangle 6"/>
          <p:cNvSpPr>
            <a:spLocks noGrp="1" noChangeArrowheads="1"/>
          </p:cNvSpPr>
          <p:nvPr>
            <p:ph type="body" idx="1"/>
          </p:nvPr>
        </p:nvSpPr>
        <p:spPr>
          <a:xfrm>
            <a:off x="914400" y="2286000"/>
            <a:ext cx="7315200" cy="4038600"/>
          </a:xfrm>
          <a:noFill/>
          <a:ln/>
        </p:spPr>
        <p:txBody>
          <a:bodyPr/>
          <a:lstStyle/>
          <a:p>
            <a:r>
              <a:rPr lang="en-US" sz="3600" dirty="0">
                <a:solidFill>
                  <a:schemeClr val="tx1"/>
                </a:solidFill>
              </a:rPr>
              <a:t>I.  Is There a Record of Names?</a:t>
            </a:r>
            <a:r>
              <a:rPr lang="en-US" sz="2800" dirty="0"/>
              <a:t>	</a:t>
            </a:r>
          </a:p>
          <a:p>
            <a:r>
              <a:rPr lang="en-US" sz="2800" dirty="0">
                <a:solidFill>
                  <a:srgbClr val="081D58"/>
                </a:solidFill>
              </a:rPr>
              <a:t>	A.  Moses’ plea (</a:t>
            </a:r>
            <a:r>
              <a:rPr lang="en-US" sz="2800" dirty="0" smtClean="0">
                <a:solidFill>
                  <a:srgbClr val="081D58"/>
                </a:solidFill>
              </a:rPr>
              <a:t>Exod. </a:t>
            </a:r>
            <a:r>
              <a:rPr lang="en-US" sz="2800" dirty="0">
                <a:solidFill>
                  <a:srgbClr val="081D58"/>
                </a:solidFill>
              </a:rPr>
              <a:t>32:31-33)</a:t>
            </a:r>
          </a:p>
          <a:p>
            <a:r>
              <a:rPr lang="en-US" sz="2800" dirty="0">
                <a:solidFill>
                  <a:srgbClr val="081D58"/>
                </a:solidFill>
              </a:rPr>
              <a:t>	B. “Book of remembrance” (Mal. 3:14-18).</a:t>
            </a:r>
          </a:p>
          <a:p>
            <a:r>
              <a:rPr lang="en-US" sz="2800" dirty="0">
                <a:solidFill>
                  <a:srgbClr val="081D58"/>
                </a:solidFill>
              </a:rPr>
              <a:t>	C.  The “Book of Life” (Rev. 20:11-12).</a:t>
            </a:r>
          </a:p>
          <a:p>
            <a:r>
              <a:rPr lang="en-US" sz="2800" dirty="0">
                <a:solidFill>
                  <a:srgbClr val="081D58"/>
                </a:solidFill>
              </a:rPr>
              <a:t>	D.  Those not recorded are cast into “lake   	of fire” (Rev. 20:13-15).</a:t>
            </a:r>
          </a:p>
          <a:p>
            <a:r>
              <a:rPr lang="en-US" sz="2800" dirty="0">
                <a:solidFill>
                  <a:srgbClr val="081D58"/>
                </a:solidFill>
              </a:rPr>
              <a:t>	E.  It identifies those in the “New  		Jerusalem” (</a:t>
            </a:r>
            <a:r>
              <a:rPr lang="en-US" sz="2800" dirty="0" smtClean="0">
                <a:solidFill>
                  <a:srgbClr val="081D58"/>
                </a:solidFill>
              </a:rPr>
              <a:t>Rev. </a:t>
            </a:r>
            <a:r>
              <a:rPr lang="en-US" sz="2800" dirty="0">
                <a:solidFill>
                  <a:srgbClr val="081D58"/>
                </a:solidFill>
              </a:rPr>
              <a:t>21:27).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p:cTn id="7" dur="1000" fill="hold"/>
                                        <p:tgtEl>
                                          <p:spTgt spid="6150">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615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5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50">
                                            <p:txEl>
                                              <p:pRg st="1" end="1"/>
                                            </p:txEl>
                                          </p:spTgt>
                                        </p:tgtEl>
                                        <p:attrNameLst>
                                          <p:attrName>style.visibility</p:attrName>
                                        </p:attrNameLst>
                                      </p:cBhvr>
                                      <p:to>
                                        <p:strVal val="visible"/>
                                      </p:to>
                                    </p:set>
                                    <p:animEffect transition="in" filter="fade">
                                      <p:cBhvr>
                                        <p:cTn id="14" dur="1000"/>
                                        <p:tgtEl>
                                          <p:spTgt spid="6150">
                                            <p:txEl>
                                              <p:pRg st="1" end="1"/>
                                            </p:txEl>
                                          </p:spTgt>
                                        </p:tgtEl>
                                      </p:cBhvr>
                                    </p:animEffect>
                                    <p:anim calcmode="lin" valueType="num">
                                      <p:cBhvr>
                                        <p:cTn id="15" dur="1000" fill="hold"/>
                                        <p:tgtEl>
                                          <p:spTgt spid="615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5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50">
                                            <p:txEl>
                                              <p:pRg st="2" end="2"/>
                                            </p:txEl>
                                          </p:spTgt>
                                        </p:tgtEl>
                                        <p:attrNameLst>
                                          <p:attrName>style.visibility</p:attrName>
                                        </p:attrNameLst>
                                      </p:cBhvr>
                                      <p:to>
                                        <p:strVal val="visible"/>
                                      </p:to>
                                    </p:set>
                                    <p:animEffect transition="in" filter="fade">
                                      <p:cBhvr>
                                        <p:cTn id="21" dur="1000"/>
                                        <p:tgtEl>
                                          <p:spTgt spid="6150">
                                            <p:txEl>
                                              <p:pRg st="2" end="2"/>
                                            </p:txEl>
                                          </p:spTgt>
                                        </p:tgtEl>
                                      </p:cBhvr>
                                    </p:animEffect>
                                    <p:anim calcmode="lin" valueType="num">
                                      <p:cBhvr>
                                        <p:cTn id="22" dur="1000" fill="hold"/>
                                        <p:tgtEl>
                                          <p:spTgt spid="615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5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50">
                                            <p:txEl>
                                              <p:pRg st="3" end="3"/>
                                            </p:txEl>
                                          </p:spTgt>
                                        </p:tgtEl>
                                        <p:attrNameLst>
                                          <p:attrName>style.visibility</p:attrName>
                                        </p:attrNameLst>
                                      </p:cBhvr>
                                      <p:to>
                                        <p:strVal val="visible"/>
                                      </p:to>
                                    </p:set>
                                    <p:animEffect transition="in" filter="fade">
                                      <p:cBhvr>
                                        <p:cTn id="28" dur="1000"/>
                                        <p:tgtEl>
                                          <p:spTgt spid="6150">
                                            <p:txEl>
                                              <p:pRg st="3" end="3"/>
                                            </p:txEl>
                                          </p:spTgt>
                                        </p:tgtEl>
                                      </p:cBhvr>
                                    </p:animEffect>
                                    <p:anim calcmode="lin" valueType="num">
                                      <p:cBhvr>
                                        <p:cTn id="29" dur="1000" fill="hold"/>
                                        <p:tgtEl>
                                          <p:spTgt spid="615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5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150">
                                            <p:txEl>
                                              <p:pRg st="4" end="4"/>
                                            </p:txEl>
                                          </p:spTgt>
                                        </p:tgtEl>
                                        <p:attrNameLst>
                                          <p:attrName>style.visibility</p:attrName>
                                        </p:attrNameLst>
                                      </p:cBhvr>
                                      <p:to>
                                        <p:strVal val="visible"/>
                                      </p:to>
                                    </p:set>
                                    <p:animEffect transition="in" filter="fade">
                                      <p:cBhvr>
                                        <p:cTn id="35" dur="1000"/>
                                        <p:tgtEl>
                                          <p:spTgt spid="6150">
                                            <p:txEl>
                                              <p:pRg st="4" end="4"/>
                                            </p:txEl>
                                          </p:spTgt>
                                        </p:tgtEl>
                                      </p:cBhvr>
                                    </p:animEffect>
                                    <p:anim calcmode="lin" valueType="num">
                                      <p:cBhvr>
                                        <p:cTn id="36" dur="1000" fill="hold"/>
                                        <p:tgtEl>
                                          <p:spTgt spid="615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15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150">
                                            <p:txEl>
                                              <p:pRg st="5" end="5"/>
                                            </p:txEl>
                                          </p:spTgt>
                                        </p:tgtEl>
                                        <p:attrNameLst>
                                          <p:attrName>style.visibility</p:attrName>
                                        </p:attrNameLst>
                                      </p:cBhvr>
                                      <p:to>
                                        <p:strVal val="visible"/>
                                      </p:to>
                                    </p:set>
                                    <p:animEffect transition="in" filter="fade">
                                      <p:cBhvr>
                                        <p:cTn id="42" dur="1000"/>
                                        <p:tgtEl>
                                          <p:spTgt spid="6150">
                                            <p:txEl>
                                              <p:pRg st="5" end="5"/>
                                            </p:txEl>
                                          </p:spTgt>
                                        </p:tgtEl>
                                      </p:cBhvr>
                                    </p:animEffect>
                                    <p:anim calcmode="lin" valueType="num">
                                      <p:cBhvr>
                                        <p:cTn id="43" dur="1000" fill="hold"/>
                                        <p:tgtEl>
                                          <p:spTgt spid="615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15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68350" y="2216150"/>
            <a:ext cx="7531100" cy="40259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7171" name="Rectangle 3"/>
          <p:cNvSpPr>
            <a:spLocks noChangeArrowheads="1"/>
          </p:cNvSpPr>
          <p:nvPr/>
        </p:nvSpPr>
        <p:spPr bwMode="auto">
          <a:xfrm>
            <a:off x="996950" y="539750"/>
            <a:ext cx="7378700" cy="1358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pic>
        <p:nvPicPr>
          <p:cNvPr id="7173" name="Picture 5"/>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
        <p:nvSpPr>
          <p:cNvPr id="7174" name="Rectangle 6"/>
          <p:cNvSpPr>
            <a:spLocks noGrp="1" noChangeArrowheads="1"/>
          </p:cNvSpPr>
          <p:nvPr>
            <p:ph type="body" idx="1"/>
          </p:nvPr>
        </p:nvSpPr>
        <p:spPr>
          <a:xfrm>
            <a:off x="914400" y="2362200"/>
            <a:ext cx="7315200" cy="3429000"/>
          </a:xfrm>
          <a:noFill/>
          <a:ln/>
        </p:spPr>
        <p:txBody>
          <a:bodyPr/>
          <a:lstStyle/>
          <a:p>
            <a:r>
              <a:rPr lang="en-US" sz="3600" dirty="0">
                <a:solidFill>
                  <a:schemeClr val="tx1"/>
                </a:solidFill>
              </a:rPr>
              <a:t>II.  Whose Names Are There?</a:t>
            </a:r>
            <a:r>
              <a:rPr lang="en-US" sz="2800" dirty="0"/>
              <a:t>	</a:t>
            </a:r>
            <a:endParaRPr lang="en-US" sz="2800" dirty="0">
              <a:solidFill>
                <a:srgbClr val="081D58"/>
              </a:solidFill>
            </a:endParaRPr>
          </a:p>
          <a:p>
            <a:r>
              <a:rPr lang="en-US" sz="2800" dirty="0">
                <a:solidFill>
                  <a:srgbClr val="081D58"/>
                </a:solidFill>
              </a:rPr>
              <a:t>	A.  Paul’s fellow-laborers (Phil. 4:1-3).</a:t>
            </a:r>
          </a:p>
          <a:p>
            <a:r>
              <a:rPr lang="en-US" sz="2800" dirty="0">
                <a:solidFill>
                  <a:srgbClr val="081D58"/>
                </a:solidFill>
              </a:rPr>
              <a:t>	B.  Those who overcome (Rev. 3:1-5).</a:t>
            </a:r>
          </a:p>
          <a:p>
            <a:r>
              <a:rPr lang="en-US" sz="2800" dirty="0">
                <a:solidFill>
                  <a:srgbClr val="081D58"/>
                </a:solidFill>
              </a:rPr>
              <a:t>	C.  Those who do not practice idolatry 		(</a:t>
            </a:r>
            <a:r>
              <a:rPr lang="en-US" sz="2800" dirty="0" smtClean="0">
                <a:solidFill>
                  <a:srgbClr val="081D58"/>
                </a:solidFill>
              </a:rPr>
              <a:t>Rev. </a:t>
            </a:r>
            <a:r>
              <a:rPr lang="en-US" sz="2800" dirty="0">
                <a:solidFill>
                  <a:srgbClr val="081D58"/>
                </a:solidFill>
              </a:rPr>
              <a:t>13:1-8).</a:t>
            </a:r>
          </a:p>
          <a:p>
            <a:r>
              <a:rPr lang="en-US" sz="2800" dirty="0">
                <a:solidFill>
                  <a:srgbClr val="081D58"/>
                </a:solidFill>
              </a:rPr>
              <a:t>	D.  Those who do not take from what is 		written (Rev. 22:16-19).</a:t>
            </a:r>
          </a:p>
        </p:txBody>
      </p:sp>
      <p:sp>
        <p:nvSpPr>
          <p:cNvPr id="8" name="Rectangle 4"/>
          <p:cNvSpPr>
            <a:spLocks noGrp="1" noChangeArrowheads="1"/>
          </p:cNvSpPr>
          <p:nvPr>
            <p:ph type="title"/>
          </p:nvPr>
        </p:nvSpPr>
        <p:spPr>
          <a:xfrm>
            <a:off x="3048000" y="685800"/>
            <a:ext cx="5105400" cy="1143000"/>
          </a:xfrm>
          <a:noFill/>
          <a:ln/>
          <a:effectLst>
            <a:outerShdw blurRad="63500" dist="17961" dir="2700000" algn="ctr" rotWithShape="0">
              <a:schemeClr val="tx1">
                <a:alpha val="50000"/>
              </a:schemeClr>
            </a:outerShdw>
          </a:effectLst>
        </p:spPr>
        <p:txBody>
          <a:bodyPr/>
          <a:lstStyle/>
          <a:p>
            <a:pPr algn="ctr">
              <a:lnSpc>
                <a:spcPct val="80000"/>
              </a:lnSpc>
            </a:pPr>
            <a:r>
              <a:rPr lang="en-US" sz="4300" i="1" dirty="0" smtClean="0">
                <a:latin typeface="Times New Roman"/>
                <a:cs typeface="Times New Roman"/>
              </a:rPr>
              <a:t>Is </a:t>
            </a:r>
            <a:r>
              <a:rPr lang="en-US" sz="4300" i="1" dirty="0">
                <a:latin typeface="Times New Roman"/>
                <a:cs typeface="Times New Roman"/>
              </a:rPr>
              <a:t>Your </a:t>
            </a:r>
            <a:r>
              <a:rPr lang="en-US" sz="4300" i="1" dirty="0" smtClean="0">
                <a:latin typeface="Times New Roman"/>
                <a:cs typeface="Times New Roman"/>
              </a:rPr>
              <a:t>Name</a:t>
            </a:r>
            <a:r>
              <a:rPr lang="en-US" sz="4300" i="1" dirty="0">
                <a:latin typeface="Times New Roman"/>
                <a:cs typeface="Times New Roman"/>
              </a:rPr>
              <a:t> </a:t>
            </a:r>
            <a:r>
              <a:rPr lang="en-US" sz="4300" i="1" dirty="0" smtClean="0">
                <a:latin typeface="Times New Roman"/>
                <a:cs typeface="Times New Roman"/>
              </a:rPr>
              <a:t>Written </a:t>
            </a:r>
            <a:r>
              <a:rPr lang="en-US" sz="4300" i="1" dirty="0">
                <a:latin typeface="Times New Roman"/>
                <a:cs typeface="Times New Roman"/>
              </a:rPr>
              <a:t>in Heaven?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 calcmode="lin" valueType="num">
                                      <p:cBhvr>
                                        <p:cTn id="7" dur="1000" fill="hold"/>
                                        <p:tgtEl>
                                          <p:spTgt spid="717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17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4">
                                            <p:txEl>
                                              <p:pRg st="1" end="1"/>
                                            </p:txEl>
                                          </p:spTgt>
                                        </p:tgtEl>
                                        <p:attrNameLst>
                                          <p:attrName>style.visibility</p:attrName>
                                        </p:attrNameLst>
                                      </p:cBhvr>
                                      <p:to>
                                        <p:strVal val="visible"/>
                                      </p:to>
                                    </p:set>
                                    <p:animEffect transition="in" filter="fade">
                                      <p:cBhvr>
                                        <p:cTn id="14" dur="1000"/>
                                        <p:tgtEl>
                                          <p:spTgt spid="7174">
                                            <p:txEl>
                                              <p:pRg st="1" end="1"/>
                                            </p:txEl>
                                          </p:spTgt>
                                        </p:tgtEl>
                                      </p:cBhvr>
                                    </p:animEffect>
                                    <p:anim calcmode="lin" valueType="num">
                                      <p:cBhvr>
                                        <p:cTn id="15" dur="1000" fill="hold"/>
                                        <p:tgtEl>
                                          <p:spTgt spid="717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4">
                                            <p:txEl>
                                              <p:pRg st="2" end="2"/>
                                            </p:txEl>
                                          </p:spTgt>
                                        </p:tgtEl>
                                        <p:attrNameLst>
                                          <p:attrName>style.visibility</p:attrName>
                                        </p:attrNameLst>
                                      </p:cBhvr>
                                      <p:to>
                                        <p:strVal val="visible"/>
                                      </p:to>
                                    </p:set>
                                    <p:animEffect transition="in" filter="fade">
                                      <p:cBhvr>
                                        <p:cTn id="21" dur="1000"/>
                                        <p:tgtEl>
                                          <p:spTgt spid="7174">
                                            <p:txEl>
                                              <p:pRg st="2" end="2"/>
                                            </p:txEl>
                                          </p:spTgt>
                                        </p:tgtEl>
                                      </p:cBhvr>
                                    </p:animEffect>
                                    <p:anim calcmode="lin" valueType="num">
                                      <p:cBhvr>
                                        <p:cTn id="22" dur="1000" fill="hold"/>
                                        <p:tgtEl>
                                          <p:spTgt spid="717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4">
                                            <p:txEl>
                                              <p:pRg st="3" end="3"/>
                                            </p:txEl>
                                          </p:spTgt>
                                        </p:tgtEl>
                                        <p:attrNameLst>
                                          <p:attrName>style.visibility</p:attrName>
                                        </p:attrNameLst>
                                      </p:cBhvr>
                                      <p:to>
                                        <p:strVal val="visible"/>
                                      </p:to>
                                    </p:set>
                                    <p:animEffect transition="in" filter="fade">
                                      <p:cBhvr>
                                        <p:cTn id="28" dur="1000"/>
                                        <p:tgtEl>
                                          <p:spTgt spid="7174">
                                            <p:txEl>
                                              <p:pRg st="3" end="3"/>
                                            </p:txEl>
                                          </p:spTgt>
                                        </p:tgtEl>
                                      </p:cBhvr>
                                    </p:animEffect>
                                    <p:anim calcmode="lin" valueType="num">
                                      <p:cBhvr>
                                        <p:cTn id="29" dur="1000" fill="hold"/>
                                        <p:tgtEl>
                                          <p:spTgt spid="717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4">
                                            <p:txEl>
                                              <p:pRg st="4" end="4"/>
                                            </p:txEl>
                                          </p:spTgt>
                                        </p:tgtEl>
                                        <p:attrNameLst>
                                          <p:attrName>style.visibility</p:attrName>
                                        </p:attrNameLst>
                                      </p:cBhvr>
                                      <p:to>
                                        <p:strVal val="visible"/>
                                      </p:to>
                                    </p:set>
                                    <p:animEffect transition="in" filter="fade">
                                      <p:cBhvr>
                                        <p:cTn id="35" dur="1000"/>
                                        <p:tgtEl>
                                          <p:spTgt spid="7174">
                                            <p:txEl>
                                              <p:pRg st="4" end="4"/>
                                            </p:txEl>
                                          </p:spTgt>
                                        </p:tgtEl>
                                      </p:cBhvr>
                                    </p:animEffect>
                                    <p:anim calcmode="lin" valueType="num">
                                      <p:cBhvr>
                                        <p:cTn id="36" dur="1000" fill="hold"/>
                                        <p:tgtEl>
                                          <p:spTgt spid="717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68350" y="2216150"/>
            <a:ext cx="7531100" cy="32639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8195" name="Rectangle 3"/>
          <p:cNvSpPr>
            <a:spLocks noChangeArrowheads="1"/>
          </p:cNvSpPr>
          <p:nvPr/>
        </p:nvSpPr>
        <p:spPr bwMode="auto">
          <a:xfrm>
            <a:off x="996950" y="539750"/>
            <a:ext cx="7378700" cy="1358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pic>
        <p:nvPicPr>
          <p:cNvPr id="8197" name="Picture 5"/>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
        <p:nvSpPr>
          <p:cNvPr id="8198" name="Rectangle 6"/>
          <p:cNvSpPr>
            <a:spLocks noGrp="1" noChangeArrowheads="1"/>
          </p:cNvSpPr>
          <p:nvPr>
            <p:ph type="body" idx="1"/>
          </p:nvPr>
        </p:nvSpPr>
        <p:spPr>
          <a:xfrm>
            <a:off x="914400" y="2362200"/>
            <a:ext cx="7315200" cy="3429000"/>
          </a:xfrm>
          <a:noFill/>
          <a:ln/>
        </p:spPr>
        <p:txBody>
          <a:bodyPr/>
          <a:lstStyle/>
          <a:p>
            <a:r>
              <a:rPr lang="en-US" sz="3600">
                <a:solidFill>
                  <a:schemeClr val="tx1"/>
                </a:solidFill>
              </a:rPr>
              <a:t>II.  Whose Names Are There?</a:t>
            </a:r>
            <a:r>
              <a:rPr lang="en-US" sz="2800"/>
              <a:t>	</a:t>
            </a:r>
            <a:endParaRPr lang="en-US" sz="2800">
              <a:solidFill>
                <a:srgbClr val="081D58"/>
              </a:solidFill>
            </a:endParaRPr>
          </a:p>
          <a:p>
            <a:pPr algn="ctr">
              <a:buFontTx/>
              <a:buChar char="•"/>
            </a:pPr>
            <a:r>
              <a:rPr lang="en-US" sz="3000" i="1">
                <a:solidFill>
                  <a:srgbClr val="081D58"/>
                </a:solidFill>
              </a:rPr>
              <a:t>Those who labor for the Lord</a:t>
            </a:r>
          </a:p>
          <a:p>
            <a:pPr algn="ctr">
              <a:buFontTx/>
              <a:buChar char="•"/>
            </a:pPr>
            <a:r>
              <a:rPr lang="en-US" sz="3000" i="1">
                <a:solidFill>
                  <a:srgbClr val="081D58"/>
                </a:solidFill>
              </a:rPr>
              <a:t>Those who overcome sin &amp; temptation</a:t>
            </a:r>
          </a:p>
          <a:p>
            <a:pPr algn="ctr">
              <a:buFontTx/>
              <a:buChar char="•"/>
            </a:pPr>
            <a:r>
              <a:rPr lang="en-US" sz="3000" i="1">
                <a:solidFill>
                  <a:srgbClr val="081D58"/>
                </a:solidFill>
              </a:rPr>
              <a:t>Those who reject idolatry</a:t>
            </a:r>
          </a:p>
          <a:p>
            <a:pPr algn="ctr">
              <a:buFontTx/>
              <a:buChar char="•"/>
            </a:pPr>
            <a:r>
              <a:rPr lang="en-US" sz="3000" i="1">
                <a:solidFill>
                  <a:srgbClr val="081D58"/>
                </a:solidFill>
              </a:rPr>
              <a:t>Those who accept and follow God’s Word</a:t>
            </a:r>
          </a:p>
        </p:txBody>
      </p:sp>
      <p:sp>
        <p:nvSpPr>
          <p:cNvPr id="8" name="Rectangle 4"/>
          <p:cNvSpPr>
            <a:spLocks noGrp="1" noChangeArrowheads="1"/>
          </p:cNvSpPr>
          <p:nvPr>
            <p:ph type="title"/>
          </p:nvPr>
        </p:nvSpPr>
        <p:spPr>
          <a:xfrm>
            <a:off x="3048000" y="685800"/>
            <a:ext cx="5105400" cy="1143000"/>
          </a:xfrm>
          <a:noFill/>
          <a:ln/>
          <a:effectLst>
            <a:outerShdw blurRad="63500" dist="17961" dir="2700000" algn="ctr" rotWithShape="0">
              <a:schemeClr val="tx1">
                <a:alpha val="50000"/>
              </a:schemeClr>
            </a:outerShdw>
          </a:effectLst>
        </p:spPr>
        <p:txBody>
          <a:bodyPr/>
          <a:lstStyle/>
          <a:p>
            <a:pPr algn="ctr">
              <a:lnSpc>
                <a:spcPct val="80000"/>
              </a:lnSpc>
            </a:pPr>
            <a:r>
              <a:rPr lang="en-US" sz="4300" i="1" dirty="0" smtClean="0">
                <a:latin typeface="Times New Roman"/>
                <a:cs typeface="Times New Roman"/>
              </a:rPr>
              <a:t>Is </a:t>
            </a:r>
            <a:r>
              <a:rPr lang="en-US" sz="4300" i="1" dirty="0">
                <a:latin typeface="Times New Roman"/>
                <a:cs typeface="Times New Roman"/>
              </a:rPr>
              <a:t>Your </a:t>
            </a:r>
            <a:r>
              <a:rPr lang="en-US" sz="4300" i="1" dirty="0" smtClean="0">
                <a:latin typeface="Times New Roman"/>
                <a:cs typeface="Times New Roman"/>
              </a:rPr>
              <a:t>Name</a:t>
            </a:r>
            <a:r>
              <a:rPr lang="en-US" sz="4300" i="1" dirty="0">
                <a:latin typeface="Times New Roman"/>
                <a:cs typeface="Times New Roman"/>
              </a:rPr>
              <a:t> </a:t>
            </a:r>
            <a:r>
              <a:rPr lang="en-US" sz="4300" i="1" dirty="0" smtClean="0">
                <a:latin typeface="Times New Roman"/>
                <a:cs typeface="Times New Roman"/>
              </a:rPr>
              <a:t>Written </a:t>
            </a:r>
            <a:r>
              <a:rPr lang="en-US" sz="4300" i="1" dirty="0">
                <a:latin typeface="Times New Roman"/>
                <a:cs typeface="Times New Roman"/>
              </a:rPr>
              <a:t>in Heaven?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198">
                                            <p:txEl>
                                              <p:pRg st="1" end="1"/>
                                            </p:txEl>
                                          </p:spTgt>
                                        </p:tgtEl>
                                        <p:attrNameLst>
                                          <p:attrName>style.visibility</p:attrName>
                                        </p:attrNameLst>
                                      </p:cBhvr>
                                      <p:to>
                                        <p:strVal val="visible"/>
                                      </p:to>
                                    </p:set>
                                    <p:animEffect transition="in" filter="fade">
                                      <p:cBhvr>
                                        <p:cTn id="7" dur="1000"/>
                                        <p:tgtEl>
                                          <p:spTgt spid="8198">
                                            <p:txEl>
                                              <p:pRg st="1" end="1"/>
                                            </p:txEl>
                                          </p:spTgt>
                                        </p:tgtEl>
                                      </p:cBhvr>
                                    </p:animEffect>
                                    <p:anim calcmode="lin" valueType="num">
                                      <p:cBhvr>
                                        <p:cTn id="8" dur="1000" fill="hold"/>
                                        <p:tgtEl>
                                          <p:spTgt spid="819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8">
                                            <p:txEl>
                                              <p:pRg st="2" end="2"/>
                                            </p:txEl>
                                          </p:spTgt>
                                        </p:tgtEl>
                                        <p:attrNameLst>
                                          <p:attrName>style.visibility</p:attrName>
                                        </p:attrNameLst>
                                      </p:cBhvr>
                                      <p:to>
                                        <p:strVal val="visible"/>
                                      </p:to>
                                    </p:set>
                                    <p:animEffect transition="in" filter="fade">
                                      <p:cBhvr>
                                        <p:cTn id="14" dur="1000"/>
                                        <p:tgtEl>
                                          <p:spTgt spid="8198">
                                            <p:txEl>
                                              <p:pRg st="2" end="2"/>
                                            </p:txEl>
                                          </p:spTgt>
                                        </p:tgtEl>
                                      </p:cBhvr>
                                    </p:animEffect>
                                    <p:anim calcmode="lin" valueType="num">
                                      <p:cBhvr>
                                        <p:cTn id="15" dur="1000" fill="hold"/>
                                        <p:tgtEl>
                                          <p:spTgt spid="819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8">
                                            <p:txEl>
                                              <p:pRg st="3" end="3"/>
                                            </p:txEl>
                                          </p:spTgt>
                                        </p:tgtEl>
                                        <p:attrNameLst>
                                          <p:attrName>style.visibility</p:attrName>
                                        </p:attrNameLst>
                                      </p:cBhvr>
                                      <p:to>
                                        <p:strVal val="visible"/>
                                      </p:to>
                                    </p:set>
                                    <p:animEffect transition="in" filter="fade">
                                      <p:cBhvr>
                                        <p:cTn id="21" dur="1000"/>
                                        <p:tgtEl>
                                          <p:spTgt spid="8198">
                                            <p:txEl>
                                              <p:pRg st="3" end="3"/>
                                            </p:txEl>
                                          </p:spTgt>
                                        </p:tgtEl>
                                      </p:cBhvr>
                                    </p:animEffect>
                                    <p:anim calcmode="lin" valueType="num">
                                      <p:cBhvr>
                                        <p:cTn id="22" dur="1000" fill="hold"/>
                                        <p:tgtEl>
                                          <p:spTgt spid="819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8">
                                            <p:txEl>
                                              <p:pRg st="4" end="4"/>
                                            </p:txEl>
                                          </p:spTgt>
                                        </p:tgtEl>
                                        <p:attrNameLst>
                                          <p:attrName>style.visibility</p:attrName>
                                        </p:attrNameLst>
                                      </p:cBhvr>
                                      <p:to>
                                        <p:strVal val="visible"/>
                                      </p:to>
                                    </p:set>
                                    <p:animEffect transition="in" filter="fade">
                                      <p:cBhvr>
                                        <p:cTn id="28" dur="1000"/>
                                        <p:tgtEl>
                                          <p:spTgt spid="8198">
                                            <p:txEl>
                                              <p:pRg st="4" end="4"/>
                                            </p:txEl>
                                          </p:spTgt>
                                        </p:tgtEl>
                                      </p:cBhvr>
                                    </p:animEffect>
                                    <p:anim calcmode="lin" valueType="num">
                                      <p:cBhvr>
                                        <p:cTn id="29" dur="1000" fill="hold"/>
                                        <p:tgtEl>
                                          <p:spTgt spid="819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68350" y="2216150"/>
            <a:ext cx="7531100" cy="43307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9219" name="Rectangle 3"/>
          <p:cNvSpPr>
            <a:spLocks noChangeArrowheads="1"/>
          </p:cNvSpPr>
          <p:nvPr/>
        </p:nvSpPr>
        <p:spPr bwMode="auto">
          <a:xfrm>
            <a:off x="996950" y="539750"/>
            <a:ext cx="7378700" cy="1358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pic>
        <p:nvPicPr>
          <p:cNvPr id="9221" name="Picture 5"/>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
        <p:nvSpPr>
          <p:cNvPr id="9222" name="Rectangle 6"/>
          <p:cNvSpPr>
            <a:spLocks noGrp="1" noChangeArrowheads="1"/>
          </p:cNvSpPr>
          <p:nvPr>
            <p:ph type="body" idx="1"/>
          </p:nvPr>
        </p:nvSpPr>
        <p:spPr>
          <a:xfrm>
            <a:off x="914400" y="2286000"/>
            <a:ext cx="7315200" cy="4038600"/>
          </a:xfrm>
          <a:noFill/>
          <a:ln/>
        </p:spPr>
        <p:txBody>
          <a:bodyPr/>
          <a:lstStyle/>
          <a:p>
            <a:pPr marL="850900" indent="-850900"/>
            <a:r>
              <a:rPr lang="en-US" sz="3600" dirty="0">
                <a:solidFill>
                  <a:schemeClr val="tx1"/>
                </a:solidFill>
              </a:rPr>
              <a:t>III.  Under What Conditions is a Name Written in Heaven?</a:t>
            </a:r>
            <a:r>
              <a:rPr lang="en-US" sz="2800" dirty="0"/>
              <a:t>	</a:t>
            </a:r>
          </a:p>
          <a:p>
            <a:r>
              <a:rPr lang="en-US" sz="2800" dirty="0">
                <a:solidFill>
                  <a:srgbClr val="081D58"/>
                </a:solidFill>
              </a:rPr>
              <a:t>	A.  No special group – simply the saved (i.e. 	those accepted by God in Christ).</a:t>
            </a:r>
          </a:p>
          <a:p>
            <a:r>
              <a:rPr lang="en-US" sz="2800" dirty="0">
                <a:solidFill>
                  <a:srgbClr val="081D58"/>
                </a:solidFill>
              </a:rPr>
              <a:t>	B.  Obedience (Matt. 7:21-23; Rev. 22:14).</a:t>
            </a:r>
          </a:p>
          <a:p>
            <a:r>
              <a:rPr lang="en-US" sz="2800" dirty="0">
                <a:solidFill>
                  <a:srgbClr val="081D58"/>
                </a:solidFill>
              </a:rPr>
              <a:t>	C.  Faith, Repentance &amp; Baptism         		(Mark 16:15,16; Acts 2:37-40).</a:t>
            </a:r>
          </a:p>
          <a:p>
            <a:r>
              <a:rPr lang="en-US" sz="2800" dirty="0">
                <a:solidFill>
                  <a:srgbClr val="081D58"/>
                </a:solidFill>
              </a:rPr>
              <a:t>	D.  Faithfulness </a:t>
            </a:r>
            <a:r>
              <a:rPr lang="en-US" sz="2800" dirty="0" smtClean="0">
                <a:solidFill>
                  <a:srgbClr val="081D58"/>
                </a:solidFill>
              </a:rPr>
              <a:t>(2 </a:t>
            </a:r>
            <a:r>
              <a:rPr lang="en-US" sz="2800" dirty="0">
                <a:solidFill>
                  <a:srgbClr val="081D58"/>
                </a:solidFill>
              </a:rPr>
              <a:t>Peter 1:5-11).</a:t>
            </a:r>
          </a:p>
        </p:txBody>
      </p:sp>
      <p:sp>
        <p:nvSpPr>
          <p:cNvPr id="8" name="Rectangle 4"/>
          <p:cNvSpPr>
            <a:spLocks noGrp="1" noChangeArrowheads="1"/>
          </p:cNvSpPr>
          <p:nvPr>
            <p:ph type="title"/>
          </p:nvPr>
        </p:nvSpPr>
        <p:spPr>
          <a:xfrm>
            <a:off x="3048000" y="685800"/>
            <a:ext cx="5105400" cy="1143000"/>
          </a:xfrm>
          <a:noFill/>
          <a:ln/>
          <a:effectLst>
            <a:outerShdw blurRad="63500" dist="17961" dir="2700000" algn="ctr" rotWithShape="0">
              <a:schemeClr val="tx1">
                <a:alpha val="50000"/>
              </a:schemeClr>
            </a:outerShdw>
          </a:effectLst>
        </p:spPr>
        <p:txBody>
          <a:bodyPr/>
          <a:lstStyle/>
          <a:p>
            <a:pPr algn="ctr">
              <a:lnSpc>
                <a:spcPct val="80000"/>
              </a:lnSpc>
            </a:pPr>
            <a:r>
              <a:rPr lang="en-US" sz="4300" i="1" dirty="0" smtClean="0">
                <a:latin typeface="Times New Roman"/>
                <a:cs typeface="Times New Roman"/>
              </a:rPr>
              <a:t>Is </a:t>
            </a:r>
            <a:r>
              <a:rPr lang="en-US" sz="4300" i="1" dirty="0">
                <a:latin typeface="Times New Roman"/>
                <a:cs typeface="Times New Roman"/>
              </a:rPr>
              <a:t>Your </a:t>
            </a:r>
            <a:r>
              <a:rPr lang="en-US" sz="4300" i="1" dirty="0" smtClean="0">
                <a:latin typeface="Times New Roman"/>
                <a:cs typeface="Times New Roman"/>
              </a:rPr>
              <a:t>Name</a:t>
            </a:r>
            <a:r>
              <a:rPr lang="en-US" sz="4300" i="1" dirty="0">
                <a:latin typeface="Times New Roman"/>
                <a:cs typeface="Times New Roman"/>
              </a:rPr>
              <a:t> </a:t>
            </a:r>
            <a:r>
              <a:rPr lang="en-US" sz="4300" i="1" dirty="0" smtClean="0">
                <a:latin typeface="Times New Roman"/>
                <a:cs typeface="Times New Roman"/>
              </a:rPr>
              <a:t>Written </a:t>
            </a:r>
            <a:r>
              <a:rPr lang="en-US" sz="4300" i="1" dirty="0">
                <a:latin typeface="Times New Roman"/>
                <a:cs typeface="Times New Roman"/>
              </a:rPr>
              <a:t>in Heaven?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 calcmode="lin" valueType="num">
                                      <p:cBhvr>
                                        <p:cTn id="7" dur="1000" fill="hold"/>
                                        <p:tgtEl>
                                          <p:spTgt spid="922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922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22">
                                            <p:txEl>
                                              <p:pRg st="1" end="1"/>
                                            </p:txEl>
                                          </p:spTgt>
                                        </p:tgtEl>
                                        <p:attrNameLst>
                                          <p:attrName>style.visibility</p:attrName>
                                        </p:attrNameLst>
                                      </p:cBhvr>
                                      <p:to>
                                        <p:strVal val="visible"/>
                                      </p:to>
                                    </p:set>
                                    <p:animEffect transition="in" filter="fade">
                                      <p:cBhvr>
                                        <p:cTn id="14" dur="1000"/>
                                        <p:tgtEl>
                                          <p:spTgt spid="9222">
                                            <p:txEl>
                                              <p:pRg st="1" end="1"/>
                                            </p:txEl>
                                          </p:spTgt>
                                        </p:tgtEl>
                                      </p:cBhvr>
                                    </p:animEffect>
                                    <p:anim calcmode="lin" valueType="num">
                                      <p:cBhvr>
                                        <p:cTn id="15" dur="1000" fill="hold"/>
                                        <p:tgtEl>
                                          <p:spTgt spid="922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2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22">
                                            <p:txEl>
                                              <p:pRg st="2" end="2"/>
                                            </p:txEl>
                                          </p:spTgt>
                                        </p:tgtEl>
                                        <p:attrNameLst>
                                          <p:attrName>style.visibility</p:attrName>
                                        </p:attrNameLst>
                                      </p:cBhvr>
                                      <p:to>
                                        <p:strVal val="visible"/>
                                      </p:to>
                                    </p:set>
                                    <p:animEffect transition="in" filter="fade">
                                      <p:cBhvr>
                                        <p:cTn id="21" dur="1000"/>
                                        <p:tgtEl>
                                          <p:spTgt spid="9222">
                                            <p:txEl>
                                              <p:pRg st="2" end="2"/>
                                            </p:txEl>
                                          </p:spTgt>
                                        </p:tgtEl>
                                      </p:cBhvr>
                                    </p:animEffect>
                                    <p:anim calcmode="lin" valueType="num">
                                      <p:cBhvr>
                                        <p:cTn id="22" dur="1000" fill="hold"/>
                                        <p:tgtEl>
                                          <p:spTgt spid="922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2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22">
                                            <p:txEl>
                                              <p:pRg st="3" end="3"/>
                                            </p:txEl>
                                          </p:spTgt>
                                        </p:tgtEl>
                                        <p:attrNameLst>
                                          <p:attrName>style.visibility</p:attrName>
                                        </p:attrNameLst>
                                      </p:cBhvr>
                                      <p:to>
                                        <p:strVal val="visible"/>
                                      </p:to>
                                    </p:set>
                                    <p:animEffect transition="in" filter="fade">
                                      <p:cBhvr>
                                        <p:cTn id="28" dur="1000"/>
                                        <p:tgtEl>
                                          <p:spTgt spid="9222">
                                            <p:txEl>
                                              <p:pRg st="3" end="3"/>
                                            </p:txEl>
                                          </p:spTgt>
                                        </p:tgtEl>
                                      </p:cBhvr>
                                    </p:animEffect>
                                    <p:anim calcmode="lin" valueType="num">
                                      <p:cBhvr>
                                        <p:cTn id="29" dur="1000" fill="hold"/>
                                        <p:tgtEl>
                                          <p:spTgt spid="922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2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222">
                                            <p:txEl>
                                              <p:pRg st="4" end="4"/>
                                            </p:txEl>
                                          </p:spTgt>
                                        </p:tgtEl>
                                        <p:attrNameLst>
                                          <p:attrName>style.visibility</p:attrName>
                                        </p:attrNameLst>
                                      </p:cBhvr>
                                      <p:to>
                                        <p:strVal val="visible"/>
                                      </p:to>
                                    </p:set>
                                    <p:animEffect transition="in" filter="fade">
                                      <p:cBhvr>
                                        <p:cTn id="35" dur="1000"/>
                                        <p:tgtEl>
                                          <p:spTgt spid="9222">
                                            <p:txEl>
                                              <p:pRg st="4" end="4"/>
                                            </p:txEl>
                                          </p:spTgt>
                                        </p:tgtEl>
                                      </p:cBhvr>
                                    </p:animEffect>
                                    <p:anim calcmode="lin" valueType="num">
                                      <p:cBhvr>
                                        <p:cTn id="36" dur="1000" fill="hold"/>
                                        <p:tgtEl>
                                          <p:spTgt spid="922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2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768350" y="2216150"/>
            <a:ext cx="7531100" cy="2882900"/>
          </a:xfrm>
          <a:prstGeom prst="rect">
            <a:avLst/>
          </a:prstGeom>
          <a:solidFill>
            <a:srgbClr val="CECECE"/>
          </a:solidFill>
          <a:ln w="12700">
            <a:solidFill>
              <a:srgbClr val="CECECE"/>
            </a:solidFill>
            <a:miter lim="800000"/>
            <a:headEnd/>
            <a:tailEnd/>
          </a:ln>
          <a:effectLst/>
        </p:spPr>
        <p:txBody>
          <a:bodyPr wrap="none" anchor="ctr">
            <a:prstTxWarp prst="textNoShape">
              <a:avLst/>
            </a:prstTxWarp>
          </a:bodyPr>
          <a:lstStyle/>
          <a:p>
            <a:endParaRPr lang="en-US"/>
          </a:p>
        </p:txBody>
      </p:sp>
      <p:sp>
        <p:nvSpPr>
          <p:cNvPr id="10243" name="Rectangle 3"/>
          <p:cNvSpPr>
            <a:spLocks noChangeArrowheads="1"/>
          </p:cNvSpPr>
          <p:nvPr/>
        </p:nvSpPr>
        <p:spPr bwMode="auto">
          <a:xfrm>
            <a:off x="996950" y="539750"/>
            <a:ext cx="7378700" cy="1358900"/>
          </a:xfrm>
          <a:prstGeom prst="rect">
            <a:avLst/>
          </a:prstGeom>
          <a:solidFill>
            <a:srgbClr val="676767"/>
          </a:solidFill>
          <a:ln w="12700">
            <a:solidFill>
              <a:srgbClr val="676767"/>
            </a:solidFill>
            <a:miter lim="800000"/>
            <a:headEnd/>
            <a:tailEnd/>
          </a:ln>
          <a:effectLst/>
        </p:spPr>
        <p:txBody>
          <a:bodyPr wrap="none" anchor="ctr">
            <a:prstTxWarp prst="textNoShape">
              <a:avLst/>
            </a:prstTxWarp>
          </a:bodyPr>
          <a:lstStyle/>
          <a:p>
            <a:endParaRPr lang="en-US"/>
          </a:p>
        </p:txBody>
      </p:sp>
      <p:pic>
        <p:nvPicPr>
          <p:cNvPr id="10245" name="Picture 5"/>
          <p:cNvPicPr>
            <a:picLocks noChangeArrowheads="1"/>
          </p:cNvPicPr>
          <p:nvPr/>
        </p:nvPicPr>
        <p:blipFill>
          <a:blip r:embed="rId2"/>
          <a:srcRect/>
          <a:stretch>
            <a:fillRect/>
          </a:stretch>
        </p:blipFill>
        <p:spPr bwMode="auto">
          <a:xfrm>
            <a:off x="482600" y="355600"/>
            <a:ext cx="2374900" cy="1714500"/>
          </a:xfrm>
          <a:prstGeom prst="rect">
            <a:avLst/>
          </a:prstGeom>
          <a:noFill/>
          <a:ln w="12700">
            <a:noFill/>
            <a:miter lim="800000"/>
            <a:headEnd/>
            <a:tailEnd/>
          </a:ln>
          <a:effectLst/>
        </p:spPr>
      </p:pic>
      <p:sp>
        <p:nvSpPr>
          <p:cNvPr id="10246" name="Rectangle 6"/>
          <p:cNvSpPr>
            <a:spLocks noGrp="1" noChangeArrowheads="1"/>
          </p:cNvSpPr>
          <p:nvPr>
            <p:ph type="body" idx="1"/>
          </p:nvPr>
        </p:nvSpPr>
        <p:spPr>
          <a:xfrm>
            <a:off x="914400" y="2286000"/>
            <a:ext cx="7315200" cy="4038600"/>
          </a:xfrm>
          <a:noFill/>
          <a:ln/>
        </p:spPr>
        <p:txBody>
          <a:bodyPr/>
          <a:lstStyle/>
          <a:p>
            <a:pPr algn="ctr"/>
            <a:r>
              <a:rPr lang="en-US" sz="3600">
                <a:solidFill>
                  <a:schemeClr val="tx1"/>
                </a:solidFill>
              </a:rPr>
              <a:t>What About You?</a:t>
            </a:r>
            <a:r>
              <a:rPr lang="en-US" sz="2800"/>
              <a:t>	</a:t>
            </a:r>
          </a:p>
          <a:p>
            <a:pPr algn="ctr">
              <a:buFontTx/>
              <a:buChar char="•"/>
            </a:pPr>
            <a:r>
              <a:rPr lang="en-US" sz="3400" i="1">
                <a:solidFill>
                  <a:srgbClr val="081D58"/>
                </a:solidFill>
              </a:rPr>
              <a:t>Have you met these conditions?</a:t>
            </a:r>
          </a:p>
          <a:p>
            <a:pPr algn="ctr">
              <a:buFontTx/>
              <a:buChar char="•"/>
            </a:pPr>
            <a:r>
              <a:rPr lang="en-US" sz="3400" i="1">
                <a:solidFill>
                  <a:srgbClr val="081D58"/>
                </a:solidFill>
              </a:rPr>
              <a:t>Are you obedient &amp; faithful?</a:t>
            </a:r>
          </a:p>
          <a:p>
            <a:pPr algn="ctr">
              <a:buFontTx/>
              <a:buChar char="•"/>
            </a:pPr>
            <a:r>
              <a:rPr lang="en-US" sz="3400" i="1">
                <a:solidFill>
                  <a:srgbClr val="081D58"/>
                </a:solidFill>
              </a:rPr>
              <a:t>Is your name written in heaven?</a:t>
            </a:r>
          </a:p>
        </p:txBody>
      </p:sp>
      <p:sp>
        <p:nvSpPr>
          <p:cNvPr id="8" name="Rectangle 4"/>
          <p:cNvSpPr>
            <a:spLocks noGrp="1" noChangeArrowheads="1"/>
          </p:cNvSpPr>
          <p:nvPr>
            <p:ph type="title"/>
          </p:nvPr>
        </p:nvSpPr>
        <p:spPr>
          <a:xfrm>
            <a:off x="3048000" y="685800"/>
            <a:ext cx="5105400" cy="1143000"/>
          </a:xfrm>
          <a:noFill/>
          <a:ln/>
          <a:effectLst>
            <a:outerShdw blurRad="63500" dist="17961" dir="2700000" algn="ctr" rotWithShape="0">
              <a:schemeClr val="tx1">
                <a:alpha val="50000"/>
              </a:schemeClr>
            </a:outerShdw>
          </a:effectLst>
        </p:spPr>
        <p:txBody>
          <a:bodyPr/>
          <a:lstStyle/>
          <a:p>
            <a:pPr algn="ctr">
              <a:lnSpc>
                <a:spcPct val="80000"/>
              </a:lnSpc>
            </a:pPr>
            <a:r>
              <a:rPr lang="en-US" sz="4300" i="1" dirty="0" smtClean="0">
                <a:latin typeface="Times New Roman"/>
                <a:cs typeface="Times New Roman"/>
              </a:rPr>
              <a:t>Is </a:t>
            </a:r>
            <a:r>
              <a:rPr lang="en-US" sz="4300" i="1" dirty="0">
                <a:latin typeface="Times New Roman"/>
                <a:cs typeface="Times New Roman"/>
              </a:rPr>
              <a:t>Your </a:t>
            </a:r>
            <a:r>
              <a:rPr lang="en-US" sz="4300" i="1" dirty="0" smtClean="0">
                <a:latin typeface="Times New Roman"/>
                <a:cs typeface="Times New Roman"/>
              </a:rPr>
              <a:t>Name</a:t>
            </a:r>
            <a:r>
              <a:rPr lang="en-US" sz="4300" i="1" dirty="0">
                <a:latin typeface="Times New Roman"/>
                <a:cs typeface="Times New Roman"/>
              </a:rPr>
              <a:t> </a:t>
            </a:r>
            <a:r>
              <a:rPr lang="en-US" sz="4300" i="1" dirty="0" smtClean="0">
                <a:latin typeface="Times New Roman"/>
                <a:cs typeface="Times New Roman"/>
              </a:rPr>
              <a:t>Written </a:t>
            </a:r>
            <a:r>
              <a:rPr lang="en-US" sz="4300" i="1" dirty="0">
                <a:latin typeface="Times New Roman"/>
                <a:cs typeface="Times New Roman"/>
              </a:rPr>
              <a:t>in Heaven?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p:cTn id="7" dur="1000" fill="hold"/>
                                        <p:tgtEl>
                                          <p:spTgt spid="1024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024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6">
                                            <p:txEl>
                                              <p:pRg st="1" end="1"/>
                                            </p:txEl>
                                          </p:spTgt>
                                        </p:tgtEl>
                                        <p:attrNameLst>
                                          <p:attrName>style.visibility</p:attrName>
                                        </p:attrNameLst>
                                      </p:cBhvr>
                                      <p:to>
                                        <p:strVal val="visible"/>
                                      </p:to>
                                    </p:set>
                                    <p:animEffect transition="in" filter="fade">
                                      <p:cBhvr>
                                        <p:cTn id="14" dur="1000"/>
                                        <p:tgtEl>
                                          <p:spTgt spid="10246">
                                            <p:txEl>
                                              <p:pRg st="1" end="1"/>
                                            </p:txEl>
                                          </p:spTgt>
                                        </p:tgtEl>
                                      </p:cBhvr>
                                    </p:animEffect>
                                    <p:anim calcmode="lin" valueType="num">
                                      <p:cBhvr>
                                        <p:cTn id="15" dur="1000" fill="hold"/>
                                        <p:tgtEl>
                                          <p:spTgt spid="1024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6">
                                            <p:txEl>
                                              <p:pRg st="2" end="2"/>
                                            </p:txEl>
                                          </p:spTgt>
                                        </p:tgtEl>
                                        <p:attrNameLst>
                                          <p:attrName>style.visibility</p:attrName>
                                        </p:attrNameLst>
                                      </p:cBhvr>
                                      <p:to>
                                        <p:strVal val="visible"/>
                                      </p:to>
                                    </p:set>
                                    <p:animEffect transition="in" filter="fade">
                                      <p:cBhvr>
                                        <p:cTn id="21" dur="1000"/>
                                        <p:tgtEl>
                                          <p:spTgt spid="10246">
                                            <p:txEl>
                                              <p:pRg st="2" end="2"/>
                                            </p:txEl>
                                          </p:spTgt>
                                        </p:tgtEl>
                                      </p:cBhvr>
                                    </p:animEffect>
                                    <p:anim calcmode="lin" valueType="num">
                                      <p:cBhvr>
                                        <p:cTn id="22" dur="1000" fill="hold"/>
                                        <p:tgtEl>
                                          <p:spTgt spid="1024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6">
                                            <p:txEl>
                                              <p:pRg st="3" end="3"/>
                                            </p:txEl>
                                          </p:spTgt>
                                        </p:tgtEl>
                                        <p:attrNameLst>
                                          <p:attrName>style.visibility</p:attrName>
                                        </p:attrNameLst>
                                      </p:cBhvr>
                                      <p:to>
                                        <p:strVal val="visible"/>
                                      </p:to>
                                    </p:set>
                                    <p:animEffect transition="in" filter="fade">
                                      <p:cBhvr>
                                        <p:cTn id="28" dur="1000"/>
                                        <p:tgtEl>
                                          <p:spTgt spid="10246">
                                            <p:txEl>
                                              <p:pRg st="3" end="3"/>
                                            </p:txEl>
                                          </p:spTgt>
                                        </p:tgtEl>
                                      </p:cBhvr>
                                    </p:animEffect>
                                    <p:anim calcmode="lin" valueType="num">
                                      <p:cBhvr>
                                        <p:cTn id="29" dur="1000" fill="hold"/>
                                        <p:tgtEl>
                                          <p:spTgt spid="1024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TotalTime>
  <Pages>8</Pages>
  <Words>573</Words>
  <Application>Microsoft Macintosh PowerPoint</Application>
  <PresentationFormat>On-screen Show (4:3)</PresentationFormat>
  <Paragraphs>38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Default Design</vt:lpstr>
      <vt:lpstr>       Luke 10:17-20</vt:lpstr>
      <vt:lpstr>       Luke 10:17-20</vt:lpstr>
      <vt:lpstr>       Luke 10:17-20</vt:lpstr>
      <vt:lpstr>Is Your Name Written in Heaven?</vt:lpstr>
      <vt:lpstr>Is Your Name Written in Heaven?</vt:lpstr>
      <vt:lpstr>Is Your Name Written in Heaven?</vt:lpstr>
      <vt:lpstr>Is Your Name Written in Heaven?</vt:lpstr>
      <vt:lpstr>Is Your Name Written in Heaven?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Your Name Written in Heaven?</dc:title>
  <dc:subject/>
  <dc:creator>Kyle Pope</dc:creator>
  <cp:keywords/>
  <dc:description/>
  <cp:lastModifiedBy>Kyle Pope</cp:lastModifiedBy>
  <cp:revision>10</cp:revision>
  <cp:lastPrinted>2017-11-11T23:03:51Z</cp:lastPrinted>
  <dcterms:created xsi:type="dcterms:W3CDTF">2017-11-17T18:55:44Z</dcterms:created>
  <dcterms:modified xsi:type="dcterms:W3CDTF">2017-11-17T18:55:53Z</dcterms:modified>
</cp:coreProperties>
</file>