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3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35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3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  <p:sldMasterId id="2147483675" r:id="rId2"/>
    <p:sldMasterId id="2147483693" r:id="rId3"/>
  </p:sldMasterIdLst>
  <p:notesMasterIdLst>
    <p:notesMasterId r:id="rId24"/>
  </p:notesMasterIdLst>
  <p:sldIdLst>
    <p:sldId id="286" r:id="rId4"/>
    <p:sldId id="257" r:id="rId5"/>
    <p:sldId id="293" r:id="rId6"/>
    <p:sldId id="296" r:id="rId7"/>
    <p:sldId id="259" r:id="rId8"/>
    <p:sldId id="291" r:id="rId9"/>
    <p:sldId id="260" r:id="rId10"/>
    <p:sldId id="292" r:id="rId11"/>
    <p:sldId id="290" r:id="rId12"/>
    <p:sldId id="295" r:id="rId13"/>
    <p:sldId id="297" r:id="rId14"/>
    <p:sldId id="288" r:id="rId15"/>
    <p:sldId id="267" r:id="rId16"/>
    <p:sldId id="298" r:id="rId17"/>
    <p:sldId id="307" r:id="rId18"/>
    <p:sldId id="300" r:id="rId19"/>
    <p:sldId id="301" r:id="rId20"/>
    <p:sldId id="302" r:id="rId21"/>
    <p:sldId id="303" r:id="rId22"/>
    <p:sldId id="30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717" autoAdjust="0"/>
    <p:restoredTop sz="94664" autoAdjust="0"/>
  </p:normalViewPr>
  <p:slideViewPr>
    <p:cSldViewPr>
      <p:cViewPr varScale="1">
        <p:scale>
          <a:sx n="99" d="100"/>
          <a:sy n="99" d="100"/>
        </p:scale>
        <p:origin x="-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C1CD16E3-F3B0-4B08-B4BA-11F246A4E8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46D9BF82-8CA8-4A8F-8FBD-C231671FF62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A58B1BB2-B960-41A0-AE83-2A4B9D4464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111780D-34F7-43D6-B698-F307DDECDD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CA6F5CB1-4E9C-40A3-81F5-548A01DAB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E2E057CD-899C-7146-A5A1-42AB221DA3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3C6CA3-D9B2-FD40-84FE-1F8F7038BE9D}" type="slidenum">
              <a:rPr lang="en-US"/>
              <a:pPr/>
              <a:t>2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D42EF3-91BC-7949-B897-DC07DF1B8A98}" type="slidenum">
              <a:rPr lang="en-US"/>
              <a:pPr/>
              <a:t>5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D82D1C-BC48-744D-A33C-B4AF9C9AAF61}" type="slidenum">
              <a:rPr lang="en-US"/>
              <a:pPr/>
              <a:t>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C0C39D-A7A3-B541-9F1E-19C0051DF3CF}" type="slidenum">
              <a:rPr lang="en-US"/>
              <a:pPr/>
              <a:t>13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631A2EB6-ACB2-4916-9A6D-794E5471C2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9E3E8AC1-6504-47E1-8526-6EFD6CA7E5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4DC68A84-554C-4F54-B377-4EC837FA0E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2DAE78C2-2B40-4E47-8E77-278B405313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990E61D5-21F8-4271-9B56-318C8C4D1B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69341A3D-AD77-4E7F-93D8-7CA1D19863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9B4822E-2807-42E3-B9D9-A7D7746FB7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9B1E2392-CDF6-4FA1-B863-63D0B747F3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EA6D186F-92BC-4909-9E07-025022D2259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D10466F6-6E66-4742-B7E0-B8D2C4DDA8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51E70E48-B834-4676-AA3E-3729E6A8EE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E348E4B3-1E8F-4BE3-ACD8-8D95DD3783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9AD573E-0564-4E8F-9E46-67B9F4A5B4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848B215F-10B8-4D6F-8444-C75938978D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42D9D902-6A45-419C-B52E-890089E74B9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1FAF21BA-ADD9-4AD8-8947-B2CAF5D371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6AE37259-DBFD-42D4-B686-3EFD8E1FEF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698A6022-3026-4A6B-934E-36AADCBB4F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9747DFFE-3060-472E-8EE9-75199DBDC9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5">
              <a:extLst>
                <a:ext uri="{FF2B5EF4-FFF2-40B4-BE49-F238E27FC236}">
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7582A1B-ED66-4094-AFA1-180CFFC0AE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07" name="Rectangle 3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6860B30-FCC4-4FD9-977B-0E8654753DB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208" name="Rectangle 4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AABD0C4-84F6-4878-BD61-B652D3A0086E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E470AC00-1F2B-443F-8D65-09FE9F1149D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Rectangle 4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505FEAB-A2D9-4946-870E-5032E0A29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" name="Rectangle 4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6B39D00E-A4F5-4D79-BB9E-80E5F8386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93777A7C-8584-944B-BD6B-2EAF6C87A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2236724-BE27-48BA-B96B-68D3ED8D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6C4D623-35BA-4DBC-8C34-95821817B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58AE7-39E4-9849-96CE-DEFADAE8D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4B7A7E-78D2-49FD-A9D9-84DC66867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7226AE0-7B92-40E7-84D5-AEC6ADB02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0E223-B329-C941-B72F-FF9056980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027134C-2B16-4686-A719-34D5DA99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D9C9026-5439-462A-ADF8-8C510E35EFF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CA6A349-B6D7-4CA7-81F1-A6FC017F2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49453-32E3-5D4D-ADD5-F4D06880E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8253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086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8443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7118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1920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6313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410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6CB1115-C02E-4362-B956-676AC901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7FE6321-A5CF-4A75-8784-4046FA02D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0644F-B4CD-E84F-8444-38B8F5151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2630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0140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0109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2784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2048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8584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5260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946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6871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891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EF5A33F-2C27-4ED4-AB2F-C9AAB33F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8301519-0309-473D-BDEA-14541ACD9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B611A-023A-0B4F-808F-9D4125390C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1A2EB6-ACB2-4916-9A6D-794E5471C2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3E8AC1-6504-47E1-8526-6EFD6CA7E5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C68A84-554C-4F54-B377-4EC837FA0E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AE78C2-2B40-4E47-8E77-278B405313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0E61D5-21F8-4271-9B56-318C8C4D1B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341A3D-AD77-4E7F-93D8-7CA1D19863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B4822E-2807-42E3-B9D9-A7D7746FB7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1E2392-CDF6-4FA1-B863-63D0B747F3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6D186F-92BC-4909-9E07-025022D2259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0466F6-6E66-4742-B7E0-B8D2C4DDA8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E70E48-B834-4676-AA3E-3729E6A8EE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348E4B3-1E8F-4BE3-ACD8-8D95DD3783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AD573E-0564-4E8F-9E46-67B9F4A5B4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8B215F-10B8-4D6F-8444-C75938978D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D9D902-6A45-419C-B52E-890089E74B9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AF21BA-ADD9-4AD8-8947-B2CAF5D371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E37259-DBFD-42D4-B686-3EFD8E1FEF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8A6022-3026-4A6B-934E-36AADCBB4F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47DFFE-3060-472E-8EE9-75199DBDC9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582A1B-ED66-4094-AFA1-180CFFC0AE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07" name="Rectangle 3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860B30-FCC4-4FD9-977B-0E8654753DB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208" name="Rectangle 4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ABD0C4-84F6-4878-BD61-B652D3A0086E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70AC00-1F2B-443F-8D65-09FE9F1149D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Rectangle 4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05FEAB-A2D9-4946-870E-5032E0A29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" name="Rectangle 4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39D00E-A4F5-4D79-BB9E-80E5F8386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93777A7C-8584-944B-BD6B-2EAF6C87A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CB1115-C02E-4362-B956-676AC901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FE6321-A5CF-4A75-8784-4046FA02D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0644F-B4CD-E84F-8444-38B8F5151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F5A33F-2C27-4ED4-AB2F-C9AAB33F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301519-0309-473D-BDEA-14541ACD9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B611A-023A-0B4F-808F-9D4125390C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B678EE-4A63-4021-9946-4B87E371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080095-AEA9-439F-A130-624FA979F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E38100-9FF9-4D51-B3F3-925AECF3F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42173-4FE9-0C4E-9E8B-F4B59BEF34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9E1709-7D36-45B5-8DE7-13CD492F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5E15D5-0754-4E36-9754-60CBD023C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A7C4BA-FFD3-4601-9248-AE9430226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0E882E-0FA2-49E0-B9A4-A0500E9FB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8D792-DD8F-4C5C-8833-25C04BE32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80042-8B84-8C46-9561-806059416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993D44-058B-46A6-BA13-2B37CB35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6CB47-FF36-7C4F-ACE6-4CA46925D1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08C2A-254B-FE48-81B3-A494B72B0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F1E640-D3D8-4F3A-89F7-037E6A85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1CBF63-4A9B-4EED-83DA-39545C71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AE47E2-58C7-49F9-AC38-3BC0F35C7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D3708-64D9-A244-AD61-09286A96D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5E7D20-375F-4617-B19E-878E4A55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D38B11-D8C2-4B6D-BD87-8271D4005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8ACFEB-D381-4E07-AEE7-AE49CF30A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29850-6B47-734B-9327-07FBA6492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236724-BE27-48BA-B96B-68D3ED8D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C4D623-35BA-4DBC-8C34-95821817B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58AE7-39E4-9849-96CE-DEFADAE8D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9B678EE-4A63-4021-9946-4B87E371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3080095-AEA9-439F-A130-624FA979F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EE38100-9FF9-4D51-B3F3-925AECF3F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42173-4FE9-0C4E-9E8B-F4B59BEF34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4B7A7E-78D2-49FD-A9D9-84DC66867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226AE0-7B92-40E7-84D5-AEC6ADB02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0E223-B329-C941-B72F-FF9056980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27134C-2B16-4686-A719-34D5DA99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9C9026-5439-462A-ADF8-8C510E35EFF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A6A349-B6D7-4CA7-81F1-A6FC017F2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49453-32E3-5D4D-ADD5-F4D06880E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9E1709-7D36-45B5-8DE7-13CD492F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85E15D5-0754-4E36-9754-60CBD023C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BA7C4BA-FFD3-4601-9248-AE9430226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20E882E-0FA2-49E0-B9A4-A0500E9FB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1B8D792-DD8F-4C5C-8833-25C04BE32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1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80042-8B84-8C46-9561-806059416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9993D44-058B-46A6-BA13-2B37CB35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1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6CB47-FF36-7C4F-ACE6-4CA46925D1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1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08C2A-254B-FE48-81B3-A494B72B0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EF1E640-D3D8-4F3A-89F7-037E6A85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E1CBF63-4A9B-4EED-83DA-39545C71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CAE47E2-58C7-49F9-AC38-3BC0F35C7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D3708-64D9-A244-AD61-09286A96D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55E7D20-375F-4617-B19E-878E4A55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ED38B11-D8C2-4B6D-BD87-8271D4005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B8ACFEB-D381-4E07-AEE7-AE49CF30A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29850-6B47-734B-9327-07FBA6492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147" name="Freeform 3">
              <a:extLst>
                <a:ext uri="{FF2B5EF4-FFF2-40B4-BE49-F238E27FC236}">
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9A36B430-41B8-46A2-AB7F-7D05CA1D2B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8" name="Freeform 4">
              <a:extLst>
                <a:ext uri="{FF2B5EF4-FFF2-40B4-BE49-F238E27FC236}">
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609A5F46-5EEF-428D-AB2B-89F7834B75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9" name="Freeform 5">
              <a:extLst>
                <a:ext uri="{FF2B5EF4-FFF2-40B4-BE49-F238E27FC236}">
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A4BC8F9-AF10-4160-8E96-22C7575AD8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51" name="Freeform 7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FA1F6404-D6F8-4EB2-A63F-BA0328512E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2" name="Freeform 8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94A3DE8E-5C51-4FA3-9CB5-AFBD20EEEB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3" name="Freeform 9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6908012-8F32-4427-825F-4DB62BB86E2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4" name="Freeform 10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EDDC65E-E5F0-441C-ACDB-76B7E4B444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5" name="Freeform 11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6743A28-799D-4561-9FA3-01805CCD86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6" name="Freeform 12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875E32F2-D83C-4BF3-B5D2-A9E463A132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7" name="Freeform 13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EE68FD2D-9B01-4FFD-9848-20468EB18C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8" name="Freeform 14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D2B2218E-4BDD-4BB2-8EFC-E4BD5A0CD8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9" name="Freeform 15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0B43B3C6-B838-47B4-9B37-8F2B6861D2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60" name="Freeform 16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8287E464-FBE4-49A4-81CF-2CE5C0F717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61" name="Freeform 17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60893482-59DE-41A8-B5FE-5B3EC0CE80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62" name="Freeform 18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6AE4AEB5-1356-44A8-AA6C-5D415170F7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63" name="Freeform 19">
                <a:extLst>
                  <a:ext uri="{FF2B5EF4-FFF2-40B4-BE49-F238E27FC236}">
  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A9334C08-37CC-4FED-A5B3-D7E05E5931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64" name="Freeform 20">
              <a:extLst>
                <a:ext uri="{FF2B5EF4-FFF2-40B4-BE49-F238E27FC236}">
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19F3E5F-BEFC-4188-B182-63BA3E7A7E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5" name="Freeform 21">
              <a:extLst>
                <a:ext uri="{FF2B5EF4-FFF2-40B4-BE49-F238E27FC236}">
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D65A019-B249-409E-8318-DD5055726A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6" name="Freeform 22">
              <a:extLst>
                <a:ext uri="{FF2B5EF4-FFF2-40B4-BE49-F238E27FC236}">
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9226FDA8-A897-4D03-A611-381ACD53F6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9" name="Freeform 25">
              <a:extLst>
                <a:ext uri="{FF2B5EF4-FFF2-40B4-BE49-F238E27FC236}">
  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41D40EEB-862A-4805-9F67-30574C7F4F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83" name="Rectangle 39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4407CE5-C0E3-4CDF-9DF2-17799D759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84" name="Rectangle 40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85" name="Rectangle 41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86" name="Rectangle 4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6467F6E-E446-5446-A313-DAFAA16017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87" name="Rectangle 4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8FD56826-FB16-4B3B-B9CB-62C4F3BCA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6836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147" name="Freeform 3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36B430-41B8-46A2-AB7F-7D05CA1D2B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8" name="Freeform 4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9A5F46-5EEF-428D-AB2B-89F7834B75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9" name="Freeform 5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4BC8F9-AF10-4160-8E96-22C7575AD8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51" name="Freeform 7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1F6404-D6F8-4EB2-A63F-BA0328512E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2" name="Freeform 8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A3DE8E-5C51-4FA3-9CB5-AFBD20EEEB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3" name="Freeform 9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908012-8F32-4427-825F-4DB62BB86E2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4" name="Freeform 10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DDC65E-E5F0-441C-ACDB-76B7E4B444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5" name="Freeform 11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743A28-799D-4561-9FA3-01805CCD86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6" name="Freeform 12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5E32F2-D83C-4BF3-B5D2-A9E463A132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7" name="Freeform 13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68FD2D-9B01-4FFD-9848-20468EB18C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8" name="Freeform 14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B2218E-4BDD-4BB2-8EFC-E4BD5A0CD8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59" name="Freeform 15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43B3C6-B838-47B4-9B37-8F2B6861D2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60" name="Freeform 16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87E464-FBE4-49A4-81CF-2CE5C0F717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61" name="Freeform 17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893482-59DE-41A8-B5FE-5B3EC0CE80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62" name="Freeform 18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E4AEB5-1356-44A8-AA6C-5D415170F7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63" name="Freeform 19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334C08-37CC-4FED-A5B3-D7E05E5931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64" name="Freeform 20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9F3E5F-BEFC-4188-B182-63BA3E7A7E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5" name="Freeform 2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65A019-B249-409E-8318-DD5055726A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6" name="Freeform 22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26FDA8-A897-4D03-A611-381ACD53F6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9" name="Freeform 25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D40EEB-862A-4805-9F67-30574C7F4F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83" name="Rectangle 3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407CE5-C0E3-4CDF-9DF2-17799D759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84" name="Rectangle 4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7D4BA6-BF19-49A9-B9A0-C43DC530B0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85" name="Rectangle 4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AD7D9E-6A57-4386-A9F3-C743F4B8E8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86" name="Rectangle 4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728317-FB21-4EB9-A872-A4B66B8D3F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6467F6E-E446-5446-A313-DAFAA16017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87" name="Rectangle 4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D56826-FB16-4B3B-B9CB-62C4F3BCA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E4CED46-A992-47C0-B27D-54498DBD6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i="1" dirty="0"/>
              <a:t>FINANCIAL-BUDGET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F397770E-0DCB-4CD4-A2D8-A9394705E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/>
              <a:t> 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40306007-C236-4C65-A2E6-7056050B1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133600"/>
            <a:ext cx="6934200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           		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2017</a:t>
            </a:r>
          </a:p>
          <a:p>
            <a:pPr algn="ctr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REPORT TO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THE CONGREGATION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AND</a:t>
            </a:r>
            <a:endParaRPr lang="en-US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algn="ctr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OUTLOOK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PLANS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2335BC05-663B-4E8A-93AC-7A53E70A7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/>
              <a:t>SUMMER STUDIES</a:t>
            </a:r>
            <a:br>
              <a:rPr lang="en-US" altLang="en-US" sz="4000" b="1" dirty="0"/>
            </a:br>
            <a:r>
              <a:rPr lang="en-US" altLang="en-US" sz="4000" b="1" dirty="0"/>
              <a:t>2018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2F13DE67-A5FE-4E1E-ACED-AD6A227F0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733800"/>
          </a:xfrm>
        </p:spPr>
        <p:txBody>
          <a:bodyPr anchor="ctr"/>
          <a:lstStyle/>
          <a:p>
            <a:pPr algn="ctr" eaLnBrk="1" hangingPunct="1">
              <a:spcAft>
                <a:spcPts val="240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sz="2600" dirty="0"/>
              <a:t>WILL CONTINUE IN </a:t>
            </a:r>
            <a:r>
              <a:rPr lang="en-US" altLang="en-US" sz="2600" dirty="0" smtClean="0"/>
              <a:t>2018 (June 21, 22, 23)</a:t>
            </a:r>
          </a:p>
          <a:p>
            <a:pPr algn="ctr" eaLnBrk="1" hangingPunct="1">
              <a:spcAft>
                <a:spcPts val="240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sz="2600" dirty="0"/>
              <a:t>SUPERIOR CLASSROOM MATERIALS</a:t>
            </a:r>
            <a:r>
              <a:rPr lang="en-US" altLang="en-US" sz="2600" dirty="0" smtClean="0"/>
              <a:t> BY </a:t>
            </a:r>
            <a:r>
              <a:rPr lang="en-US" altLang="en-US" sz="2600" dirty="0"/>
              <a:t>OUR BIBLE CLASS TEACHERS AND </a:t>
            </a:r>
            <a:r>
              <a:rPr lang="en-US" altLang="en-US" sz="2600" dirty="0" smtClean="0"/>
              <a:t>HELPERS</a:t>
            </a:r>
          </a:p>
          <a:p>
            <a:pPr algn="ctr" eaLnBrk="1" hangingPunct="1">
              <a:spcAft>
                <a:spcPts val="240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sz="2600" dirty="0"/>
              <a:t>PREACHERS FROM AREA CONGREGATIONS TAKE PART IN ADULT STUDIES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5894B8CD-1F12-4989-B596-EB7F6AC6A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/>
              <a:t>BUDGET FOR </a:t>
            </a:r>
            <a:r>
              <a:rPr lang="en-US" altLang="en-US" sz="4000" b="1" dirty="0" smtClean="0"/>
              <a:t>2018</a:t>
            </a:r>
            <a:endParaRPr lang="en-US" altLang="en-US" sz="4000" b="1" dirty="0"/>
          </a:p>
        </p:txBody>
      </p:sp>
      <p:sp>
        <p:nvSpPr>
          <p:cNvPr id="75779" name="Rectangle 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CA61633F-3EF3-43AA-9593-5731BF431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$3800.00  PER WK – UP</a:t>
            </a:r>
            <a:r>
              <a:rPr lang="en-US" dirty="0" smtClean="0"/>
              <a:t> $75.00 </a:t>
            </a:r>
            <a:r>
              <a:rPr lang="en-US" dirty="0"/>
              <a:t>FROM LAST YEARS AVERAGE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NORMAL EXPENSES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endParaRPr lang="en-US" dirty="0"/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PROJECTED BLDG MAINT &amp; UPDATES</a:t>
            </a:r>
            <a:endParaRPr lang="en-US" dirty="0" smtClean="0"/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dirty="0" smtClean="0"/>
              <a:t>$25,000.00 </a:t>
            </a:r>
            <a:r>
              <a:rPr lang="en-US" dirty="0"/>
              <a:t>FROM SURPLUS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endParaRPr lang="en-US" dirty="0"/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PROJECTED HOUSE MAINT &amp; UPDATES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IN BUDGET 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6724D7F8-7339-41BC-8142-59E1C91DD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/>
              <a:t>REVIEW  </a:t>
            </a:r>
            <a:br>
              <a:rPr lang="en-US" altLang="en-US" sz="4000" b="1" dirty="0"/>
            </a:br>
            <a:r>
              <a:rPr lang="en-US" altLang="en-US" sz="4000" b="1" dirty="0"/>
              <a:t>2017 STATISTICS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0A114735-59F2-4232-ABDB-656FD7C37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</p:spPr>
        <p:txBody>
          <a:bodyPr anchor="ctr"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800" dirty="0"/>
              <a:t>MEMBERSHIP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3800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800" dirty="0" smtClean="0"/>
              <a:t>ATTENDANCE</a:t>
            </a:r>
            <a:endParaRPr lang="en-US" altLang="en-US" sz="3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F12E8712-0E2B-48B0-85EE-C124B3EB9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cs typeface="Arial" panose="020B0604020202020204" pitchFamily="34" charset="0"/>
              </a:rPr>
              <a:t>MEMBERSHIP STATISTICS 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697E3C57-E01B-4323-BDAF-8DE81C5ED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  <a:buFont typeface="Wingdings" charset="2"/>
              <a:buNone/>
              <a:tabLst>
                <a:tab pos="3656013" algn="l"/>
                <a:tab pos="4630738" algn="l"/>
                <a:tab pos="5772150" algn="l"/>
                <a:tab pos="6862763" algn="l"/>
              </a:tabLst>
            </a:pPr>
            <a:r>
              <a:rPr lang="en-US" sz="1800" dirty="0"/>
              <a:t>                            </a:t>
            </a:r>
            <a:r>
              <a:rPr lang="en-US" sz="2800" dirty="0"/>
              <a:t>  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2014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	2015 	2016 	2017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tabLst>
                <a:tab pos="3656013" algn="l"/>
                <a:tab pos="4630738" algn="l"/>
                <a:tab pos="5772150" algn="l"/>
                <a:tab pos="6862763" algn="l"/>
              </a:tabLst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BAPTIZED	  2    	   3	   3	   4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tabLst>
                <a:tab pos="3656013" algn="l"/>
                <a:tab pos="4630738" algn="l"/>
                <a:tab pos="5772150" algn="l"/>
                <a:tab pos="6862763" algn="l"/>
              </a:tabLst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RESTORED	  1	   1	   0	   1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tabLst>
                <a:tab pos="3656013" algn="l"/>
                <a:tab pos="4630738" algn="l"/>
                <a:tab pos="5772150" algn="l"/>
                <a:tab pos="6862763" algn="l"/>
              </a:tabLst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MOVED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IN	  6	  11	   8	  18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tabLst>
                <a:tab pos="3656013" algn="l"/>
                <a:tab pos="4630738" algn="l"/>
                <a:tab pos="5772150" algn="l"/>
                <a:tab pos="6862763" algn="l"/>
              </a:tabLst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MOVED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AWAY	-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22 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	  -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9   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	  -8	 -12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tabLst>
                <a:tab pos="3656013" algn="l"/>
                <a:tab pos="4630738" algn="l"/>
                <a:tab pos="5772150" algn="l"/>
                <a:tab pos="6862763" algn="l"/>
              </a:tabLst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PASSED AWAY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	 -1	   0	  -2	   -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2</a:t>
            </a:r>
          </a:p>
          <a:p>
            <a:pPr lvl="1" eaLnBrk="1" hangingPunct="1">
              <a:lnSpc>
                <a:spcPct val="80000"/>
              </a:lnSpc>
              <a:tabLst>
                <a:tab pos="3656013" algn="l"/>
                <a:tab pos="4630738" algn="l"/>
                <a:tab pos="5772150" algn="l"/>
                <a:tab pos="6862763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FAYE NEWTON</a:t>
            </a:r>
          </a:p>
          <a:p>
            <a:pPr lvl="1" eaLnBrk="1" hangingPunct="1">
              <a:lnSpc>
                <a:spcPct val="80000"/>
              </a:lnSpc>
              <a:tabLst>
                <a:tab pos="3656013" algn="l"/>
                <a:tab pos="4630738" algn="l"/>
                <a:tab pos="5772150" algn="l"/>
                <a:tab pos="6862763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JOY RILEY   </a:t>
            </a:r>
          </a:p>
          <a:p>
            <a:pPr eaLnBrk="1" hangingPunct="1">
              <a:lnSpc>
                <a:spcPct val="80000"/>
              </a:lnSpc>
              <a:tabLst>
                <a:tab pos="3656013" algn="l"/>
                <a:tab pos="4630738" algn="l"/>
                <a:tab pos="5772150" algn="l"/>
                <a:tab pos="6862763" algn="l"/>
              </a:tabLst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LEFT THE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LORD	  0    	   0	  -3	   0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tabLst>
                <a:tab pos="3656013" algn="l"/>
                <a:tab pos="4630738" algn="l"/>
                <a:tab pos="5772150" algn="l"/>
                <a:tab pos="6862763" algn="l"/>
              </a:tabLst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	   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tabLst>
                <a:tab pos="3656013" algn="l"/>
                <a:tab pos="4630738" algn="l"/>
                <a:tab pos="5772150" algn="l"/>
                <a:tab pos="6862763" algn="l"/>
              </a:tabLst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     NET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+ OR -  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	-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17  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	   0    	  -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5  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	  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eaLnBrk="1" hangingPunct="1">
              <a:lnSpc>
                <a:spcPct val="80000"/>
              </a:lnSpc>
              <a:tabLst>
                <a:tab pos="3656013" algn="l"/>
                <a:tab pos="4630738" algn="l"/>
                <a:tab pos="5772150" algn="l"/>
                <a:tab pos="6862763" algn="l"/>
              </a:tabLst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90600" y="5638800"/>
            <a:ext cx="777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5B1CF0B6-D91E-48D7-A99A-62C5B04C9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/>
              <a:t>ATTENDANCE – NEW FORMAT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84D3A86F-24F5-4FBD-AD9F-3660B7CE3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543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4800" dirty="0"/>
              <a:t>					</a:t>
            </a:r>
            <a:r>
              <a:rPr lang="en-US" sz="2800" dirty="0"/>
              <a:t>2016     2017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WORSHIP –     120       124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BIBLE CLASS –      122       121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WORSHIP –     115       118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WED NIGHT   -      106       107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SUMMER STUDYS		      105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SPRING MTG (M-F)	        96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FALL MTG (M-F)		      120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D279D1-BD86-484A-AB3B-6C24A75E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7813"/>
            <a:ext cx="8229600" cy="1139825"/>
          </a:xfrm>
        </p:spPr>
        <p:txBody>
          <a:bodyPr/>
          <a:lstStyle/>
          <a:p>
            <a:r>
              <a:rPr lang="en-US" sz="3600" b="1" dirty="0"/>
              <a:t>Summary of 2018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Goals </a:t>
            </a:r>
            <a:r>
              <a:rPr lang="en-US" sz="3600" b="1" dirty="0"/>
              <a:t>/ Work:</a:t>
            </a:r>
            <a:r>
              <a:rPr lang="en-US" sz="36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73DC3B-E534-47A9-98EE-2A281327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987"/>
          </a:xfrm>
        </p:spPr>
        <p:txBody>
          <a:bodyPr/>
          <a:lstStyle/>
          <a:p>
            <a:r>
              <a:rPr lang="en-US" sz="2800" dirty="0"/>
              <a:t>Theme:     “What Can I</a:t>
            </a:r>
            <a:r>
              <a:rPr lang="en-US" sz="2800" dirty="0" smtClean="0"/>
              <a:t> Do</a:t>
            </a:r>
            <a:r>
              <a:rPr lang="en-US" sz="2800" dirty="0"/>
              <a:t>?”</a:t>
            </a:r>
          </a:p>
          <a:p>
            <a:r>
              <a:rPr lang="en-US" sz="2800" dirty="0"/>
              <a:t>Low Pressure / Invitation Program:</a:t>
            </a:r>
          </a:p>
          <a:p>
            <a:r>
              <a:rPr lang="en-US" sz="2800" dirty="0"/>
              <a:t>Gospel Meetings</a:t>
            </a:r>
            <a:r>
              <a:rPr lang="en-US" sz="2800" dirty="0" smtClean="0"/>
              <a:t>: Feb. 11-16; Sept. 9-14</a:t>
            </a:r>
          </a:p>
          <a:p>
            <a:r>
              <a:rPr lang="en-US" sz="2800" dirty="0"/>
              <a:t>Summer Bible Study</a:t>
            </a:r>
            <a:r>
              <a:rPr lang="en-US" sz="2800" dirty="0" smtClean="0"/>
              <a:t>: June 21, 22, 23</a:t>
            </a:r>
          </a:p>
          <a:p>
            <a:r>
              <a:rPr lang="en-US" sz="2800" dirty="0"/>
              <a:t>Annual Summer Singing</a:t>
            </a:r>
            <a:r>
              <a:rPr lang="en-US" sz="2800" smtClean="0"/>
              <a:t>: August 10</a:t>
            </a:r>
          </a:p>
          <a:p>
            <a:r>
              <a:rPr lang="en-US" sz="2800" dirty="0"/>
              <a:t>Building Updates:   $25,000 </a:t>
            </a:r>
          </a:p>
          <a:p>
            <a:r>
              <a:rPr lang="en-US" sz="2800" dirty="0"/>
              <a:t>Preacher Training Program:</a:t>
            </a:r>
          </a:p>
          <a:p>
            <a:r>
              <a:rPr lang="en-US" sz="2800" dirty="0"/>
              <a:t>Personal Work Groups:</a:t>
            </a:r>
          </a:p>
          <a:p>
            <a:r>
              <a:rPr lang="en-US" sz="2800" dirty="0"/>
              <a:t>Process for Additional Elders and Deacons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291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63286" y="6498771"/>
            <a:ext cx="86759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17413" y="2163376"/>
            <a:ext cx="7135987" cy="36625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457200" tIns="457200" rIns="457200" bIns="457200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day we have opportunities to serve God (Gal. 6:7-10).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important to act on these opportunities (Jas. 4:17).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be judged by our own actions, not those of others (2 Cor. 5:10).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-209739" y="-186782"/>
            <a:ext cx="9590315" cy="1894114"/>
            <a:chOff x="-321128" y="5192485"/>
            <a:chExt cx="9590315" cy="1894114"/>
          </a:xfrm>
        </p:grpSpPr>
        <p:sp>
          <p:nvSpPr>
            <p:cNvPr id="16" name="Oval 15"/>
            <p:cNvSpPr/>
            <p:nvPr/>
          </p:nvSpPr>
          <p:spPr>
            <a:xfrm>
              <a:off x="-321128" y="5192485"/>
              <a:ext cx="9590315" cy="1894114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4411" y="5684067"/>
              <a:ext cx="775722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Think About Life</a:t>
              </a:r>
              <a:endPara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2698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63286" y="6498771"/>
            <a:ext cx="86759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17413" y="2163376"/>
            <a:ext cx="7059787" cy="36625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457200" tIns="457200" rIns="457200" bIns="457200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scribe’s intent was good—he failed to follow (Matt. 8:19-20).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Peter’s zeal was admirable—he stumbled (Luke 22:31-35).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Isaiah’s attitude should be our attitude (Isa. 6:1-8).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09739" y="-186782"/>
            <a:ext cx="9590315" cy="1894114"/>
            <a:chOff x="-209739" y="-186782"/>
            <a:chExt cx="9590315" cy="1894114"/>
          </a:xfrm>
        </p:grpSpPr>
        <p:sp>
          <p:nvSpPr>
            <p:cNvPr id="16" name="Oval 15"/>
            <p:cNvSpPr/>
            <p:nvPr/>
          </p:nvSpPr>
          <p:spPr>
            <a:xfrm>
              <a:off x="-209739" y="-186782"/>
              <a:ext cx="9590315" cy="1894114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304800"/>
              <a:ext cx="775722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Think About Life</a:t>
              </a:r>
              <a:endPara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2698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63286" y="6498771"/>
            <a:ext cx="86759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17413" y="2163376"/>
            <a:ext cx="6752263" cy="369331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457200" tIns="457200" rIns="457200" bIns="457200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can’t say “someone else will do it!”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Or, “why aren’t they doing something?”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act—we must do it!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-209739" y="-186782"/>
            <a:ext cx="9590315" cy="1894114"/>
            <a:chOff x="-321128" y="5192485"/>
            <a:chExt cx="9590315" cy="1894114"/>
          </a:xfrm>
        </p:grpSpPr>
        <p:sp>
          <p:nvSpPr>
            <p:cNvPr id="16" name="Oval 15"/>
            <p:cNvSpPr/>
            <p:nvPr/>
          </p:nvSpPr>
          <p:spPr>
            <a:xfrm>
              <a:off x="-321128" y="5192485"/>
              <a:ext cx="9590315" cy="1894114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8211" y="5684067"/>
              <a:ext cx="775722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What Can I Do?</a:t>
              </a:r>
              <a:endPara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2698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63286" y="6498771"/>
            <a:ext cx="86759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17413" y="2163376"/>
            <a:ext cx="6752263" cy="38472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457200" tIns="457200" rIns="457200" bIns="457200" rtlCol="0">
            <a:spAutoFit/>
          </a:bodyPr>
          <a:lstStyle/>
          <a:p>
            <a:pPr marL="457200" indent="-457200" algn="ctr">
              <a:spcAft>
                <a:spcPts val="600"/>
              </a:spcAft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Simple Thing</a:t>
            </a:r>
          </a:p>
          <a:p>
            <a:pPr marL="457200" indent="-457200" algn="ctr">
              <a:spcAft>
                <a:spcPts val="600"/>
              </a:spcAft>
            </a:pP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spcAft>
                <a:spcPts val="600"/>
              </a:spcAft>
            </a:pP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spcAft>
                <a:spcPts val="600"/>
              </a:spcAft>
            </a:pP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spcAft>
                <a:spcPts val="600"/>
              </a:spcAft>
            </a:pP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-209739" y="-186782"/>
            <a:ext cx="9590315" cy="1894114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073"/>
          <a:stretch>
            <a:fillRect/>
          </a:stretch>
        </p:blipFill>
        <p:spPr>
          <a:xfrm>
            <a:off x="684827" y="3523999"/>
            <a:ext cx="3444519" cy="2087549"/>
          </a:xfrm>
          <a:prstGeom prst="rect">
            <a:avLst/>
          </a:prstGeom>
          <a:effectLst>
            <a:outerShdw blurRad="203200" dist="889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511" y="3531802"/>
            <a:ext cx="3485550" cy="2080985"/>
          </a:xfrm>
          <a:prstGeom prst="rect">
            <a:avLst/>
          </a:prstGeom>
          <a:effectLst>
            <a:outerShdw blurRad="203200" dist="88900" dir="270000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9600" y="304800"/>
            <a:ext cx="7757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Can I Do?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2698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150864C1-99F3-4DB3-A64F-EF669B199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/>
              <a:t>CONTRIBUTION</a:t>
            </a:r>
            <a:br>
              <a:rPr lang="en-US" altLang="en-US" sz="4000" b="1" dirty="0"/>
            </a:br>
            <a:r>
              <a:rPr lang="en-US" altLang="en-US" sz="4000" b="1" dirty="0"/>
              <a:t>COMPARISONS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96A21D22-3B6A-474A-A61E-AB80DA726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1400" dirty="0" smtClean="0"/>
          </a:p>
          <a:p>
            <a:pPr algn="ctr" eaLnBrk="1" hangingPunct="1">
              <a:lnSpc>
                <a:spcPct val="80000"/>
              </a:lnSpc>
              <a:buNone/>
            </a:pPr>
            <a:endParaRPr lang="en-US" sz="1600" dirty="0" smtClean="0"/>
          </a:p>
          <a:p>
            <a:pPr algn="ctr" eaLnBrk="1" hangingPunct="1">
              <a:lnSpc>
                <a:spcPct val="80000"/>
              </a:lnSpc>
            </a:pPr>
            <a:endParaRPr lang="en-US" sz="1600" dirty="0"/>
          </a:p>
          <a:p>
            <a:pPr algn="ctr" eaLnBrk="1" hangingPunct="1">
              <a:lnSpc>
                <a:spcPct val="80000"/>
              </a:lnSpc>
              <a:buFont typeface="Wingdings" charset="2"/>
              <a:buChar char="q"/>
            </a:pPr>
            <a:r>
              <a:rPr lang="en-US" sz="3100" dirty="0"/>
              <a:t>WEEKLY AVG – 2014 - $4045.89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Char char="q"/>
            </a:pPr>
            <a:endParaRPr lang="en-US" sz="3100" dirty="0"/>
          </a:p>
          <a:p>
            <a:pPr algn="ctr" eaLnBrk="1" hangingPunct="1">
              <a:lnSpc>
                <a:spcPct val="80000"/>
              </a:lnSpc>
              <a:buFont typeface="Wingdings" charset="2"/>
              <a:buChar char="q"/>
            </a:pPr>
            <a:r>
              <a:rPr lang="en-US" sz="3100" dirty="0"/>
              <a:t>WEEKLY AVG – 2015 – $3552.66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Char char="q"/>
            </a:pPr>
            <a:endParaRPr lang="en-US" sz="3100" dirty="0"/>
          </a:p>
          <a:p>
            <a:pPr algn="ctr" eaLnBrk="1" hangingPunct="1">
              <a:lnSpc>
                <a:spcPct val="80000"/>
              </a:lnSpc>
              <a:spcAft>
                <a:spcPts val="1800"/>
              </a:spcAft>
              <a:buFont typeface="Wingdings" charset="2"/>
              <a:buChar char="q"/>
            </a:pPr>
            <a:r>
              <a:rPr lang="en-US" sz="3100" dirty="0"/>
              <a:t>WEEKLY AVG – 2016 - $3560.83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 smtClean="0"/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dirty="0" smtClean="0"/>
              <a:t>2017 </a:t>
            </a:r>
            <a:r>
              <a:rPr lang="en-US" dirty="0"/>
              <a:t>AVG –</a:t>
            </a:r>
            <a:r>
              <a:rPr lang="en-US" dirty="0" smtClean="0"/>
              <a:t> $3723.48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600" dirty="0"/>
              <a:t>			          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endParaRPr lang="en-US" sz="16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000" dirty="0"/>
              <a:t>		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10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1000" dirty="0"/>
          </a:p>
          <a:p>
            <a:pPr algn="ctr" eaLnBrk="1" hangingPunct="1">
              <a:lnSpc>
                <a:spcPct val="80000"/>
              </a:lnSpc>
            </a:pPr>
            <a:endParaRPr lang="en-US" sz="1000" dirty="0"/>
          </a:p>
          <a:p>
            <a:pPr lvl="4" eaLnBrk="1" hangingPunct="1">
              <a:lnSpc>
                <a:spcPct val="80000"/>
              </a:lnSpc>
              <a:buFont typeface="Wingdings" charset="2"/>
              <a:buNone/>
            </a:pPr>
            <a:endParaRPr lang="en-US" sz="7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63286" y="6498771"/>
            <a:ext cx="86759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17413" y="2163376"/>
            <a:ext cx="6752263" cy="38472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457200" tIns="1234440" rIns="457200" bIns="1417320" rtlCol="0">
            <a:spAutoFit/>
          </a:bodyPr>
          <a:lstStyle/>
          <a:p>
            <a:pPr algn="ctr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“Heartily, as to the Lord” (Col. 3:23-24)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-209739" y="-186782"/>
            <a:ext cx="9590315" cy="1894114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304800"/>
            <a:ext cx="7757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Can I Do?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2698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AD251855-6CF5-4DAC-9666-CE95D53B0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/>
              <a:t>SUMMARY OF YEAR 2017</a:t>
            </a:r>
            <a:br>
              <a:rPr lang="en-US" altLang="en-US" sz="4000" b="1" dirty="0"/>
            </a:br>
            <a:r>
              <a:rPr lang="en-US" altLang="en-US" sz="4000" b="1" dirty="0"/>
              <a:t>CONTRIBUTIONS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8E83D956-A43B-4C39-AEF9-44FECC42E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altLang="en-US" dirty="0"/>
          </a:p>
          <a:p>
            <a:pPr algn="ctr" eaLnBrk="1" hangingPunct="1">
              <a:buFont typeface="Wingdings" panose="05000000000000000000" pitchFamily="2" charset="2"/>
              <a:buChar char="n"/>
              <a:defRPr/>
            </a:pPr>
            <a:r>
              <a:rPr lang="en-US" altLang="en-US" dirty="0"/>
              <a:t>TOTAL REGULAR CONTRIBUTION </a:t>
            </a:r>
            <a:endParaRPr lang="en-US" altLang="en-US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$193,621.08</a:t>
            </a:r>
            <a:endParaRPr lang="en-US" altLang="en-US" dirty="0"/>
          </a:p>
          <a:p>
            <a:pPr algn="ctr" eaLnBrk="1" hangingPunct="1">
              <a:buFont typeface="Wingdings" panose="05000000000000000000" pitchFamily="2" charset="2"/>
              <a:buChar char="n"/>
              <a:defRPr/>
            </a:pPr>
            <a:r>
              <a:rPr lang="en-US" altLang="en-US" dirty="0"/>
              <a:t>SPEC CONT FOR AFRICAN SAINTS</a:t>
            </a:r>
            <a:endParaRPr lang="en-US" altLang="en-US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$3137.00</a:t>
            </a:r>
            <a:endParaRPr lang="en-US" altLang="en-US" dirty="0"/>
          </a:p>
          <a:p>
            <a:pPr algn="ctr" eaLnBrk="1" hangingPunct="1">
              <a:buFont typeface="Wingdings" panose="05000000000000000000" pitchFamily="2" charset="2"/>
              <a:buChar char="n"/>
              <a:defRPr/>
            </a:pPr>
            <a:r>
              <a:rPr lang="en-US" altLang="en-US" dirty="0"/>
              <a:t>TOTAL  CONTRIBUTION</a:t>
            </a:r>
            <a:endParaRPr lang="en-US" altLang="en-US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$196,758.08 </a:t>
            </a:r>
            <a:endParaRPr lang="en-US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4F20887D-DC75-477B-857C-51A5CB31F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/>
              <a:t>SUMMARY OF EXPENSES</a:t>
            </a:r>
            <a:br>
              <a:rPr lang="en-US" altLang="en-US" sz="4000" b="1" dirty="0"/>
            </a:br>
            <a:r>
              <a:rPr lang="en-US" altLang="en-US" sz="4000" b="1" dirty="0"/>
              <a:t>2017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7BF1A204-1DBC-4D7C-A35F-9AA0CF701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8325"/>
          </a:xfrm>
        </p:spPr>
        <p:txBody>
          <a:bodyPr anchor="ctr"/>
          <a:lstStyle/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3500" dirty="0" smtClean="0"/>
              <a:t>TOTAL </a:t>
            </a:r>
            <a:r>
              <a:rPr lang="en-US" sz="3500" dirty="0"/>
              <a:t>EXPENSES INCLUDING AFRICAN BENEVOLENCE </a:t>
            </a:r>
            <a:endParaRPr lang="en-US" sz="3500" dirty="0" smtClean="0"/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dirty="0" smtClean="0"/>
              <a:t>$184,840.64</a:t>
            </a:r>
            <a:endParaRPr lang="en-US" dirty="0"/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400" dirty="0"/>
              <a:t>			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800" dirty="0"/>
              <a:t>TOTAL CONTRIBUTIONS</a:t>
            </a:r>
            <a:endParaRPr lang="en-US" sz="2800" dirty="0" smtClean="0"/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dirty="0" smtClean="0"/>
              <a:t>$196,758.08</a:t>
            </a:r>
            <a:endParaRPr lang="en-US" dirty="0"/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400" dirty="0"/>
              <a:t>			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800" dirty="0"/>
              <a:t>SURPLUS OF</a:t>
            </a:r>
            <a:endParaRPr lang="en-US" sz="2800" dirty="0" smtClean="0"/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dirty="0" smtClean="0"/>
              <a:t>$11,917.44</a:t>
            </a:r>
            <a:endParaRPr lang="en-US" sz="2400" dirty="0" smtClean="0"/>
          </a:p>
          <a:p>
            <a:pPr lvl="4" eaLnBrk="1" hangingPunct="1">
              <a:lnSpc>
                <a:spcPct val="80000"/>
              </a:lnSpc>
              <a:buFont typeface="Wingdings" charset="2"/>
              <a:buNone/>
            </a:pP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8B1E9754-8045-44A2-B22D-C2FF0D45D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BANK BALANCE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9B942A04-DD10-402E-97B3-B5BF4A8E8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BEGAN YEAR 2017  	    </a:t>
            </a:r>
            <a:r>
              <a:rPr lang="en-US" dirty="0" smtClean="0"/>
              <a:t> $51,489.63</a:t>
            </a:r>
            <a:endParaRPr lang="en-US" dirty="0"/>
          </a:p>
          <a:p>
            <a:pPr eaLnBrk="1" hangingPunct="1">
              <a:buFont typeface="Wingdings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ENDED YEAR 2017	    </a:t>
            </a:r>
            <a:r>
              <a:rPr lang="en-US" dirty="0" smtClean="0"/>
              <a:t> $63,407.07</a:t>
            </a:r>
            <a:endParaRPr lang="en-US" dirty="0"/>
          </a:p>
          <a:p>
            <a:pPr eaLnBrk="1" hangingPunct="1">
              <a:buFont typeface="Wingdings" charset="2"/>
              <a:buNone/>
            </a:pPr>
            <a:endParaRPr lang="en-US" dirty="0"/>
          </a:p>
          <a:p>
            <a:pPr lvl="1" eaLnBrk="1" hangingPunct="1"/>
            <a:r>
              <a:rPr lang="en-US" sz="3200" dirty="0"/>
              <a:t>NET INCREASE	    </a:t>
            </a:r>
            <a:r>
              <a:rPr lang="en-US" sz="3200" dirty="0" smtClean="0"/>
              <a:t> $11,917.44</a:t>
            </a:r>
            <a:r>
              <a:rPr lang="en-US" sz="3200" dirty="0"/>
              <a:t>		    	      	   </a:t>
            </a:r>
          </a:p>
          <a:p>
            <a:pPr lvl="1" eaLnBrk="1" hangingPunct="1">
              <a:buFontTx/>
              <a:buNone/>
            </a:pPr>
            <a:endParaRPr lang="en-US" sz="3200" dirty="0"/>
          </a:p>
          <a:p>
            <a:pPr lvl="1" eaLnBrk="1" hangingPunct="1">
              <a:buFontTx/>
              <a:buNone/>
            </a:pPr>
            <a:endParaRPr lang="en-US" sz="3200" dirty="0"/>
          </a:p>
          <a:p>
            <a:pPr lvl="1" eaLnBrk="1" hangingPunct="1">
              <a:buFontTx/>
              <a:buNone/>
            </a:pPr>
            <a:endParaRPr lang="en-US" sz="3600" dirty="0"/>
          </a:p>
          <a:p>
            <a:pPr lvl="1" eaLnBrk="1" hangingPunct="1"/>
            <a:endParaRPr lang="en-US" dirty="0"/>
          </a:p>
          <a:p>
            <a:pPr lvl="1" eaLnBrk="1" hangingPunct="1">
              <a:buFontTx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79C82FA6-459B-4E4A-A307-ED58CD9B9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/>
              <a:t>FUNDS USED TO PREACH THE GOSPEL IN 2017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BF1BFAA0-06E2-4B7E-821B-A54609FD81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229600" cy="3810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KYLE POPE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HELP SUPPORT OF 5 GOSPEL PREACHERS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 GOSPEL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SUMMER STUDIES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SINGING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C77C1D0D-8E2D-4D03-BAD8-57722509614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 flipH="1" flipV="1">
            <a:off x="14058900" y="10668000"/>
            <a:ext cx="74613" cy="7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US" altLang="en-US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C7105937-B334-4147-B537-071E4F381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/>
              <a:t>FUNDS USED TO PREACH THE GOSPEL IN 2017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697636FF-5394-48EE-83D0-D6AF2F436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MEN WE HELP SUPPORT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JAVIER PALOMARES – DUMAS &amp; AMA, TX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RICHARD THETFORD – FT COLLINS, CO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WARREN SCHOLTZ – SOUTH AFRICA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DERRICK CHAMBERS – ALBUQUERQUE, NM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TIM STEVENS - KEMP, TX </a:t>
            </a:r>
          </a:p>
          <a:p>
            <a:pPr lvl="4" eaLnBrk="1" hangingPunct="1">
              <a:lnSpc>
                <a:spcPct val="90000"/>
              </a:lnSpc>
              <a:buFont typeface="Wingdings" charset="2"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538C8D62-9178-433F-B37A-6F00A2FAB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/>
              <a:t>FUNDS USED TO PREACH THE GOSPEL IN 2017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C4C61627-F767-41D3-B7BA-2D82DC48F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altLang="en-US" dirty="0"/>
          </a:p>
          <a:p>
            <a:pPr algn="ctr" eaLnBrk="1" hangingPunct="1">
              <a:buFont typeface="Wingdings" panose="05000000000000000000" pitchFamily="2" charset="2"/>
              <a:buChar char="n"/>
              <a:defRPr/>
            </a:pPr>
            <a:r>
              <a:rPr lang="en-US" altLang="en-US" dirty="0"/>
              <a:t>SUPPORT TOTAL FOR 2017  17,400.00</a:t>
            </a: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altLang="en-US" dirty="0"/>
          </a:p>
          <a:p>
            <a:pPr algn="ctr" eaLnBrk="1" hangingPunct="1">
              <a:buFont typeface="Wingdings" panose="05000000000000000000" pitchFamily="2" charset="2"/>
              <a:buChar char="n"/>
              <a:defRPr/>
            </a:pPr>
            <a:r>
              <a:rPr lang="en-US" altLang="en-US" dirty="0"/>
              <a:t>COMMITTED FOR 2018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17,400.00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FFE6AADC-F1F8-4999-B204-6AE4DC54A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/>
              <a:t>FUNDS USED TO PREACH THE GOSPEL IN 2017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="" xmlns:p="http://schemas.openxmlformats.org/presentationml/2006/main" xmlns:a="http://schemas.openxmlformats.org/drawingml/2006/main" xmlns:a16="http://schemas.microsoft.com/office/drawing/2014/main" xmlns:mv="urn:schemas-microsoft-com:mac:vml" xmlns:mc="http://schemas.openxmlformats.org/markup-compatibility/2006" xmlns:r="http://schemas.openxmlformats.org/officeDocument/2006/relationships" id="{D421EF5A-EDFE-49A9-BB1D-B7EBD76D4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59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3400" dirty="0"/>
              <a:t>GOSPEL MEETINGS IN 2017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q"/>
            </a:pPr>
            <a:r>
              <a:rPr lang="en-US" sz="2800" dirty="0"/>
              <a:t>SPRING – JOHN ISAAC EDWARDS 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Font typeface="Wingdings" charset="2"/>
              <a:buChar char="q"/>
            </a:pPr>
            <a:r>
              <a:rPr lang="en-US" sz="2800" dirty="0"/>
              <a:t>FALL – DANNY DOW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3400" dirty="0"/>
              <a:t>SCHEDULED FOR 2018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q"/>
            </a:pPr>
            <a:r>
              <a:rPr lang="en-US" sz="2800" dirty="0"/>
              <a:t>SPRING – JEFF TRAHAN – PORT ARTHUR </a:t>
            </a:r>
            <a:r>
              <a:rPr lang="en-US" sz="2800" dirty="0" smtClean="0"/>
              <a:t>TX (Feb. 11-16)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q"/>
            </a:pPr>
            <a:r>
              <a:rPr lang="en-US" sz="2800" dirty="0"/>
              <a:t>FALL – TONY MAUCK – MAGNOLIA TX </a:t>
            </a:r>
            <a:r>
              <a:rPr lang="en-US" sz="2800" dirty="0" smtClean="0"/>
              <a:t>(Sept. 9-14)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1619</TotalTime>
  <Words>780</Words>
  <Application>Microsoft Macintosh PowerPoint</Application>
  <PresentationFormat>On-screen Show (4:3)</PresentationFormat>
  <Paragraphs>152</Paragraphs>
  <Slides>20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Globe</vt:lpstr>
      <vt:lpstr>Depth</vt:lpstr>
      <vt:lpstr>1_Globe</vt:lpstr>
      <vt:lpstr>FINANCIAL-BUDGET</vt:lpstr>
      <vt:lpstr>CONTRIBUTION COMPARISONS</vt:lpstr>
      <vt:lpstr>SUMMARY OF YEAR 2017 CONTRIBUTIONS</vt:lpstr>
      <vt:lpstr>SUMMARY OF EXPENSES 2017</vt:lpstr>
      <vt:lpstr>BANK BALANCE</vt:lpstr>
      <vt:lpstr>FUNDS USED TO PREACH THE GOSPEL IN 2017</vt:lpstr>
      <vt:lpstr>FUNDS USED TO PREACH THE GOSPEL IN 2017</vt:lpstr>
      <vt:lpstr>FUNDS USED TO PREACH THE GOSPEL IN 2017</vt:lpstr>
      <vt:lpstr>FUNDS USED TO PREACH THE GOSPEL IN 2017</vt:lpstr>
      <vt:lpstr>SUMMER STUDIES 2018</vt:lpstr>
      <vt:lpstr>BUDGET FOR 2018</vt:lpstr>
      <vt:lpstr>REVIEW   2017 STATISTICS</vt:lpstr>
      <vt:lpstr>MEMBERSHIP STATISTICS  </vt:lpstr>
      <vt:lpstr>ATTENDANCE – NEW FORMAT</vt:lpstr>
      <vt:lpstr>Summary of 2018  Goals / Work: </vt:lpstr>
      <vt:lpstr>Slide 16</vt:lpstr>
      <vt:lpstr>Slide 17</vt:lpstr>
      <vt:lpstr>Slide 18</vt:lpstr>
      <vt:lpstr>Slide 19</vt:lpstr>
      <vt:lpstr>Slide 20</vt:lpstr>
    </vt:vector>
  </TitlesOfParts>
  <Company> OLSEN PARK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FINANCIAL-BUDGET-STATISTICS</dc:title>
  <dc:creator>ELDERS</dc:creator>
  <cp:lastModifiedBy>Kyle Pope</cp:lastModifiedBy>
  <cp:revision>76</cp:revision>
  <dcterms:created xsi:type="dcterms:W3CDTF">2018-02-06T06:11:03Z</dcterms:created>
  <dcterms:modified xsi:type="dcterms:W3CDTF">2018-02-06T06:11:22Z</dcterms:modified>
</cp:coreProperties>
</file>