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embeddedFontLst>
    <p:embeddedFont>
      <p:font typeface="Rockwell"/>
      <p:regular r:id="rId8"/>
      <p:bold r:id="rId9"/>
      <p:italic r:id="rId10"/>
      <p:boldItalic r:id="rId11"/>
    </p:embeddedFont>
    <p:embeddedFont>
      <p:font typeface="Calibri"/>
      <p:regular r:id="rId12"/>
      <p:bold r:id="rId13"/>
      <p:italic r:id="rId14"/>
      <p:boldItalic r:id="rId15"/>
    </p:embeddedFont>
    <p:embeddedFont>
      <p:font typeface="Impact"/>
      <p:regular r:id="rId16"/>
    </p:embeddedFont>
    <p:embeddedFont>
      <p:font typeface="Goudy Old Style"/>
      <p:regular r:id="rId17"/>
      <p:bold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font" Target="fonts/font3.fntdata"/><Relationship Id="rId11" Type="http://schemas.openxmlformats.org/officeDocument/2006/relationships/font" Target="fonts/font4.fntdata"/><Relationship Id="rId12" Type="http://schemas.openxmlformats.org/officeDocument/2006/relationships/font" Target="fonts/font5.fntdata"/><Relationship Id="rId13" Type="http://schemas.openxmlformats.org/officeDocument/2006/relationships/font" Target="fonts/font6.fntdata"/><Relationship Id="rId14" Type="http://schemas.openxmlformats.org/officeDocument/2006/relationships/font" Target="fonts/font7.fntdata"/><Relationship Id="rId15" Type="http://schemas.openxmlformats.org/officeDocument/2006/relationships/font" Target="fonts/font8.fntdata"/><Relationship Id="rId16" Type="http://schemas.openxmlformats.org/officeDocument/2006/relationships/font" Target="fonts/font9.fntdata"/><Relationship Id="rId17" Type="http://schemas.openxmlformats.org/officeDocument/2006/relationships/font" Target="fonts/font10.fntdata"/><Relationship Id="rId18" Type="http://schemas.openxmlformats.org/officeDocument/2006/relationships/font" Target="fonts/font11.fntdata"/><Relationship Id="rId1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120AC-6624-F547-B836-F62AA517E6FD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73589-4E73-2B44-AC0A-73E93232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8629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F57A6-CE5D-1F45-99A2-860188F0DACE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7CBAE-4DD3-8B44-8B2E-09C8FE722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14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CBAE-4DD3-8B44-8B2E-09C8FE722D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E9C4A88-E888-4C47-AC64-EDC8B690775A}" type="datetimeFigureOut">
              <a:rPr lang="en-US" smtClean="0"/>
              <a:pPr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1B7E476D-ABE3-FD40-BF0D-6562640D9B9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305800" cy="1588"/>
          </a:xfrm>
          <a:prstGeom prst="line">
            <a:avLst/>
          </a:prstGeom>
          <a:ln w="50800">
            <a:solidFill>
              <a:schemeClr val="bg1">
                <a:alpha val="63000"/>
              </a:schemeClr>
            </a:solidFill>
          </a:ln>
          <a:effectLst>
            <a:outerShdw blurRad="50800" dist="38100" dir="2700000" algn="br">
              <a:srgbClr val="000000">
                <a:alpha val="2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2918"/>
          </a:xfrm>
        </p:spPr>
        <p:txBody>
          <a:bodyPr/>
          <a:lstStyle/>
          <a:p>
            <a:r>
              <a:rPr lang="en-US" b="1" dirty="0" smtClean="0"/>
              <a:t>God’s Simple Plan for the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18"/>
            <a:ext cx="8686800" cy="5615082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/>
              <a:t>I. “Wives, submit to your own husbands, as is fitting in the Lord” (Col. 3:18, NKJV).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600" b="1" dirty="0" smtClean="0"/>
              <a:t>What does “submit” mean?</a:t>
            </a:r>
          </a:p>
          <a:p>
            <a:pPr marL="1371600" lvl="2" indent="-514350"/>
            <a:r>
              <a:rPr lang="en-US" sz="2200" b="1" dirty="0" smtClean="0"/>
              <a:t>Gr. </a:t>
            </a:r>
            <a:r>
              <a:rPr lang="en-US" sz="2200" i="1" dirty="0" err="1" smtClean="0">
                <a:latin typeface="Times New Roman"/>
                <a:cs typeface="Times New Roman"/>
              </a:rPr>
              <a:t>hupotassō</a:t>
            </a:r>
            <a:r>
              <a:rPr lang="en-US" sz="2200" b="1" i="1" dirty="0" smtClean="0"/>
              <a:t>  </a:t>
            </a:r>
            <a:r>
              <a:rPr lang="en-US" sz="2200" b="1" dirty="0" smtClean="0"/>
              <a:t>lit. “under order”—a military term</a:t>
            </a:r>
          </a:p>
          <a:p>
            <a:pPr marL="1371600" lvl="2" indent="-514350"/>
            <a:r>
              <a:rPr lang="en-US" sz="2200" b="1" dirty="0" smtClean="0"/>
              <a:t>Rank as consequence of Eden (cf. Eph. 5:23; 1 Tim. 2:14-15)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600" b="1" dirty="0" smtClean="0"/>
              <a:t>It doesn’t mean…</a:t>
            </a:r>
          </a:p>
          <a:p>
            <a:pPr marL="1371600" lvl="2" indent="-514350"/>
            <a:r>
              <a:rPr lang="en-US" sz="2200" b="1" dirty="0" smtClean="0"/>
              <a:t>Of lesser value (Gal. 3:27-29)</a:t>
            </a:r>
          </a:p>
          <a:p>
            <a:pPr marL="1371600" lvl="2" indent="-514350"/>
            <a:r>
              <a:rPr lang="en-US" sz="2200" b="1" dirty="0" smtClean="0"/>
              <a:t>Inferior judgment (1 Sam. 25:1-42)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600" b="1" dirty="0" smtClean="0"/>
              <a:t>It involves…</a:t>
            </a:r>
          </a:p>
          <a:p>
            <a:pPr marL="1371600" lvl="2" indent="-514350"/>
            <a:r>
              <a:rPr lang="en-US" sz="2200" b="1" dirty="0" smtClean="0"/>
              <a:t>Respect (Eph. 5:33)</a:t>
            </a:r>
          </a:p>
          <a:p>
            <a:pPr marL="1371600" lvl="2" indent="-514350"/>
            <a:r>
              <a:rPr lang="en-US" sz="2200" b="1" dirty="0" smtClean="0"/>
              <a:t>Speaking well of (1 Pet. 3:6)</a:t>
            </a:r>
          </a:p>
          <a:p>
            <a:pPr marL="1371600" lvl="2" indent="-514350"/>
            <a:r>
              <a:rPr lang="en-US" sz="2200" b="1" dirty="0" smtClean="0"/>
              <a:t>Obedience (Titus 2:5;  Acts 5:29; Eph. 5:21)</a:t>
            </a:r>
            <a:endParaRPr lang="en-US" sz="2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2918"/>
          </a:xfrm>
        </p:spPr>
        <p:txBody>
          <a:bodyPr/>
          <a:lstStyle/>
          <a:p>
            <a:r>
              <a:rPr lang="en-US" b="1" dirty="0" smtClean="0"/>
              <a:t>God’s Simple Plan for the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18"/>
            <a:ext cx="8686800" cy="5615082"/>
          </a:xfrm>
        </p:spPr>
        <p:txBody>
          <a:bodyPr/>
          <a:lstStyle/>
          <a:p>
            <a:pPr marL="458788" indent="-458788">
              <a:buNone/>
            </a:pPr>
            <a:r>
              <a:rPr lang="en-US" sz="3000" b="1" dirty="0" smtClean="0"/>
              <a:t>II. “Husbands, love your wives and do not be bitter toward them” (Col. 3:19).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600" dirty="0" smtClean="0"/>
              <a:t>Colossians and Ephesians compared. Love and attitude vs. headship and the church (Eph. 5:22-33).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600" dirty="0" smtClean="0"/>
              <a:t>The nature of the husband’s love.</a:t>
            </a:r>
          </a:p>
          <a:p>
            <a:pPr marL="1314450" lvl="2" indent="-514350"/>
            <a:r>
              <a:rPr lang="en-US" sz="2200" dirty="0" smtClean="0"/>
              <a:t>As Christ loved the church (Eph. 5:25)</a:t>
            </a:r>
          </a:p>
          <a:p>
            <a:pPr marL="1314450" lvl="2" indent="-514350"/>
            <a:r>
              <a:rPr lang="en-US" sz="2200" dirty="0" smtClean="0"/>
              <a:t>As our own bodies (Eph. 5:28)</a:t>
            </a:r>
          </a:p>
          <a:p>
            <a:pPr marL="1314450" lvl="2" indent="-514350"/>
            <a:r>
              <a:rPr lang="en-US" sz="2200" dirty="0" smtClean="0"/>
              <a:t>Neglect, abuse, and mistreatment is sinful!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600" dirty="0" smtClean="0"/>
              <a:t>“Do not be bitter towards them” (3:19b)</a:t>
            </a:r>
          </a:p>
          <a:p>
            <a:pPr marL="1314450" lvl="2" indent="-514350"/>
            <a:r>
              <a:rPr lang="en-US" sz="2200" dirty="0" smtClean="0"/>
              <a:t>Seeing as nagging rather than concern for what is said.</a:t>
            </a:r>
          </a:p>
          <a:p>
            <a:pPr marL="1314450" lvl="2" indent="-514350"/>
            <a:r>
              <a:rPr lang="en-US" sz="2200" dirty="0" smtClean="0"/>
              <a:t>Bitterness and intimacy (1 Cor. 7:2-5; Phil. 2:4)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600" dirty="0" smtClean="0"/>
              <a:t>Concern for spiritual well-being (1 Pet. 3:7) </a:t>
            </a:r>
          </a:p>
          <a:p>
            <a:pPr marL="914400" lvl="1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2918"/>
          </a:xfrm>
        </p:spPr>
        <p:txBody>
          <a:bodyPr/>
          <a:lstStyle/>
          <a:p>
            <a:r>
              <a:rPr lang="en-US" b="1" dirty="0" smtClean="0"/>
              <a:t>God’s Simple Plan for the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18"/>
            <a:ext cx="8501015" cy="5615082"/>
          </a:xfrm>
        </p:spPr>
        <p:txBody>
          <a:bodyPr/>
          <a:lstStyle/>
          <a:p>
            <a:pPr marL="566738" indent="-566738">
              <a:buNone/>
            </a:pPr>
            <a:r>
              <a:rPr lang="en-US" sz="3000" b="1" dirty="0" smtClean="0"/>
              <a:t>III. “Children, obey your parents in all things, for this is well pleasing to the Lord” (Col. 3:20).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600" b="1" dirty="0" smtClean="0"/>
              <a:t>Why should we obey our parents?</a:t>
            </a:r>
          </a:p>
          <a:p>
            <a:pPr marL="1314450" lvl="2" indent="-514350"/>
            <a:r>
              <a:rPr lang="en-US" sz="2200" b="1" dirty="0" smtClean="0"/>
              <a:t>It is right (Eph. 6:1; Acts 5:29)</a:t>
            </a:r>
          </a:p>
          <a:p>
            <a:pPr marL="1314450" lvl="2" indent="-514350"/>
            <a:r>
              <a:rPr lang="en-US" sz="2200" b="1" dirty="0" smtClean="0"/>
              <a:t>Things go better when you do (Eph. 6:2)</a:t>
            </a:r>
          </a:p>
          <a:p>
            <a:pPr marL="1314450" lvl="2" indent="-514350"/>
            <a:r>
              <a:rPr lang="en-US" sz="2200" b="1" dirty="0" smtClean="0"/>
              <a:t>It pleases God (Col. 3:20).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600" b="1" dirty="0" smtClean="0"/>
              <a:t>Obedience to parents teaches us obedience to God.</a:t>
            </a:r>
          </a:p>
          <a:p>
            <a:pPr marL="1314450" lvl="2" indent="-514350"/>
            <a:r>
              <a:rPr lang="en-US" sz="2200" b="1" dirty="0" smtClean="0"/>
              <a:t>Christians are children of God (Gal. 3:26-27: 1 John 3:1; Rom. 8:16-17).</a:t>
            </a:r>
          </a:p>
          <a:p>
            <a:pPr marL="1314450" lvl="2" indent="-514350"/>
            <a:r>
              <a:rPr lang="en-US" sz="2200" b="1" dirty="0" smtClean="0"/>
              <a:t>We must live as obedient children (1 Pet. 1:13-16).</a:t>
            </a:r>
          </a:p>
          <a:p>
            <a:pPr marL="1314450" lvl="2" indent="-514350"/>
            <a:r>
              <a:rPr lang="en-US" sz="2200" b="1" dirty="0" smtClean="0"/>
              <a:t>If we obey our parents when we are young it helps us obey God throughout our entire life. </a:t>
            </a:r>
            <a:endParaRPr lang="en-US" sz="2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2918"/>
          </a:xfrm>
        </p:spPr>
        <p:txBody>
          <a:bodyPr/>
          <a:lstStyle/>
          <a:p>
            <a:r>
              <a:rPr lang="en-US" b="1" dirty="0" smtClean="0"/>
              <a:t>God’s Simple Plan for the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18"/>
            <a:ext cx="8686800" cy="5615082"/>
          </a:xfrm>
        </p:spPr>
        <p:txBody>
          <a:bodyPr>
            <a:noAutofit/>
          </a:bodyPr>
          <a:lstStyle/>
          <a:p>
            <a:pPr marL="566738" indent="-566738">
              <a:buNone/>
            </a:pPr>
            <a:r>
              <a:rPr lang="en-US" sz="3000" b="1" dirty="0" smtClean="0"/>
              <a:t>IV. “Fathers, do not provoke your children, lest they become discouraged” (Col. 3:21).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600" dirty="0" smtClean="0"/>
              <a:t>Not just the father’s job (Acts 16:1, 3; 2 Tim. 1:5; Titus 2:4; Prov. 13:24; 29:15)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600" dirty="0" smtClean="0"/>
              <a:t>In the “training and admonition of the Lord” (Eph. 6:4)</a:t>
            </a:r>
          </a:p>
          <a:p>
            <a:pPr marL="1314450" lvl="2" indent="-514350"/>
            <a:r>
              <a:rPr lang="en-US" sz="2200" dirty="0" smtClean="0"/>
              <a:t>Not man’s ideas, but God’s word.</a:t>
            </a:r>
          </a:p>
          <a:p>
            <a:pPr marL="1314450" lvl="2" indent="-514350"/>
            <a:r>
              <a:rPr lang="en-US" sz="2200" dirty="0" smtClean="0"/>
              <a:t>Parents are to guide children.</a:t>
            </a:r>
          </a:p>
          <a:p>
            <a:pPr marL="1314450" lvl="2" indent="-514350"/>
            <a:r>
              <a:rPr lang="en-US" sz="2200" dirty="0" smtClean="0"/>
              <a:t>Both instructive and corrective; educational and punitive. “Training (Gr. </a:t>
            </a:r>
            <a:r>
              <a:rPr lang="en-US" sz="2200" i="1" dirty="0" err="1" smtClean="0">
                <a:latin typeface="Times New Roman"/>
                <a:cs typeface="Times New Roman"/>
              </a:rPr>
              <a:t>paideia</a:t>
            </a:r>
            <a:r>
              <a:rPr lang="en-US" sz="2200" dirty="0" smtClean="0"/>
              <a:t>)”—instructive (2 Tim. 3:16), corrective (Heb. 13::5, 7, 11). “Admonition (Gr. </a:t>
            </a:r>
            <a:r>
              <a:rPr lang="en-US" sz="2200" i="1" dirty="0" err="1" smtClean="0">
                <a:latin typeface="Times New Roman"/>
                <a:cs typeface="Times New Roman"/>
              </a:rPr>
              <a:t>nouthesia</a:t>
            </a:r>
            <a:r>
              <a:rPr lang="en-US" sz="2200" dirty="0" smtClean="0"/>
              <a:t>)”—educational (1 Cor. 10:11), punitive (Titus 3:10).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600" dirty="0" smtClean="0"/>
              <a:t>Avoiding discouragement (Ps. 103:13-14; 2 Cor. 2:7)  </a:t>
            </a:r>
          </a:p>
          <a:p>
            <a:pPr marL="914400" lvl="1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270</TotalTime>
  <Words>634</Words>
  <Application>Microsoft Macintosh PowerPoint</Application>
  <PresentationFormat>On-screen Show (4:3)</PresentationFormat>
  <Paragraphs>42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Rockwell</vt:lpstr>
      <vt:lpstr>Calibri</vt:lpstr>
      <vt:lpstr>Impact</vt:lpstr>
      <vt:lpstr>Goudy Old Style</vt:lpstr>
      <vt:lpstr>Inkwell</vt:lpstr>
      <vt:lpstr>God’s Simple Plan for the Home</vt:lpstr>
      <vt:lpstr>God’s Simple Plan for the Home</vt:lpstr>
      <vt:lpstr>God’s Simple Plan for the Home</vt:lpstr>
      <vt:lpstr>God’s Simple Plan for the Home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16</cp:revision>
  <dcterms:created xsi:type="dcterms:W3CDTF">2018-06-13T18:13:13Z</dcterms:created>
  <dcterms:modified xsi:type="dcterms:W3CDTF">2018-06-13T18:13:56Z</dcterms:modified>
</cp:coreProperties>
</file>