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618FFD"/>
    <a:srgbClr val="00279F"/>
    <a:srgbClr val="FFFFFF"/>
    <a:srgbClr val="FAF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31788" indent="-331788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73050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700">
          <a:solidFill>
            <a:schemeClr val="tx1"/>
          </a:solidFill>
          <a:latin typeface="+mn-lt"/>
          <a:ea typeface="ＭＳ Ｐゴシック" charset="-128"/>
        </a:defRPr>
      </a:lvl2pPr>
      <a:lvl3pPr marL="1106488" indent="-222250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49400" indent="-220663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992313" indent="-220663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449513" indent="-220663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06713" indent="-220663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363913" indent="-220663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21113" indent="-220663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  <a:ln/>
          <a:effectLst>
            <a:outerShdw blurRad="63500" dist="35921" dir="2700000" algn="ctr" rotWithShape="0">
              <a:schemeClr val="tx2">
                <a:alpha val="50000"/>
              </a:schemeClr>
            </a:outerShdw>
          </a:effectLst>
        </p:spPr>
        <p:txBody>
          <a:bodyPr lIns="87313" rIns="87313"/>
          <a:lstStyle/>
          <a:p>
            <a:pPr defTabSz="877888"/>
            <a:r>
              <a:rPr lang="en-US" sz="5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Corinthians 12:1-</a:t>
            </a:r>
            <a:r>
              <a:rPr lang="en-US" sz="5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3</a:t>
            </a:r>
            <a:endParaRPr lang="en-US" sz="5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4950" y="2176463"/>
            <a:ext cx="8780463" cy="3386137"/>
          </a:xfrm>
          <a:noFill/>
          <a:ln/>
          <a:effectLst/>
        </p:spPr>
        <p:txBody>
          <a:bodyPr lIns="87313" rIns="87313" anchor="ctr"/>
          <a:lstStyle/>
          <a:p>
            <a:pPr marL="328613" indent="-328613" algn="ctr" defTabSz="877888">
              <a:buFontTx/>
              <a:buNone/>
            </a:pPr>
            <a:r>
              <a:rPr lang="en-US" sz="39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is so important about declaring</a:t>
            </a:r>
          </a:p>
          <a:p>
            <a:pPr marL="328613" indent="-328613" algn="ctr" defTabSz="877888">
              <a:buFontTx/>
              <a:buNone/>
            </a:pPr>
            <a:r>
              <a:rPr lang="en-US" sz="6200" b="1" dirty="0" smtClean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“Jesus is Lord”?</a:t>
            </a:r>
            <a:endParaRPr lang="en-US" sz="62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  <a:ln/>
          <a:effectLst/>
        </p:spPr>
        <p:txBody>
          <a:bodyPr lIns="87313" rIns="87313"/>
          <a:lstStyle/>
          <a:p>
            <a:pPr defTabSz="877888"/>
            <a:r>
              <a:rPr lang="en-US" sz="6500" b="1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“Jesus is Lord”</a:t>
            </a:r>
            <a: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1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(1 Cor.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12:1-3</a:t>
            </a:r>
            <a:r>
              <a:rPr lang="en-US" sz="41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4950" y="2176463"/>
            <a:ext cx="8780463" cy="4376737"/>
          </a:xfrm>
          <a:noFill/>
          <a:ln/>
          <a:effectLst/>
        </p:spPr>
        <p:txBody>
          <a:bodyPr lIns="87313" rIns="87313"/>
          <a:lstStyle/>
          <a:p>
            <a:pPr marL="857250" indent="-857250" defTabSz="877888">
              <a:buFontTx/>
              <a:buAutoNum type="romanUcPeriod"/>
            </a:pPr>
            <a:r>
              <a:rPr lang="en-US" sz="39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Different Uses of the Term “Lord”</a:t>
            </a:r>
          </a:p>
          <a:p>
            <a:pPr marL="958850" lvl="1" indent="-571500" defTabSz="877888">
              <a:buAutoNum type="alphaUcPeriod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Gr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en-US" sz="3200" b="1" i="1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kurios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“a title of honor expressive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of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respect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and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reverence” (Thayer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1081088" lvl="2" indent="-306388" defTabSz="877888"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Common in the NT—Different senses</a:t>
            </a:r>
          </a:p>
          <a:p>
            <a:pPr marL="958850" lvl="1" indent="-571500" defTabSz="877888">
              <a:buAutoNum type="alphaUcPeriod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Polite Address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(John 12:20-21; 4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:19)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Equals “Sir” or “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Mr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”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Not the sense of 1 Corinthians 12</a:t>
            </a:r>
            <a:endParaRPr lang="en-US" sz="32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  <a:ln/>
          <a:effectLst/>
        </p:spPr>
        <p:txBody>
          <a:bodyPr lIns="87313" rIns="87313"/>
          <a:lstStyle/>
          <a:p>
            <a:pPr defTabSz="877888"/>
            <a:r>
              <a:rPr lang="en-US" sz="6500" b="1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“Jesus is Lord”</a:t>
            </a:r>
            <a: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1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(1 Cor.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12:1-3</a:t>
            </a:r>
            <a:r>
              <a:rPr lang="en-US" sz="41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4950" y="2176463"/>
            <a:ext cx="8780463" cy="4376737"/>
          </a:xfrm>
          <a:noFill/>
          <a:ln/>
          <a:effectLst/>
        </p:spPr>
        <p:txBody>
          <a:bodyPr lIns="87313" rIns="87313"/>
          <a:lstStyle/>
          <a:p>
            <a:pPr marL="857250" indent="-857250" defTabSz="877888">
              <a:buFontTx/>
              <a:buAutoNum type="romanUcPeriod"/>
            </a:pPr>
            <a:r>
              <a:rPr lang="en-US" sz="39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Different Uses of the Term “Lord”</a:t>
            </a:r>
          </a:p>
          <a:p>
            <a:pPr marL="958850" lvl="1" indent="-571500" defTabSz="877888">
              <a:buFont typeface="+mj-lt"/>
              <a:buAutoNum type="alphaUcPeriod" startAt="3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 a Family (Matt. 21:28-30; 1 Pet. 3:1-6)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Not the sense of 1 Corinthians 12</a:t>
            </a:r>
          </a:p>
          <a:p>
            <a:pPr marL="958850" lvl="1" indent="-571500" defTabSz="877888">
              <a:buAutoNum type="alphaUcPeriod" startAt="3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Masters—A title “with which servants salute their master” (Thayer)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Matt. 10:24-25; 24:44-51; 23:7-8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One sense of 1 Corinthians 12</a:t>
            </a:r>
            <a:endParaRPr lang="en-US" sz="32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  <a:ln/>
          <a:effectLst/>
        </p:spPr>
        <p:txBody>
          <a:bodyPr lIns="87313" rIns="87313"/>
          <a:lstStyle/>
          <a:p>
            <a:pPr defTabSz="877888"/>
            <a:r>
              <a:rPr lang="en-US" sz="6500" b="1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“Jesus is Lord”</a:t>
            </a:r>
            <a: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1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(1 Cor.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12:1-3</a:t>
            </a:r>
            <a:r>
              <a:rPr lang="en-US" sz="41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4950" y="2176463"/>
            <a:ext cx="8780463" cy="4376737"/>
          </a:xfrm>
          <a:noFill/>
          <a:ln/>
          <a:effectLst/>
        </p:spPr>
        <p:txBody>
          <a:bodyPr lIns="87313" rIns="87313">
            <a:noAutofit/>
          </a:bodyPr>
          <a:lstStyle/>
          <a:p>
            <a:pPr marL="857250" indent="-857250" defTabSz="877888">
              <a:buFontTx/>
              <a:buAutoNum type="romanUcPeriod"/>
            </a:pPr>
            <a:r>
              <a:rPr lang="en-US" sz="39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Different Uses of the Term “Lord”</a:t>
            </a:r>
          </a:p>
          <a:p>
            <a:pPr marL="958850" lvl="1" indent="-571500" defTabSz="877888">
              <a:buFont typeface="+mj-lt"/>
              <a:buAutoNum type="alphaUcPeriod" startAt="5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Political leader—“Of a supreme lord, sovereign, e.g. the Roman emperor… to a person of dignity and authority” (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Zodiates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Acts 25:26; Christians refused—“Caesar is Lord!” (cf. 1 Pet. 2:17; 1 Tim. 6:15)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One sense of 1 Corinthians 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  <a:ln/>
          <a:effectLst/>
        </p:spPr>
        <p:txBody>
          <a:bodyPr lIns="87313" rIns="87313"/>
          <a:lstStyle/>
          <a:p>
            <a:pPr defTabSz="877888"/>
            <a:r>
              <a:rPr lang="en-US" sz="6500" b="1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“Jesus is Lord”</a:t>
            </a:r>
            <a: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1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(1 Cor.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12:1-3</a:t>
            </a:r>
            <a:r>
              <a:rPr lang="en-US" sz="41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4950" y="2176463"/>
            <a:ext cx="8780463" cy="4376737"/>
          </a:xfrm>
          <a:noFill/>
          <a:ln/>
          <a:effectLst/>
        </p:spPr>
        <p:txBody>
          <a:bodyPr lIns="87313" rIns="87313">
            <a:noAutofit/>
          </a:bodyPr>
          <a:lstStyle/>
          <a:p>
            <a:pPr marL="857250" indent="-857250" defTabSz="877888">
              <a:buFontTx/>
              <a:buAutoNum type="romanUcPeriod"/>
            </a:pPr>
            <a:r>
              <a:rPr lang="en-US" sz="39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Different Uses of the Term “Lord”</a:t>
            </a:r>
          </a:p>
          <a:p>
            <a:pPr marL="958850" lvl="1" indent="-571500" defTabSz="877888">
              <a:buFont typeface="+mj-lt"/>
              <a:buAutoNum type="alphaUcPeriod" startAt="6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Synonym for the Divine Name—“Of God as the Supreme Lord and Sovereign of the universe, usually corresponding to Jehovah” (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Zodiates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 is God (Matt. 1:23; John 20:26-28)</a:t>
            </a:r>
          </a:p>
          <a:p>
            <a:pPr marL="1103313" lvl="2" indent="-328613" defTabSz="877888"/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Ultimate sense of 1 Corinthians 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  <a:ln/>
          <a:effectLst/>
        </p:spPr>
        <p:txBody>
          <a:bodyPr lIns="87313" rIns="87313"/>
          <a:lstStyle/>
          <a:p>
            <a:pPr defTabSz="877888"/>
            <a:r>
              <a:rPr lang="en-US" sz="6500" b="1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“Jesus is Lord”</a:t>
            </a:r>
            <a: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5500" dirty="0">
                <a:solidFill>
                  <a:srgbClr val="FAFD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1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(1 Cor.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12:1-3</a:t>
            </a:r>
            <a:r>
              <a:rPr lang="en-US" sz="41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4950" y="2176463"/>
            <a:ext cx="8780463" cy="4376737"/>
          </a:xfrm>
          <a:noFill/>
          <a:ln/>
          <a:effectLst/>
        </p:spPr>
        <p:txBody>
          <a:bodyPr lIns="87313" rIns="87313"/>
          <a:lstStyle/>
          <a:p>
            <a:pPr marL="857250" indent="-857250" defTabSz="877888">
              <a:buFont typeface="+mj-lt"/>
              <a:buAutoNum type="romanUcPeriod" startAt="2"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It Means to Confess “Jesus Is Lord”</a:t>
            </a:r>
          </a:p>
          <a:p>
            <a:pPr marL="919163" lvl="1" indent="-531813" defTabSz="877888">
              <a:buFont typeface="Arial"/>
              <a:buChar char="•"/>
            </a:pPr>
            <a:r>
              <a:rPr lang="en-US" sz="3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Christians should speak respectfully to others, to family, and to those in authority. But…</a:t>
            </a:r>
          </a:p>
          <a:p>
            <a:pPr marL="919163" lvl="1" indent="-531813" defTabSz="877888">
              <a:buFont typeface="Arial"/>
              <a:buChar char="•"/>
            </a:pPr>
            <a:r>
              <a:rPr lang="en-US" sz="3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 must be viewed as our ultimate Master.</a:t>
            </a:r>
          </a:p>
          <a:p>
            <a:pPr marL="919163" lvl="1" indent="-531813" defTabSz="877888">
              <a:buFont typeface="Arial"/>
              <a:buChar char="•"/>
            </a:pPr>
            <a:r>
              <a:rPr lang="en-US" sz="3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 must be our Lord of Lords.</a:t>
            </a:r>
          </a:p>
          <a:p>
            <a:pPr marL="919163" lvl="1" indent="-531813" defTabSz="877888">
              <a:buFont typeface="Arial"/>
              <a:buChar char="•"/>
            </a:pPr>
            <a:r>
              <a:rPr lang="en-US" sz="3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Jesus—God the Son (with God the Father and God the Spirit) is our sole object of worship.  </a:t>
            </a:r>
          </a:p>
          <a:p>
            <a:pPr marL="919163" lvl="1" indent="-531813" defTabSz="877888">
              <a:buFont typeface="Arial"/>
              <a:buChar char="•"/>
            </a:pPr>
            <a:endParaRPr lang="en-US" sz="3000" b="1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919191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7C7C7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Pages>6</Pages>
  <Words>434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1 Corinthians 12:1-3</vt:lpstr>
      <vt:lpstr>“Jesus is Lord” (1 Cor. 12:1-3)</vt:lpstr>
      <vt:lpstr>“Jesus is Lord” (1 Cor. 12:1-3)</vt:lpstr>
      <vt:lpstr>“Jesus is Lord” (1 Cor. 12:1-3)</vt:lpstr>
      <vt:lpstr>“Jesus is Lord” (1 Cor. 12:1-3)</vt:lpstr>
      <vt:lpstr>“Jesus is Lord” (1 Cor. 12:1-3)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ÒJesus is LordÓ (I Corinthians 12:1-3)</dc:title>
  <dc:subject/>
  <dc:creator>Kyle Pope</dc:creator>
  <cp:keywords/>
  <dc:description/>
  <cp:lastModifiedBy>Kyle Pope</cp:lastModifiedBy>
  <cp:revision>5</cp:revision>
  <cp:lastPrinted>1601-01-01T00:00:00Z</cp:lastPrinted>
  <dcterms:created xsi:type="dcterms:W3CDTF">2018-04-30T19:21:23Z</dcterms:created>
  <dcterms:modified xsi:type="dcterms:W3CDTF">2018-04-30T19:21:34Z</dcterms:modified>
</cp:coreProperties>
</file>