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docProps/core.xml" ContentType="application/vnd.openxmlformats-package.core-properties+xml"/>
  <Override PartName="/ppt/slideLayouts/slideLayout6.xml" ContentType="application/vnd.openxmlformats-officedocument.presentationml.slideLayout+xml"/>
  <Default Extension="rels" ContentType="application/vnd.openxmlformats-package.relationships+xml"/>
  <Override PartName="/ppt/slides/slide5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.xml" ContentType="application/vnd.openxmlformats-officedocument.presentationml.slideLayout+xml"/>
  <Default Extension="png" ContentType="image/png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Layouts/slideLayout7.xml" ContentType="application/vnd.openxmlformats-officedocument.presentationml.slideLayout+xml"/>
  <Override PartName="/ppt/slides/slide6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presProps.xml" ContentType="application/vnd.openxmlformats-officedocument.presentationml.presProps+xml"/>
  <Override PartName="/ppt/slideLayouts/slideLayout2.xml" ContentType="application/vnd.openxmlformats-officedocument.presentationml.slideLayout+xml"/>
  <Override PartName="/ppt/presentation.xml" ContentType="application/vnd.openxmlformats-officedocument.presentationml.presentation.main+xml"/>
  <Default Extension="bin" ContentType="application/vnd.openxmlformats-officedocument.presentationml.printerSettings"/>
  <Override PartName="/ppt/slides/slide1.xml" ContentType="application/vnd.openxmlformats-officedocument.presentationml.slide+xml"/>
  <Default Extension="jpeg" ContentType="image/jpeg"/>
  <Override PartName="/ppt/tableStyles.xml" ContentType="application/vnd.openxmlformats-officedocument.presentationml.tableStyles+xml"/>
  <Override PartName="/ppt/slideLayouts/slideLayout4.xml" ContentType="application/vnd.openxmlformats-officedocument.presentationml.slideLayout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 horzBarState="maximized">
    <p:restoredLeft sz="15620"/>
    <p:restoredTop sz="94660"/>
  </p:normalViewPr>
  <p:slideViewPr>
    <p:cSldViewPr snapToGrid="0" snapToObjects="1">
      <p:cViewPr varScale="1">
        <p:scale>
          <a:sx n="105" d="100"/>
          <a:sy n="105" d="100"/>
        </p:scale>
        <p:origin x="-336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D8F269-7D56-A84A-A9FB-716182669653}" type="datetimeFigureOut">
              <a:rPr lang="en-US" smtClean="0"/>
              <a:pPr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802ED347-6B27-C34E-99B6-C7F008B15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D8F269-7D56-A84A-A9FB-716182669653}" type="datetimeFigureOut">
              <a:rPr lang="en-US" smtClean="0"/>
              <a:pPr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802ED347-6B27-C34E-99B6-C7F008B15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D8F269-7D56-A84A-A9FB-716182669653}" type="datetimeFigureOut">
              <a:rPr lang="en-US" smtClean="0"/>
              <a:pPr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802ED347-6B27-C34E-99B6-C7F008B15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D8F269-7D56-A84A-A9FB-716182669653}" type="datetimeFigureOut">
              <a:rPr lang="en-US" smtClean="0"/>
              <a:pPr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802ED347-6B27-C34E-99B6-C7F008B15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D8F269-7D56-A84A-A9FB-716182669653}" type="datetimeFigureOut">
              <a:rPr lang="en-US" smtClean="0"/>
              <a:pPr/>
              <a:t>1/7/18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802ED347-6B27-C34E-99B6-C7F008B15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D8F269-7D56-A84A-A9FB-716182669653}" type="datetimeFigureOut">
              <a:rPr lang="en-US" smtClean="0"/>
              <a:pPr/>
              <a:t>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802ED347-6B27-C34E-99B6-C7F008B15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D8F269-7D56-A84A-A9FB-716182669653}" type="datetimeFigureOut">
              <a:rPr lang="en-US" smtClean="0"/>
              <a:pPr/>
              <a:t>1/7/18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802ED347-6B27-C34E-99B6-C7F008B15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D8F269-7D56-A84A-A9FB-716182669653}" type="datetimeFigureOut">
              <a:rPr lang="en-US" smtClean="0"/>
              <a:pPr/>
              <a:t>1/7/18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802ED347-6B27-C34E-99B6-C7F008B15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D8F269-7D56-A84A-A9FB-716182669653}" type="datetimeFigureOut">
              <a:rPr lang="en-US" smtClean="0"/>
              <a:pPr/>
              <a:t>1/7/18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802ED347-6B27-C34E-99B6-C7F008B15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D8F269-7D56-A84A-A9FB-716182669653}" type="datetimeFigureOut">
              <a:rPr lang="en-US" smtClean="0"/>
              <a:pPr/>
              <a:t>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802ED347-6B27-C34E-99B6-C7F008B15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50D8F269-7D56-A84A-A9FB-716182669653}" type="datetimeFigureOut">
              <a:rPr lang="en-US" smtClean="0"/>
              <a:pPr/>
              <a:t>1/7/18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6553200" y="6492875"/>
            <a:ext cx="2133600" cy="365125"/>
          </a:xfrm>
          <a:prstGeom prst="rect">
            <a:avLst/>
          </a:prstGeom>
        </p:spPr>
        <p:txBody>
          <a:bodyPr/>
          <a:lstStyle/>
          <a:p>
            <a:fld id="{802ED347-6B27-C34E-99B6-C7F008B15A0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19213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360586"/>
            <a:ext cx="8229600" cy="419837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b="1" kern="1200">
          <a:solidFill>
            <a:schemeClr val="bg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effectLst>
            <a:outerShdw blurRad="50800" dist="38100" dir="2700000">
              <a:srgbClr val="000000">
                <a:alpha val="43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J</a:t>
            </a:r>
            <a:r>
              <a:rPr lang="en-US" sz="4800" cap="small" dirty="0" smtClean="0"/>
              <a:t>onah</a:t>
            </a:r>
            <a:r>
              <a:rPr lang="en-US" sz="4800" dirty="0" smtClean="0"/>
              <a:t> 1:1-3</a:t>
            </a:r>
            <a:endParaRPr lang="en-US" sz="4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“Now the word of the LORD came to Jonah the son of </a:t>
            </a:r>
            <a:r>
              <a:rPr lang="en-US" dirty="0" err="1" smtClean="0"/>
              <a:t>Amittai</a:t>
            </a:r>
            <a:r>
              <a:rPr lang="en-US" dirty="0" smtClean="0"/>
              <a:t>, saying, ‘Arise, go to Nineveh, that great city, and cry out against it; for their wickedness has come up before Me.’ But Jonah arose to flee to </a:t>
            </a:r>
            <a:r>
              <a:rPr lang="en-US" dirty="0" err="1" smtClean="0"/>
              <a:t>Tarshish</a:t>
            </a:r>
            <a:r>
              <a:rPr lang="en-US" dirty="0" smtClean="0"/>
              <a:t> from the presence of the LORD. He went down to Joppa, and found a ship going to </a:t>
            </a:r>
            <a:r>
              <a:rPr lang="en-US" dirty="0" err="1" smtClean="0"/>
              <a:t>Tarshish</a:t>
            </a:r>
            <a:r>
              <a:rPr lang="en-US" dirty="0" smtClean="0"/>
              <a:t>; so he paid the fare, and went down into it, to go with them to </a:t>
            </a:r>
            <a:r>
              <a:rPr lang="en-US" dirty="0" err="1" smtClean="0"/>
              <a:t>Tarshish</a:t>
            </a:r>
            <a:r>
              <a:rPr lang="en-US" dirty="0" smtClean="0"/>
              <a:t> from the presence of the LORD” (NKJV).</a:t>
            </a:r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</a:t>
            </a:r>
            <a:r>
              <a:rPr lang="en-US" sz="4800" cap="small" dirty="0" smtClean="0"/>
              <a:t>he</a:t>
            </a:r>
            <a:r>
              <a:rPr lang="en-US" sz="4800" dirty="0" smtClean="0"/>
              <a:t> P</a:t>
            </a:r>
            <a:r>
              <a:rPr lang="en-US" sz="4800" cap="small" dirty="0" smtClean="0"/>
              <a:t>rophet</a:t>
            </a:r>
            <a:r>
              <a:rPr lang="en-US" sz="4800" dirty="0" smtClean="0"/>
              <a:t> J</a:t>
            </a:r>
            <a:r>
              <a:rPr lang="en-US" sz="4800" cap="small" dirty="0" smtClean="0"/>
              <a:t>onah</a:t>
            </a:r>
            <a:endParaRPr lang="en-US" sz="4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0587"/>
            <a:ext cx="8229600" cy="3813734"/>
          </a:xfrm>
        </p:spPr>
        <p:txBody>
          <a:bodyPr anchor="ctr">
            <a:normAutofit/>
          </a:bodyPr>
          <a:lstStyle/>
          <a:p>
            <a:pPr marL="0" indent="0" algn="ctr">
              <a:buNone/>
            </a:pPr>
            <a:r>
              <a:rPr lang="en-US" sz="4900" b="1" dirty="0" smtClean="0"/>
              <a:t>Who was Jonah?</a:t>
            </a:r>
          </a:p>
          <a:p>
            <a:pPr marL="0" indent="0" algn="ctr">
              <a:buNone/>
            </a:pPr>
            <a:r>
              <a:rPr lang="en-US" sz="3900" b="1" dirty="0" smtClean="0"/>
              <a:t>2 Kings 14:23-25</a:t>
            </a:r>
          </a:p>
          <a:p>
            <a:pPr marL="0" indent="0" algn="ctr">
              <a:buNone/>
            </a:pPr>
            <a:r>
              <a:rPr lang="en-US" sz="3900" b="1" dirty="0" smtClean="0"/>
              <a:t>Lived some time before 798 BC</a:t>
            </a:r>
          </a:p>
          <a:p>
            <a:pPr marL="0" indent="0" algn="ctr">
              <a:buNone/>
            </a:pPr>
            <a:r>
              <a:rPr lang="en-US" sz="3900" b="1" dirty="0" smtClean="0"/>
              <a:t>Fall of Israel to Assyria 721 BC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</a:t>
            </a:r>
            <a:r>
              <a:rPr lang="en-US" sz="4800" cap="small" dirty="0" smtClean="0"/>
              <a:t>he</a:t>
            </a:r>
            <a:r>
              <a:rPr lang="en-US" sz="4800" dirty="0" smtClean="0"/>
              <a:t> P</a:t>
            </a:r>
            <a:r>
              <a:rPr lang="en-US" sz="4800" cap="small" dirty="0" smtClean="0"/>
              <a:t>rophet</a:t>
            </a:r>
            <a:r>
              <a:rPr lang="en-US" sz="4800" dirty="0" smtClean="0"/>
              <a:t> J</a:t>
            </a:r>
            <a:r>
              <a:rPr lang="en-US" sz="4800" cap="small" dirty="0" smtClean="0"/>
              <a:t>onah</a:t>
            </a:r>
            <a:endParaRPr lang="en-US" sz="4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 marL="0" indent="0">
              <a:buNone/>
            </a:pPr>
            <a:r>
              <a:rPr lang="en-US" sz="3900" b="1" dirty="0" smtClean="0"/>
              <a:t>I.  “But Jonah Arose to Flee” (1:3).</a:t>
            </a:r>
          </a:p>
          <a:p>
            <a:pPr marL="914400" lvl="1" indent="-514350">
              <a:buAutoNum type="alphaUcPeriod"/>
            </a:pPr>
            <a:r>
              <a:rPr lang="en-US" sz="3200" b="1" dirty="0" smtClean="0"/>
              <a:t>The reason for his disobedience: He knew God would forgive them (4:2).</a:t>
            </a:r>
          </a:p>
          <a:p>
            <a:pPr marL="914400" lvl="1" indent="-514350">
              <a:buAutoNum type="alphaUcPeriod"/>
            </a:pPr>
            <a:r>
              <a:rPr lang="en-US" sz="3200" b="1" dirty="0" smtClean="0"/>
              <a:t>Consequence of disobedience (1:4-12)</a:t>
            </a:r>
          </a:p>
          <a:p>
            <a:pPr marL="914400" lvl="1" indent="-514350">
              <a:buAutoNum type="alphaUcPeriod"/>
            </a:pPr>
            <a:r>
              <a:rPr lang="en-US" sz="3200" b="1" dirty="0" smtClean="0"/>
              <a:t>His false hope (Ps. 139:7-12).</a:t>
            </a:r>
          </a:p>
          <a:p>
            <a:pPr marL="914400" lvl="1" indent="-514350">
              <a:buAutoNum type="alphaUcPeriod"/>
            </a:pPr>
            <a:r>
              <a:rPr lang="en-US" sz="3200" b="1" dirty="0" smtClean="0"/>
              <a:t>Could a man live inside a fish? (1:1)—Jesus believed it (Matt. 12:40). </a:t>
            </a:r>
            <a:endParaRPr lang="en-US" sz="3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</a:t>
            </a:r>
            <a:r>
              <a:rPr lang="en-US" sz="4800" cap="small" dirty="0" smtClean="0"/>
              <a:t>he</a:t>
            </a:r>
            <a:r>
              <a:rPr lang="en-US" sz="4800" dirty="0" smtClean="0"/>
              <a:t> P</a:t>
            </a:r>
            <a:r>
              <a:rPr lang="en-US" sz="4800" cap="small" dirty="0" smtClean="0"/>
              <a:t>rophet</a:t>
            </a:r>
            <a:r>
              <a:rPr lang="en-US" sz="4800" dirty="0" smtClean="0"/>
              <a:t> J</a:t>
            </a:r>
            <a:r>
              <a:rPr lang="en-US" sz="4800" cap="small" dirty="0" smtClean="0"/>
              <a:t>onah</a:t>
            </a:r>
            <a:endParaRPr lang="en-US" sz="4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0587"/>
            <a:ext cx="8229600" cy="38542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700" b="1" dirty="0" smtClean="0"/>
              <a:t>II. “Then Jonah Prayed to the Lord” (2:1).</a:t>
            </a:r>
          </a:p>
          <a:p>
            <a:pPr marL="914400" lvl="1" indent="-514350">
              <a:buAutoNum type="alphaUcPeriod"/>
            </a:pPr>
            <a:r>
              <a:rPr lang="en-US" sz="3200" b="1" dirty="0" smtClean="0"/>
              <a:t>Jonah’s Prayer to God (2:1-10)</a:t>
            </a:r>
          </a:p>
          <a:p>
            <a:pPr marL="914400" lvl="1" indent="-514350">
              <a:buAutoNum type="alphaUcPeriod"/>
            </a:pPr>
            <a:r>
              <a:rPr lang="en-US" sz="3200" b="1" dirty="0" smtClean="0"/>
              <a:t>Repentance demands consideration of our condition (Deut. 4:39-40).</a:t>
            </a:r>
          </a:p>
          <a:p>
            <a:pPr marL="914400" lvl="1" indent="-514350">
              <a:buAutoNum type="alphaUcPeriod"/>
            </a:pPr>
            <a:r>
              <a:rPr lang="en-US" sz="3200" b="1" dirty="0" smtClean="0"/>
              <a:t>Whom is the Lord near? (Ps. 34:11-21). </a:t>
            </a:r>
            <a:endParaRPr lang="en-US" sz="3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</a:t>
            </a:r>
            <a:r>
              <a:rPr lang="en-US" sz="4800" cap="small" dirty="0" smtClean="0"/>
              <a:t>he</a:t>
            </a:r>
            <a:r>
              <a:rPr lang="en-US" sz="4800" dirty="0" smtClean="0"/>
              <a:t> P</a:t>
            </a:r>
            <a:r>
              <a:rPr lang="en-US" sz="4800" cap="small" dirty="0" smtClean="0"/>
              <a:t>rophet</a:t>
            </a:r>
            <a:r>
              <a:rPr lang="en-US" sz="4800" dirty="0" smtClean="0"/>
              <a:t> J</a:t>
            </a:r>
            <a:r>
              <a:rPr lang="en-US" sz="4800" cap="small" dirty="0" smtClean="0"/>
              <a:t>onah</a:t>
            </a:r>
            <a:endParaRPr lang="en-US" sz="4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0587"/>
            <a:ext cx="8229600" cy="3448964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3900" b="1" dirty="0" smtClean="0"/>
              <a:t>III.  “So Jonah Arose and Went” (3:1).</a:t>
            </a:r>
          </a:p>
          <a:p>
            <a:pPr marL="914400" lvl="1" indent="-514350">
              <a:buAutoNum type="alphaUcPeriod"/>
            </a:pPr>
            <a:r>
              <a:rPr lang="en-US" sz="3200" b="1" dirty="0" smtClean="0"/>
              <a:t>From despair to victory (3:1-5).</a:t>
            </a:r>
          </a:p>
          <a:p>
            <a:pPr marL="914400" lvl="1" indent="-514350">
              <a:buAutoNum type="alphaUcPeriod"/>
            </a:pPr>
            <a:r>
              <a:rPr lang="en-US" sz="3200" b="1" dirty="0" smtClean="0"/>
              <a:t>With and without God (John 15:5-7)</a:t>
            </a:r>
            <a:endParaRPr lang="en-US" sz="3200" b="1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4800" dirty="0" smtClean="0"/>
              <a:t>T</a:t>
            </a:r>
            <a:r>
              <a:rPr lang="en-US" sz="4800" cap="small" dirty="0" smtClean="0"/>
              <a:t>he</a:t>
            </a:r>
            <a:r>
              <a:rPr lang="en-US" sz="4800" dirty="0" smtClean="0"/>
              <a:t> P</a:t>
            </a:r>
            <a:r>
              <a:rPr lang="en-US" sz="4800" cap="small" dirty="0" smtClean="0"/>
              <a:t>rophet</a:t>
            </a:r>
            <a:r>
              <a:rPr lang="en-US" sz="4800" dirty="0" smtClean="0"/>
              <a:t> J</a:t>
            </a:r>
            <a:r>
              <a:rPr lang="en-US" sz="4800" cap="small" dirty="0" smtClean="0"/>
              <a:t>onah</a:t>
            </a:r>
            <a:endParaRPr lang="en-US" sz="4800" cap="small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60587"/>
            <a:ext cx="8229600" cy="3719164"/>
          </a:xfrm>
        </p:spPr>
        <p:txBody>
          <a:bodyPr anchor="ctr">
            <a:normAutofit/>
          </a:bodyPr>
          <a:lstStyle/>
          <a:p>
            <a:pPr marL="566738" indent="-566738">
              <a:buNone/>
            </a:pPr>
            <a:r>
              <a:rPr lang="en-US" sz="3800" b="1" dirty="0" smtClean="0"/>
              <a:t>IV.  “But It Displeased Jonah” (4:1).</a:t>
            </a:r>
          </a:p>
          <a:p>
            <a:pPr marL="914400" lvl="1" indent="-514350">
              <a:buAutoNum type="alphaUcPeriod"/>
            </a:pPr>
            <a:r>
              <a:rPr lang="en-US" sz="3200" b="1" dirty="0" smtClean="0"/>
              <a:t>Jonah’s reaction to God’s mercy (4:1-3).</a:t>
            </a:r>
          </a:p>
          <a:p>
            <a:pPr marL="914400" lvl="1" indent="-514350">
              <a:buAutoNum type="alphaUcPeriod"/>
            </a:pPr>
            <a:r>
              <a:rPr lang="en-US" sz="3200" b="1" dirty="0" smtClean="0"/>
              <a:t>God’s question to Jonah (4:4)</a:t>
            </a:r>
          </a:p>
          <a:p>
            <a:pPr marL="914400" lvl="1" indent="-514350">
              <a:buAutoNum type="alphaUcPeriod"/>
            </a:pPr>
            <a:r>
              <a:rPr lang="en-US" sz="3200" b="1" dirty="0" smtClean="0"/>
              <a:t>Presuming to speak for God (1 Cor. 4:1-6).</a:t>
            </a:r>
          </a:p>
          <a:p>
            <a:pPr marL="914400" lvl="1" indent="-514350">
              <a:buAutoNum type="alphaUcPeriod"/>
            </a:pPr>
            <a:r>
              <a:rPr lang="en-US" sz="3200" b="1" dirty="0" smtClean="0"/>
              <a:t>The value of a soul (4:5-11).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</TotalTime>
  <Words>390</Words>
  <Application>Microsoft Macintosh PowerPoint</Application>
  <PresentationFormat>On-screen Show (4:3)</PresentationFormat>
  <Paragraphs>28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Jonah 1:1-3</vt:lpstr>
      <vt:lpstr>The Prophet Jonah</vt:lpstr>
      <vt:lpstr>The Prophet Jonah</vt:lpstr>
      <vt:lpstr>The Prophet Jonah</vt:lpstr>
      <vt:lpstr>The Prophet Jonah</vt:lpstr>
      <vt:lpstr>The Prophet Jonah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Kyle Pope</dc:creator>
  <cp:lastModifiedBy>Kyle Pope</cp:lastModifiedBy>
  <cp:revision>4</cp:revision>
  <dcterms:created xsi:type="dcterms:W3CDTF">2018-01-08T02:15:40Z</dcterms:created>
  <dcterms:modified xsi:type="dcterms:W3CDTF">2018-01-08T02:17:13Z</dcterms:modified>
</cp:coreProperties>
</file>