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1A536"/>
    <a:srgbClr val="A45A1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EF4767-B0CC-5145-ADC5-BCDCBA68C683}" type="datetimeFigureOut">
              <a:rPr lang="en-US" smtClean="0"/>
              <a:pPr/>
              <a:t>5/7/18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CB2B76-6D92-CC48-AF1A-2900560C8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Picture 6" descr="light-3362032_1920.jpg"/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0" y="0"/>
              <a:ext cx="5473700" cy="68580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5308600" y="0"/>
              <a:ext cx="3835400" cy="6858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2125230" y="274638"/>
            <a:ext cx="65615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125230" y="1600200"/>
            <a:ext cx="6561570" cy="4995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4995401"/>
          </a:xfrm>
        </p:spPr>
        <p:txBody>
          <a:bodyPr>
            <a:noAutofit/>
          </a:bodyPr>
          <a:lstStyle/>
          <a:p>
            <a:r>
              <a:rPr lang="en-US" sz="2600" dirty="0" smtClean="0"/>
              <a:t>Vs. 14—Not Syrian Antioch, in </a:t>
            </a:r>
            <a:r>
              <a:rPr lang="en-US" sz="2600" dirty="0" err="1" smtClean="0"/>
              <a:t>Pisidia</a:t>
            </a:r>
            <a:r>
              <a:rPr lang="en-US" sz="2600" dirty="0" smtClean="0"/>
              <a:t> during first preaching trip</a:t>
            </a:r>
          </a:p>
          <a:p>
            <a:r>
              <a:rPr lang="en-US" sz="2600" dirty="0" smtClean="0"/>
              <a:t>Vs. 15—Synagogue custom to allow comments by fellow Jews </a:t>
            </a:r>
          </a:p>
          <a:p>
            <a:r>
              <a:rPr lang="en-US" sz="2600" dirty="0" smtClean="0"/>
              <a:t>Vs. 16—Jews and “God-fearers” (i.e. proselytes)</a:t>
            </a:r>
          </a:p>
          <a:p>
            <a:pPr algn="ctr">
              <a:buNone/>
            </a:pPr>
            <a:r>
              <a:rPr lang="en-US" sz="2800" dirty="0" smtClean="0"/>
              <a:t>History of Israel</a:t>
            </a:r>
          </a:p>
          <a:p>
            <a:r>
              <a:rPr lang="en-US" sz="2600" dirty="0" smtClean="0"/>
              <a:t>Egypt–King David (17-22). Note: Man after God’s heart—The heart matters.</a:t>
            </a:r>
          </a:p>
          <a:p>
            <a:r>
              <a:rPr lang="en-US" sz="2600" dirty="0" smtClean="0"/>
              <a:t>Vs. 23—Jesus was from David’s seed—King, promised “Savior”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4995401"/>
          </a:xfrm>
        </p:spPr>
        <p:txBody>
          <a:bodyPr>
            <a:noAutofit/>
          </a:bodyPr>
          <a:lstStyle/>
          <a:p>
            <a:r>
              <a:rPr lang="en-US" sz="2600" dirty="0" smtClean="0"/>
              <a:t>Testimony of John the Baptist (24-25)</a:t>
            </a:r>
          </a:p>
          <a:p>
            <a:pPr lvl="1"/>
            <a:r>
              <a:rPr lang="en-US" sz="2400" dirty="0" smtClean="0"/>
              <a:t>Baptism of repentance (preparation)</a:t>
            </a:r>
          </a:p>
          <a:p>
            <a:pPr lvl="1"/>
            <a:r>
              <a:rPr lang="en-US" sz="2400" dirty="0" smtClean="0"/>
              <a:t>Not the Messiah—He would be greater</a:t>
            </a:r>
          </a:p>
          <a:p>
            <a:pPr algn="ctr">
              <a:buNone/>
            </a:pPr>
            <a:r>
              <a:rPr lang="en-US" sz="2800" dirty="0" smtClean="0"/>
              <a:t>Glad Tidings</a:t>
            </a:r>
          </a:p>
          <a:p>
            <a:r>
              <a:rPr lang="en-US" sz="2600" dirty="0" smtClean="0"/>
              <a:t>Jesus’ death fulfilled the OT Scripture</a:t>
            </a:r>
          </a:p>
          <a:p>
            <a:pPr lvl="1"/>
            <a:r>
              <a:rPr lang="en-US" sz="2400" dirty="0" smtClean="0"/>
              <a:t>His death and resurrection were promised (26-34).</a:t>
            </a:r>
          </a:p>
          <a:p>
            <a:pPr lvl="1"/>
            <a:r>
              <a:rPr lang="en-US" sz="2400" dirty="0" smtClean="0"/>
              <a:t>Psalm 16:10 not David (35-37)</a:t>
            </a:r>
          </a:p>
          <a:p>
            <a:pPr lvl="1"/>
            <a:r>
              <a:rPr lang="en-US" sz="2400" dirty="0" smtClean="0"/>
              <a:t>Jesus’ superiority to the Law of Moses—Forgiveness (38) and Justification (39)</a:t>
            </a:r>
          </a:p>
          <a:p>
            <a:pPr lvl="1"/>
            <a:r>
              <a:rPr lang="en-US" sz="2400" dirty="0" smtClean="0"/>
              <a:t>Hab. 1:5—Believe it or Not? (40-41)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499540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After the Sermon</a:t>
            </a:r>
          </a:p>
          <a:p>
            <a:r>
              <a:rPr lang="en-US" sz="2600" dirty="0" smtClean="0"/>
              <a:t>Many believed (42-43)</a:t>
            </a:r>
          </a:p>
          <a:p>
            <a:r>
              <a:rPr lang="en-US" sz="2600" dirty="0" smtClean="0"/>
              <a:t>Next Sabbath almost whole city (44) </a:t>
            </a:r>
          </a:p>
          <a:p>
            <a:r>
              <a:rPr lang="en-US" sz="2600" dirty="0" smtClean="0"/>
              <a:t>Some—envy and opposition (45)</a:t>
            </a:r>
          </a:p>
          <a:p>
            <a:r>
              <a:rPr lang="en-US" sz="2600" dirty="0" smtClean="0"/>
              <a:t>Paul’s explanation (46)</a:t>
            </a:r>
          </a:p>
          <a:p>
            <a:pPr lvl="1"/>
            <a:r>
              <a:rPr lang="en-US" sz="2400" dirty="0" smtClean="0"/>
              <a:t>Word first to Jews (cf. Rom. 1:16)</a:t>
            </a:r>
          </a:p>
          <a:p>
            <a:pPr lvl="1"/>
            <a:r>
              <a:rPr lang="en-US" sz="2400" dirty="0" smtClean="0"/>
              <a:t>Then to Gentiles (46c-47)</a:t>
            </a:r>
          </a:p>
          <a:p>
            <a:pPr lvl="1"/>
            <a:r>
              <a:rPr lang="en-US" sz="2400" dirty="0" smtClean="0"/>
              <a:t>Why didn’t some accept?</a:t>
            </a:r>
          </a:p>
          <a:p>
            <a:pPr lvl="1"/>
            <a:r>
              <a:rPr lang="en-US" sz="2400" dirty="0" smtClean="0"/>
              <a:t>“You reject it, and judge yourselves unworthy of everlasting life” (46b)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499540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After the Sermon</a:t>
            </a:r>
          </a:p>
          <a:p>
            <a:r>
              <a:rPr lang="en-US" sz="2600" dirty="0" smtClean="0"/>
              <a:t>The Gentiles’ response </a:t>
            </a:r>
          </a:p>
          <a:p>
            <a:pPr lvl="1"/>
            <a:r>
              <a:rPr lang="en-US" sz="2400" dirty="0" smtClean="0"/>
              <a:t>They were glad (48a)</a:t>
            </a:r>
          </a:p>
          <a:p>
            <a:pPr lvl="1"/>
            <a:r>
              <a:rPr lang="en-US" sz="2400" dirty="0" smtClean="0"/>
              <a:t>Glorified the word of God (48b)—Praised it—Fulfilled its promise</a:t>
            </a:r>
          </a:p>
          <a:p>
            <a:pPr lvl="1"/>
            <a:r>
              <a:rPr lang="en-US" sz="2400" dirty="0" smtClean="0"/>
              <a:t>“As many as had been appointed to eternal life believed” (48c)</a:t>
            </a:r>
          </a:p>
          <a:p>
            <a:r>
              <a:rPr lang="en-US" sz="2600" dirty="0" smtClean="0"/>
              <a:t>What does this mean?</a:t>
            </a:r>
          </a:p>
          <a:p>
            <a:pPr lvl="1"/>
            <a:r>
              <a:rPr lang="en-US" sz="2400" dirty="0" smtClean="0"/>
              <a:t>Like the Jews, not all accepted.</a:t>
            </a:r>
          </a:p>
          <a:p>
            <a:pPr lvl="1"/>
            <a:r>
              <a:rPr lang="en-US" sz="2400" dirty="0" smtClean="0"/>
              <a:t>How had they been “appointed”?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4681937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en-US" sz="2800" dirty="0" smtClean="0"/>
              <a:t>“Had been appointed”</a:t>
            </a:r>
          </a:p>
          <a:p>
            <a:pPr algn="ctr">
              <a:buNone/>
            </a:pPr>
            <a:r>
              <a:rPr lang="en-US" sz="2800" dirty="0" smtClean="0"/>
              <a:t>Gr.  </a:t>
            </a:r>
            <a:r>
              <a:rPr lang="en-US" sz="2800" dirty="0" err="1" smtClean="0"/>
              <a:t>τάσσω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tassō</a:t>
            </a:r>
            <a:r>
              <a:rPr lang="en-US" sz="2800" dirty="0" smtClean="0"/>
              <a:t>)</a:t>
            </a:r>
          </a:p>
          <a:p>
            <a:pPr algn="ctr">
              <a:buNone/>
            </a:pPr>
            <a:r>
              <a:rPr lang="en-US" sz="2600" dirty="0" smtClean="0"/>
              <a:t>“to arrange in an orderly manner, i.e. assign or dispose (to a certain position or lot):—addict, appoint, determine, ordain, set” (Strong’s)</a:t>
            </a:r>
          </a:p>
          <a:p>
            <a:pPr algn="ctr">
              <a:buNone/>
            </a:pPr>
            <a:r>
              <a:rPr lang="en-US" sz="2600" dirty="0" smtClean="0"/>
              <a:t>Perfect Passive Form</a:t>
            </a:r>
          </a:p>
          <a:p>
            <a:pPr algn="ctr">
              <a:buNone/>
            </a:pPr>
            <a:r>
              <a:rPr lang="en-US" sz="2600" dirty="0" smtClean="0"/>
              <a:t>i.e. </a:t>
            </a:r>
            <a:r>
              <a:rPr lang="en-US" sz="2600" i="1" dirty="0" smtClean="0"/>
              <a:t>in a state of having been…</a:t>
            </a:r>
            <a:endParaRPr lang="en-US" sz="2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5257800"/>
          </a:xfrm>
        </p:spPr>
        <p:txBody>
          <a:bodyPr anchor="t">
            <a:noAutofit/>
          </a:bodyPr>
          <a:lstStyle/>
          <a:p>
            <a:pPr algn="ctr">
              <a:buNone/>
            </a:pPr>
            <a:r>
              <a:rPr lang="en-US" sz="2800" dirty="0" smtClean="0"/>
              <a:t>Who (or what) had </a:t>
            </a:r>
            <a:r>
              <a:rPr lang="en-US" sz="2800" i="1" dirty="0" smtClean="0"/>
              <a:t>ordered, arranged, appointed </a:t>
            </a:r>
            <a:r>
              <a:rPr lang="en-US" sz="2800" dirty="0" smtClean="0"/>
              <a:t>them to accept this message of eternal life?</a:t>
            </a:r>
          </a:p>
          <a:p>
            <a:pPr algn="ctr">
              <a:buNone/>
            </a:pPr>
            <a:r>
              <a:rPr lang="en-US" sz="2600" dirty="0" smtClean="0"/>
              <a:t>God?—“marked out by God for eternal life” (BBE) cf. Ezek. 18:32; 2 Pet. 3:9</a:t>
            </a:r>
          </a:p>
          <a:p>
            <a:pPr algn="ctr">
              <a:buNone/>
            </a:pPr>
            <a:r>
              <a:rPr lang="en-US" sz="2600" dirty="0" smtClean="0"/>
              <a:t>The message?—Cf. Jews “you reject it” (46b) Glorified the word (48b)</a:t>
            </a:r>
          </a:p>
          <a:p>
            <a:pPr algn="ctr">
              <a:buNone/>
            </a:pPr>
            <a:r>
              <a:rPr lang="en-US" sz="2600" dirty="0" smtClean="0"/>
              <a:t>Their own hearts?—Cf. Jews “judge yourselves unworthy of everlasting life” (46c)—“as many as were disposed for eternal life” (LO)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326" y="1"/>
            <a:ext cx="8308473" cy="86177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5000" b="1" spc="-100" dirty="0" smtClean="0">
                <a:solidFill>
                  <a:srgbClr val="A45A1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Calibri"/>
                <a:ea typeface="Helvetica Narrow"/>
                <a:cs typeface="Calibri"/>
              </a:rPr>
              <a:t>APPOINTED FOR ETERNAL LIFE</a:t>
            </a:r>
            <a:endParaRPr lang="en-US" sz="5000" b="1" spc="-100" dirty="0">
              <a:solidFill>
                <a:srgbClr val="A45A19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Calibri"/>
              <a:ea typeface="Helvetica Narrow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231" y="457200"/>
            <a:ext cx="7018769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Acts 13:14-49</a:t>
            </a:r>
            <a:endParaRPr lang="en-US" sz="54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25230" y="1600200"/>
            <a:ext cx="6561570" cy="499540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dirty="0" smtClean="0"/>
              <a:t>Lessons from Acts 13:46, 48</a:t>
            </a:r>
          </a:p>
          <a:p>
            <a:r>
              <a:rPr lang="en-US" sz="2600" dirty="0" smtClean="0"/>
              <a:t>God predetermines that some things will happen so that other things </a:t>
            </a:r>
            <a:r>
              <a:rPr lang="en-US" sz="2600" i="1" dirty="0" smtClean="0"/>
              <a:t>might </a:t>
            </a:r>
            <a:r>
              <a:rPr lang="en-US" sz="2600" dirty="0" smtClean="0"/>
              <a:t>happen.</a:t>
            </a:r>
          </a:p>
          <a:p>
            <a:r>
              <a:rPr lang="en-US" sz="2600" dirty="0" smtClean="0"/>
              <a:t>We have a choice that God will not force upon us.</a:t>
            </a:r>
          </a:p>
          <a:p>
            <a:r>
              <a:rPr lang="en-US" sz="2600" dirty="0" smtClean="0"/>
              <a:t>Our disposition toward God’s word can </a:t>
            </a:r>
            <a:r>
              <a:rPr lang="en-US" sz="2600" i="1" dirty="0" smtClean="0"/>
              <a:t>qualify </a:t>
            </a:r>
            <a:r>
              <a:rPr lang="en-US" sz="2600" dirty="0" smtClean="0"/>
              <a:t>or </a:t>
            </a:r>
            <a:r>
              <a:rPr lang="en-US" sz="2600" i="1" dirty="0" smtClean="0"/>
              <a:t>disqualify </a:t>
            </a:r>
            <a:r>
              <a:rPr lang="en-US" sz="2600" dirty="0" smtClean="0"/>
              <a:t>us from eternal life.</a:t>
            </a:r>
          </a:p>
          <a:p>
            <a:r>
              <a:rPr lang="en-US" sz="2600" dirty="0" smtClean="0"/>
              <a:t>The proper disposition allows truth to be seen for what it is—”glad tidings.”</a:t>
            </a:r>
          </a:p>
          <a:p>
            <a:r>
              <a:rPr lang="en-US" sz="2600" dirty="0" smtClean="0"/>
              <a:t>Those who want eternal life can have it.</a:t>
            </a:r>
            <a:endParaRPr lang="en-US" sz="2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616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Acts 13:14-49</vt:lpstr>
      <vt:lpstr>Acts 13:14-49</vt:lpstr>
      <vt:lpstr>Acts 13:14-49</vt:lpstr>
      <vt:lpstr>Acts 13:14-49</vt:lpstr>
      <vt:lpstr>Acts 13:14-49</vt:lpstr>
      <vt:lpstr>Acts 13:14-49</vt:lpstr>
      <vt:lpstr>Acts 13:14-49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6</cp:revision>
  <dcterms:created xsi:type="dcterms:W3CDTF">2018-05-07T21:34:12Z</dcterms:created>
  <dcterms:modified xsi:type="dcterms:W3CDTF">2018-05-07T21:34:29Z</dcterms:modified>
</cp:coreProperties>
</file>