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21" r:id="rId1"/>
  </p:sldMasterIdLst>
  <p:notesMasterIdLst>
    <p:notesMasterId r:id="rId6"/>
  </p:notesMasterIdLst>
  <p:handoutMasterIdLst>
    <p:handoutMasterId r:id="rId7"/>
  </p:handoutMasterIdLst>
  <p:sldIdLst>
    <p:sldId id="259" r:id="rId2"/>
    <p:sldId id="262" r:id="rId3"/>
    <p:sldId id="265" r:id="rId4"/>
    <p:sldId id="268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rgbClr val="FF0000"/>
    </p:penClr>
  </p:showPr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427788" y="8748713"/>
            <a:ext cx="3619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  <a:spAutoFit/>
          </a:bodyPr>
          <a:lstStyle/>
          <a:p>
            <a:pPr algn="r"/>
            <a:fld id="{F43EEDA8-962D-8F42-A588-C56844AE39C1}" type="slidenum">
              <a:rPr lang="en-US" sz="1400"/>
              <a:pPr algn="r"/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427788" y="8748713"/>
            <a:ext cx="3619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  <a:spAutoFit/>
          </a:bodyPr>
          <a:lstStyle/>
          <a:p>
            <a:pPr algn="r"/>
            <a:fld id="{60517868-F17F-3849-B1A7-C0393D619AED}" type="slidenum">
              <a:rPr lang="en-US" sz="1400"/>
              <a:pPr algn="r"/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7094"/>
            <a:ext cx="77724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810000"/>
            <a:ext cx="7770812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8A63-F2A1-44A4-A4D1-B2B9C28AB9DB}" type="datetime1">
              <a:rPr lang="en-US" smtClean="0"/>
              <a:pPr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025" y="5791200"/>
            <a:ext cx="112395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8282"/>
            <a:ext cx="7770813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457200"/>
            <a:ext cx="4572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81600"/>
            <a:ext cx="7770813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1EDB-CE87-4BA6-95D9-AD3AE9C734F7}" type="datetime1">
              <a:rPr lang="en-US" smtClean="0"/>
              <a:pPr/>
              <a:t>7/9/18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4890247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B973-48D0-47D2-BD1A-81DAC74A0928}" type="datetime1">
              <a:rPr lang="en-US" smtClean="0"/>
              <a:pPr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7882"/>
            <a:ext cx="1524000" cy="53250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7882"/>
            <a:ext cx="5889812" cy="53250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4E26-7EC0-4FCC-8AD8-71E9EC27DEDB}" type="datetime1">
              <a:rPr lang="en-US" smtClean="0"/>
              <a:pPr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052928" y="3115195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870FB-149D-4255-9221-CF258F891615}" type="datetime1">
              <a:rPr lang="en-US" smtClean="0"/>
              <a:pPr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6440"/>
            <a:ext cx="7770813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3048"/>
            <a:ext cx="7770813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F108C-2518-4D60-9FAF-6346FD9D7826}" type="datetime1">
              <a:rPr lang="en-US" smtClean="0"/>
              <a:pPr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Glyph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174066"/>
            <a:ext cx="1066800" cy="590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2B54-BC1D-466E-98B4-B0082340936C}" type="datetime1">
              <a:rPr lang="en-US" smtClean="0"/>
              <a:pPr/>
              <a:t>7/9/18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8C9F-E380-43A3-ADC1-0217F1EB7573}" type="datetime1">
              <a:rPr lang="en-US" smtClean="0"/>
              <a:pPr/>
              <a:t>7/9/18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C791-6992-4CCF-A244-B250C8BB22F1}" type="datetime1">
              <a:rPr lang="en-US" smtClean="0"/>
              <a:pPr/>
              <a:t>7/9/18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0578-B892-4967-98F8-D0B4A045ADFD}" type="datetime1">
              <a:rPr lang="en-US" smtClean="0"/>
              <a:pPr/>
              <a:t>7/9/18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914400"/>
            <a:ext cx="36576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118" y="457199"/>
            <a:ext cx="36576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6" y="2590799"/>
            <a:ext cx="36576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CDF1B-54EC-4432-8649-0FE40DD46F86}" type="datetime1">
              <a:rPr lang="en-US" smtClean="0"/>
              <a:pPr/>
              <a:t>7/9/18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4746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013" y="914400"/>
            <a:ext cx="36576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906" y="457200"/>
            <a:ext cx="36576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013" y="2587752"/>
            <a:ext cx="36576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6A0B-D499-425D-9760-7E378B1D24E7}" type="datetime1">
              <a:rPr lang="en-US" smtClean="0"/>
              <a:pPr/>
              <a:t>7/9/18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4853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8911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02B71-8991-4516-A01E-F1A9ACD28B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7236"/>
            <a:ext cx="7770813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7770813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289115"/>
            <a:ext cx="2375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C1EDB-CE87-4BA6-95D9-AD3AE9C734F7}" type="datetime1">
              <a:rPr lang="en-US" smtClean="0"/>
              <a:pPr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624" y="6289115"/>
            <a:ext cx="3155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1905000"/>
          </a:xfrm>
          <a:prstGeom prst="rect">
            <a:avLst/>
          </a:prstGeom>
          <a:gradFill rotWithShape="1">
            <a:gsLst>
              <a:gs pos="0">
                <a:schemeClr val="folHlink">
                  <a:alpha val="61000"/>
                </a:schemeClr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27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81000"/>
            <a:ext cx="8305800" cy="1143000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  <a:effectLst/>
                <a:latin typeface="Cambria"/>
                <a:cs typeface="Cambria"/>
              </a:rPr>
              <a:t>Can a Christian Believe in the </a:t>
            </a:r>
            <a:br>
              <a:rPr lang="en-US" sz="4000" b="1" dirty="0">
                <a:solidFill>
                  <a:schemeClr val="tx1"/>
                </a:solidFill>
                <a:effectLst/>
                <a:latin typeface="Cambria"/>
                <a:cs typeface="Cambria"/>
              </a:rPr>
            </a:br>
            <a:r>
              <a:rPr lang="en-US" sz="4000" b="1" dirty="0">
                <a:solidFill>
                  <a:schemeClr val="tx1"/>
                </a:solidFill>
                <a:effectLst/>
                <a:latin typeface="Cambria"/>
                <a:cs typeface="Cambria"/>
              </a:rPr>
              <a:t>Bible &amp; the Theory of Evolution?</a:t>
            </a:r>
            <a:endParaRPr lang="en-US" sz="5000" b="1" dirty="0">
              <a:solidFill>
                <a:schemeClr val="tx1"/>
              </a:solidFill>
              <a:effectLst/>
              <a:latin typeface="Cambria"/>
              <a:cs typeface="Cambria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362200"/>
            <a:ext cx="7620000" cy="3810000"/>
          </a:xfrm>
        </p:spPr>
        <p:txBody>
          <a:bodyPr/>
          <a:lstStyle/>
          <a:p>
            <a:pPr marL="342900" indent="-342900" algn="l"/>
            <a:r>
              <a:rPr lang="en-US" sz="5500" b="1" dirty="0" smtClean="0">
                <a:effectLst/>
                <a:latin typeface="Cambria"/>
                <a:cs typeface="Cambria"/>
              </a:rPr>
              <a:t>Introduction</a:t>
            </a:r>
          </a:p>
          <a:p>
            <a:pPr marL="796925" indent="-338138" algn="l"/>
            <a:r>
              <a:rPr lang="en-US" sz="4000" b="1" dirty="0" smtClean="0">
                <a:effectLst/>
                <a:latin typeface="Cambria"/>
                <a:cs typeface="Cambria"/>
              </a:rPr>
              <a:t>• </a:t>
            </a:r>
            <a:r>
              <a:rPr lang="en-US" sz="4000" b="1" dirty="0">
                <a:effectLst/>
                <a:latin typeface="Cambria"/>
                <a:cs typeface="Cambria"/>
              </a:rPr>
              <a:t>Microevolution</a:t>
            </a:r>
            <a:r>
              <a:rPr lang="en-US" sz="4000" b="1" dirty="0" smtClean="0">
                <a:effectLst/>
                <a:latin typeface="Cambria"/>
                <a:cs typeface="Cambria"/>
              </a:rPr>
              <a:t> – </a:t>
            </a:r>
            <a:r>
              <a:rPr lang="en-US" sz="4000" b="1" dirty="0">
                <a:effectLst/>
                <a:latin typeface="Cambria"/>
                <a:cs typeface="Cambria"/>
              </a:rPr>
              <a:t>Changes</a:t>
            </a:r>
            <a:r>
              <a:rPr lang="en-US" sz="4000" b="1" dirty="0" smtClean="0">
                <a:effectLst/>
                <a:latin typeface="Cambria"/>
                <a:cs typeface="Cambria"/>
              </a:rPr>
              <a:t> within </a:t>
            </a:r>
            <a:r>
              <a:rPr lang="en-US" sz="4000" b="1" dirty="0">
                <a:effectLst/>
                <a:latin typeface="Cambria"/>
                <a:cs typeface="Cambria"/>
              </a:rPr>
              <a:t>Species</a:t>
            </a:r>
            <a:endParaRPr lang="en-US" sz="4000" b="1" dirty="0" smtClean="0">
              <a:effectLst/>
              <a:latin typeface="Cambria"/>
              <a:cs typeface="Cambria"/>
            </a:endParaRPr>
          </a:p>
          <a:p>
            <a:pPr marL="796925" indent="-338138" algn="l"/>
            <a:r>
              <a:rPr lang="en-US" sz="4000" b="1" dirty="0" smtClean="0">
                <a:effectLst/>
                <a:latin typeface="Cambria"/>
                <a:cs typeface="Cambria"/>
              </a:rPr>
              <a:t>• Macroevolution – Species </a:t>
            </a:r>
            <a:r>
              <a:rPr lang="en-US" sz="4000" b="1" dirty="0">
                <a:effectLst/>
                <a:latin typeface="Cambria"/>
                <a:cs typeface="Cambria"/>
              </a:rPr>
              <a:t>to</a:t>
            </a:r>
            <a:r>
              <a:rPr lang="en-US" sz="4000" b="1" dirty="0" smtClean="0">
                <a:effectLst/>
                <a:latin typeface="Cambria"/>
                <a:cs typeface="Cambria"/>
              </a:rPr>
              <a:t> Species</a:t>
            </a:r>
            <a:endParaRPr lang="en-US" sz="4000" b="1" dirty="0">
              <a:effectLst/>
              <a:latin typeface="Cambria"/>
              <a:cs typeface="Cambria"/>
            </a:endParaRPr>
          </a:p>
          <a:p>
            <a:pPr marL="342900" indent="-342900" algn="l"/>
            <a:endParaRPr lang="en-US" sz="4000" b="1" dirty="0">
              <a:effectLst/>
              <a:latin typeface="Cambria"/>
              <a:cs typeface="Cambria"/>
            </a:endParaRP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0" y="19050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1905000"/>
          </a:xfrm>
          <a:prstGeom prst="rect">
            <a:avLst/>
          </a:prstGeom>
          <a:gradFill rotWithShape="1">
            <a:gsLst>
              <a:gs pos="0">
                <a:schemeClr val="folHlink">
                  <a:alpha val="61000"/>
                </a:schemeClr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27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209800"/>
            <a:ext cx="7620000" cy="3810000"/>
          </a:xfrm>
        </p:spPr>
        <p:txBody>
          <a:bodyPr>
            <a:normAutofit/>
          </a:bodyPr>
          <a:lstStyle/>
          <a:p>
            <a:pPr marL="342900" indent="-342900" algn="l"/>
            <a:r>
              <a:rPr lang="en-US" sz="5500" b="1" dirty="0" smtClean="0">
                <a:effectLst/>
                <a:latin typeface="Cambria"/>
                <a:cs typeface="Cambria"/>
              </a:rPr>
              <a:t>I.  Time Problems</a:t>
            </a:r>
          </a:p>
          <a:p>
            <a:pPr marL="968375" indent="-509588" algn="l"/>
            <a:r>
              <a:rPr lang="en-US" sz="3200" b="1" dirty="0" smtClean="0">
                <a:effectLst/>
                <a:latin typeface="Cambria"/>
                <a:cs typeface="Cambria"/>
              </a:rPr>
              <a:t>A.  Six days of creation (Gen 1:31-2:2; Ex 20:9-11; Gen 1:3-5; 1:14)</a:t>
            </a:r>
          </a:p>
          <a:p>
            <a:pPr marL="968375" indent="-509588" algn="l"/>
            <a:r>
              <a:rPr lang="en-US" sz="3200" b="1" dirty="0" smtClean="0">
                <a:effectLst/>
                <a:latin typeface="Cambria"/>
                <a:cs typeface="Cambria"/>
              </a:rPr>
              <a:t>B.  The </a:t>
            </a:r>
            <a:r>
              <a:rPr lang="en-US" sz="3200" b="1" dirty="0">
                <a:effectLst/>
                <a:latin typeface="Cambria"/>
                <a:cs typeface="Cambria"/>
              </a:rPr>
              <a:t>flood (</a:t>
            </a:r>
            <a:r>
              <a:rPr lang="en-US" sz="3200" b="1" dirty="0" smtClean="0">
                <a:effectLst/>
                <a:latin typeface="Cambria"/>
                <a:cs typeface="Cambria"/>
              </a:rPr>
              <a:t>Gen. </a:t>
            </a:r>
            <a:r>
              <a:rPr lang="en-US" sz="3200" b="1" dirty="0">
                <a:effectLst/>
                <a:latin typeface="Cambria"/>
                <a:cs typeface="Cambria"/>
              </a:rPr>
              <a:t>7:17</a:t>
            </a:r>
            <a:r>
              <a:rPr lang="en-US" sz="3200" b="1" dirty="0" smtClean="0">
                <a:effectLst/>
                <a:latin typeface="Cambria"/>
                <a:cs typeface="Cambria"/>
              </a:rPr>
              <a:t>-20,24</a:t>
            </a:r>
            <a:r>
              <a:rPr lang="en-US" sz="3200" b="1" dirty="0">
                <a:effectLst/>
                <a:latin typeface="Cambria"/>
                <a:cs typeface="Cambria"/>
              </a:rPr>
              <a:t>;</a:t>
            </a:r>
            <a:r>
              <a:rPr lang="en-US" sz="3200" b="1" dirty="0" smtClean="0">
                <a:effectLst/>
                <a:latin typeface="Cambria"/>
                <a:cs typeface="Cambria"/>
              </a:rPr>
              <a:t> Matt. </a:t>
            </a:r>
            <a:r>
              <a:rPr lang="en-US" sz="3200" b="1" dirty="0">
                <a:effectLst/>
                <a:latin typeface="Cambria"/>
                <a:cs typeface="Cambria"/>
              </a:rPr>
              <a:t>24:37</a:t>
            </a:r>
            <a:r>
              <a:rPr lang="en-US" sz="3200" b="1" dirty="0" smtClean="0">
                <a:effectLst/>
                <a:latin typeface="Cambria"/>
                <a:cs typeface="Cambria"/>
              </a:rPr>
              <a:t>, 38)</a:t>
            </a:r>
          </a:p>
          <a:p>
            <a:pPr marL="968375" indent="-509588" algn="l"/>
            <a:r>
              <a:rPr lang="en-US" sz="3200" b="1" dirty="0" smtClean="0">
                <a:effectLst/>
                <a:latin typeface="Cambria"/>
                <a:cs typeface="Cambria"/>
              </a:rPr>
              <a:t>C</a:t>
            </a:r>
            <a:r>
              <a:rPr lang="en-US" sz="3200" b="1" dirty="0">
                <a:effectLst/>
                <a:latin typeface="Cambria"/>
                <a:cs typeface="Cambria"/>
              </a:rPr>
              <a:t>.  Bible timelines (</a:t>
            </a:r>
            <a:r>
              <a:rPr lang="en-US" sz="3200" b="1" dirty="0" smtClean="0">
                <a:effectLst/>
                <a:latin typeface="Cambria"/>
                <a:cs typeface="Cambria"/>
              </a:rPr>
              <a:t>Gen. </a:t>
            </a:r>
            <a:r>
              <a:rPr lang="en-US" sz="3200" b="1" dirty="0">
                <a:effectLst/>
                <a:latin typeface="Cambria"/>
                <a:cs typeface="Cambria"/>
              </a:rPr>
              <a:t>5</a:t>
            </a:r>
            <a:r>
              <a:rPr lang="en-US" sz="3200" b="1" dirty="0" smtClean="0">
                <a:effectLst/>
                <a:latin typeface="Cambria"/>
                <a:cs typeface="Cambria"/>
              </a:rPr>
              <a:t>)</a:t>
            </a:r>
          </a:p>
          <a:p>
            <a:pPr marL="342900" indent="-342900" algn="l"/>
            <a:endParaRPr lang="en-US" b="1" dirty="0">
              <a:effectLst/>
              <a:latin typeface="Cambria"/>
              <a:cs typeface="Cambria"/>
            </a:endParaRPr>
          </a:p>
        </p:txBody>
      </p:sp>
      <p:sp>
        <p:nvSpPr>
          <p:cNvPr id="3077" name="Line 10"/>
          <p:cNvSpPr>
            <a:spLocks noChangeShapeType="1"/>
          </p:cNvSpPr>
          <p:nvPr/>
        </p:nvSpPr>
        <p:spPr bwMode="auto">
          <a:xfrm>
            <a:off x="0" y="19050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81000"/>
            <a:ext cx="8305800" cy="1143000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  <a:effectLst/>
                <a:latin typeface="Cambria"/>
                <a:cs typeface="Cambria"/>
              </a:rPr>
              <a:t>Can a Christian Believe in the </a:t>
            </a:r>
            <a:br>
              <a:rPr lang="en-US" sz="4000" b="1" dirty="0">
                <a:solidFill>
                  <a:schemeClr val="tx1"/>
                </a:solidFill>
                <a:effectLst/>
                <a:latin typeface="Cambria"/>
                <a:cs typeface="Cambria"/>
              </a:rPr>
            </a:br>
            <a:r>
              <a:rPr lang="en-US" sz="4000" b="1" dirty="0">
                <a:solidFill>
                  <a:schemeClr val="tx1"/>
                </a:solidFill>
                <a:effectLst/>
                <a:latin typeface="Cambria"/>
                <a:cs typeface="Cambria"/>
              </a:rPr>
              <a:t>Bible &amp; the Theory of Evolution?</a:t>
            </a:r>
            <a:endParaRPr lang="en-US" sz="5000" b="1" dirty="0">
              <a:solidFill>
                <a:schemeClr val="tx1"/>
              </a:solidFill>
              <a:effectLst/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133600"/>
            <a:ext cx="7620000" cy="3733800"/>
          </a:xfrm>
        </p:spPr>
        <p:txBody>
          <a:bodyPr>
            <a:normAutofit/>
          </a:bodyPr>
          <a:lstStyle/>
          <a:p>
            <a:pPr marL="798513" indent="-798513" algn="l"/>
            <a:r>
              <a:rPr lang="en-US" sz="5500" b="1" dirty="0" smtClean="0">
                <a:effectLst/>
                <a:latin typeface="Cambria"/>
                <a:cs typeface="Cambria"/>
              </a:rPr>
              <a:t>II.  Species Problems</a:t>
            </a:r>
          </a:p>
          <a:p>
            <a:pPr marL="1196975" indent="-628650" algn="l"/>
            <a:r>
              <a:rPr lang="en-US" sz="3800" b="1" dirty="0" smtClean="0">
                <a:effectLst/>
                <a:latin typeface="Cambria"/>
                <a:cs typeface="Cambria"/>
              </a:rPr>
              <a:t>A.  Each after its own kind (Gen 1:21, 24-25; 6:20; 7:14)</a:t>
            </a:r>
          </a:p>
          <a:p>
            <a:pPr marL="1196975" indent="-628650" algn="l"/>
            <a:r>
              <a:rPr lang="en-US" sz="3800" b="1" dirty="0" smtClean="0">
                <a:effectLst/>
                <a:latin typeface="Cambria"/>
                <a:cs typeface="Cambria"/>
              </a:rPr>
              <a:t>B</a:t>
            </a:r>
            <a:r>
              <a:rPr lang="en-US" sz="3800" b="1" dirty="0">
                <a:effectLst/>
                <a:latin typeface="Cambria"/>
                <a:cs typeface="Cambria"/>
              </a:rPr>
              <a:t>.  Distinct creation of man</a:t>
            </a:r>
            <a:r>
              <a:rPr lang="en-US" sz="3800" b="1" dirty="0" smtClean="0">
                <a:effectLst/>
                <a:latin typeface="Cambria"/>
                <a:cs typeface="Cambria"/>
              </a:rPr>
              <a:t> (Gen. </a:t>
            </a:r>
            <a:r>
              <a:rPr lang="en-US" sz="3800" b="1" dirty="0">
                <a:effectLst/>
                <a:latin typeface="Cambria"/>
                <a:cs typeface="Cambria"/>
              </a:rPr>
              <a:t>1:26-28; 2:7; 21</a:t>
            </a:r>
            <a:r>
              <a:rPr lang="en-US" sz="3800" b="1" dirty="0" smtClean="0">
                <a:effectLst/>
                <a:latin typeface="Cambria"/>
                <a:cs typeface="Cambria"/>
              </a:rPr>
              <a:t>, 22)</a:t>
            </a:r>
          </a:p>
          <a:p>
            <a:pPr marL="342900" indent="-342900" algn="l"/>
            <a:endParaRPr lang="en-US" b="1" dirty="0">
              <a:effectLst/>
              <a:latin typeface="Cambria"/>
              <a:cs typeface="Cambria"/>
            </a:endParaRPr>
          </a:p>
        </p:txBody>
      </p:sp>
      <p:sp>
        <p:nvSpPr>
          <p:cNvPr id="4101" name="Line 7"/>
          <p:cNvSpPr>
            <a:spLocks noChangeShapeType="1"/>
          </p:cNvSpPr>
          <p:nvPr/>
        </p:nvSpPr>
        <p:spPr bwMode="auto">
          <a:xfrm>
            <a:off x="0" y="19050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1905000"/>
          </a:xfrm>
          <a:prstGeom prst="rect">
            <a:avLst/>
          </a:prstGeom>
          <a:gradFill rotWithShape="1">
            <a:gsLst>
              <a:gs pos="0">
                <a:schemeClr val="folHlink">
                  <a:alpha val="61000"/>
                </a:schemeClr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27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81000"/>
            <a:ext cx="8305800" cy="1143000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  <a:effectLst/>
                <a:latin typeface="Cambria"/>
                <a:cs typeface="Cambria"/>
              </a:rPr>
              <a:t>Can a Christian Believe in the </a:t>
            </a:r>
            <a:br>
              <a:rPr lang="en-US" sz="4000" b="1" dirty="0">
                <a:solidFill>
                  <a:schemeClr val="tx1"/>
                </a:solidFill>
                <a:effectLst/>
                <a:latin typeface="Cambria"/>
                <a:cs typeface="Cambria"/>
              </a:rPr>
            </a:br>
            <a:r>
              <a:rPr lang="en-US" sz="4000" b="1" dirty="0">
                <a:solidFill>
                  <a:schemeClr val="tx1"/>
                </a:solidFill>
                <a:effectLst/>
                <a:latin typeface="Cambria"/>
                <a:cs typeface="Cambria"/>
              </a:rPr>
              <a:t>Bible &amp; the Theory of Evolution?</a:t>
            </a:r>
            <a:endParaRPr lang="en-US" sz="5000" b="1" dirty="0">
              <a:solidFill>
                <a:schemeClr val="tx1"/>
              </a:solidFill>
              <a:effectLst/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209800"/>
            <a:ext cx="7848600" cy="3733800"/>
          </a:xfrm>
        </p:spPr>
        <p:txBody>
          <a:bodyPr>
            <a:normAutofit/>
          </a:bodyPr>
          <a:lstStyle/>
          <a:p>
            <a:pPr marL="342900" indent="-342900" algn="l">
              <a:buFont typeface="Monotype Sorts" charset="0"/>
              <a:buNone/>
              <a:defRPr/>
            </a:pPr>
            <a:r>
              <a:rPr lang="en-US" sz="5500" b="1" dirty="0" smtClean="0">
                <a:effectLst/>
                <a:latin typeface="Cambria"/>
                <a:cs typeface="Cambria"/>
              </a:rPr>
              <a:t>III.  People Problems</a:t>
            </a:r>
          </a:p>
          <a:p>
            <a:pPr marL="1257300" indent="-688975" algn="l">
              <a:buFont typeface="Monotype Sorts" charset="0"/>
              <a:buNone/>
              <a:defRPr/>
            </a:pPr>
            <a:r>
              <a:rPr lang="en-US" sz="4324" b="1" dirty="0" smtClean="0">
                <a:effectLst/>
                <a:latin typeface="Cambria"/>
                <a:cs typeface="Cambria"/>
              </a:rPr>
              <a:t>A.  Adam &amp; Eve (Gen. 3:20; 5:3)</a:t>
            </a:r>
          </a:p>
          <a:p>
            <a:pPr marL="1257300" indent="-688975" algn="l">
              <a:buFont typeface="Monotype Sorts" charset="0"/>
              <a:buNone/>
              <a:defRPr/>
            </a:pPr>
            <a:r>
              <a:rPr lang="en-US" sz="4324" b="1" dirty="0" smtClean="0">
                <a:effectLst/>
                <a:latin typeface="Cambria"/>
                <a:cs typeface="Cambria"/>
              </a:rPr>
              <a:t>B.  One man (Rom. 5:12-19)</a:t>
            </a:r>
          </a:p>
          <a:p>
            <a:pPr marL="342900" indent="-342900" algn="l">
              <a:buFont typeface="Monotype Sorts" charset="0"/>
              <a:buNone/>
              <a:defRPr/>
            </a:pPr>
            <a:r>
              <a:rPr lang="en-US" sz="3000" b="1" dirty="0" smtClean="0">
                <a:effectLst/>
                <a:latin typeface="Cambria"/>
                <a:cs typeface="Cambria"/>
              </a:rPr>
              <a:t> </a:t>
            </a:r>
          </a:p>
        </p:txBody>
      </p:sp>
      <p:sp>
        <p:nvSpPr>
          <p:cNvPr id="5125" name="Line 7"/>
          <p:cNvSpPr>
            <a:spLocks noChangeShapeType="1"/>
          </p:cNvSpPr>
          <p:nvPr/>
        </p:nvSpPr>
        <p:spPr bwMode="auto">
          <a:xfrm>
            <a:off x="0" y="19050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1905000"/>
          </a:xfrm>
          <a:prstGeom prst="rect">
            <a:avLst/>
          </a:prstGeom>
          <a:gradFill rotWithShape="1">
            <a:gsLst>
              <a:gs pos="0">
                <a:schemeClr val="folHlink">
                  <a:alpha val="61000"/>
                </a:schemeClr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27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81000"/>
            <a:ext cx="8305800" cy="1143000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  <a:effectLst/>
                <a:latin typeface="Cambria"/>
                <a:cs typeface="Cambria"/>
              </a:rPr>
              <a:t>Can a Christian Believe in the </a:t>
            </a:r>
            <a:br>
              <a:rPr lang="en-US" sz="4000" b="1" dirty="0">
                <a:solidFill>
                  <a:schemeClr val="tx1"/>
                </a:solidFill>
                <a:effectLst/>
                <a:latin typeface="Cambria"/>
                <a:cs typeface="Cambria"/>
              </a:rPr>
            </a:br>
            <a:r>
              <a:rPr lang="en-US" sz="4000" b="1" dirty="0">
                <a:solidFill>
                  <a:schemeClr val="tx1"/>
                </a:solidFill>
                <a:effectLst/>
                <a:latin typeface="Cambria"/>
                <a:cs typeface="Cambria"/>
              </a:rPr>
              <a:t>Bible &amp; the Theory of Evolution?</a:t>
            </a:r>
            <a:endParaRPr lang="en-US" sz="5000" b="1" dirty="0">
              <a:solidFill>
                <a:schemeClr val="tx1"/>
              </a:solidFill>
              <a:effectLst/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lio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Folio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117</TotalTime>
  <Pages>13</Pages>
  <Words>223</Words>
  <Application>Microsoft Macintosh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Folio</vt:lpstr>
      <vt:lpstr>Can a Christian Believe in the  Bible &amp; the Theory of Evolution?</vt:lpstr>
      <vt:lpstr>Can a Christian Believe in the  Bible &amp; the Theory of Evolution?</vt:lpstr>
      <vt:lpstr>Can a Christian Believe in the  Bible &amp; the Theory of Evolution?</vt:lpstr>
      <vt:lpstr>Can a Christian Believe in the  Bible &amp; the Theory of Evolution?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A Christian Believe in the  Bible &amp; the Theory of Evolution?</dc:title>
  <dc:subject/>
  <dc:creator>Kyle Pope</dc:creator>
  <cp:keywords/>
  <dc:description/>
  <cp:lastModifiedBy>Kyle Pope</cp:lastModifiedBy>
  <cp:revision>14</cp:revision>
  <cp:lastPrinted>1601-01-01T00:00:00Z</cp:lastPrinted>
  <dcterms:created xsi:type="dcterms:W3CDTF">2018-07-09T17:11:16Z</dcterms:created>
  <dcterms:modified xsi:type="dcterms:W3CDTF">2018-07-09T17:11:36Z</dcterms:modified>
</cp:coreProperties>
</file>