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6969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8D7E3-D101-ED4B-A427-7625B376B8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7772400" cy="21558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4478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Times New Roman" charset="0"/>
              </a:defRPr>
            </a:lvl1pPr>
          </a:lstStyle>
          <a:p>
            <a:fld id="{7BC3012E-044D-3A4E-9719-5C693578966C}" type="datetime1">
              <a:rPr lang="en-US"/>
              <a:pPr/>
              <a:t>4/30/18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Template copyright 2005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Times New Roman" charset="0"/>
              </a:defRPr>
            </a:lvl1pPr>
          </a:lstStyle>
          <a:p>
            <a:fld id="{14985D90-2F2C-1A4A-9912-F962C2A87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</a:t>
            </a:r>
            <a:r>
              <a:rPr lang="en-US" b="1" dirty="0" smtClean="0"/>
              <a:t> The Seven in Jerusalem</a:t>
            </a:r>
          </a:p>
          <a:p>
            <a:pPr marL="1023938" lvl="1" indent="-566738">
              <a:buFontTx/>
              <a:buAutoNum type="alphaUcPeriod"/>
            </a:pPr>
            <a:r>
              <a:rPr lang="en-US" dirty="0" smtClean="0"/>
              <a:t>Appointment of the Seven (Acts 6:1-7)</a:t>
            </a:r>
          </a:p>
          <a:p>
            <a:pPr marL="1423988" lvl="2" indent="-566738"/>
            <a:r>
              <a:rPr lang="en-US" dirty="0" smtClean="0"/>
              <a:t>Not specifically identified as “deacons”</a:t>
            </a:r>
          </a:p>
          <a:p>
            <a:pPr marL="1423988" lvl="2" indent="-566738"/>
            <a:r>
              <a:rPr lang="en-US" dirty="0" smtClean="0"/>
              <a:t>Vss. 1-2 call their task the </a:t>
            </a:r>
            <a:r>
              <a:rPr lang="en-US" i="1" dirty="0" err="1" smtClean="0"/>
              <a:t>diakonia</a:t>
            </a:r>
            <a:r>
              <a:rPr lang="en-US" dirty="0" smtClean="0"/>
              <a:t> “service” and </a:t>
            </a:r>
            <a:r>
              <a:rPr lang="en-US" i="1" dirty="0" err="1" smtClean="0"/>
              <a:t>diakoneo</a:t>
            </a:r>
            <a:r>
              <a:rPr lang="en-US" i="1" dirty="0" smtClean="0"/>
              <a:t> </a:t>
            </a:r>
            <a:r>
              <a:rPr lang="en-US" dirty="0" smtClean="0"/>
              <a:t>“to serve”</a:t>
            </a:r>
          </a:p>
          <a:p>
            <a:pPr marL="1423988" lvl="2" indent="-566738"/>
            <a:r>
              <a:rPr lang="en-US" dirty="0" smtClean="0"/>
              <a:t>The only other appointed role in the New Testament (cf. Phil 1:1)</a:t>
            </a:r>
            <a:endParaRPr lang="en-US" sz="2800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Deacons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</a:t>
            </a:r>
            <a:r>
              <a:rPr lang="en-US" b="1" dirty="0" smtClean="0"/>
              <a:t> The Seven in Jerusalem</a:t>
            </a:r>
          </a:p>
          <a:p>
            <a:pPr marL="1023938" lvl="1" indent="-566738">
              <a:buFont typeface="+mj-lt"/>
              <a:buAutoNum type="alphaUcPeriod" startAt="2"/>
            </a:pPr>
            <a:r>
              <a:rPr lang="en-US" dirty="0" smtClean="0"/>
              <a:t>Qualifications of the Seven (Acts 6:3)</a:t>
            </a:r>
          </a:p>
          <a:p>
            <a:pPr marL="1423988" lvl="2" indent="-566738">
              <a:buNone/>
            </a:pPr>
            <a:r>
              <a:rPr lang="en-US" dirty="0" smtClean="0"/>
              <a:t>•  Good reputation</a:t>
            </a:r>
          </a:p>
          <a:p>
            <a:pPr marL="1423988" lvl="2" indent="-566738">
              <a:buNone/>
            </a:pPr>
            <a:r>
              <a:rPr lang="en-US" dirty="0" smtClean="0"/>
              <a:t>•  Full of the Holy Spirit (cf. Rom. 8:5)</a:t>
            </a:r>
          </a:p>
          <a:p>
            <a:pPr marL="1423988" lvl="2" indent="-566738">
              <a:buNone/>
            </a:pPr>
            <a:r>
              <a:rPr lang="en-US" dirty="0" smtClean="0"/>
              <a:t>•  Wisdom.</a:t>
            </a:r>
            <a:endParaRPr lang="en-US" sz="2400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Deacons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II</a:t>
            </a:r>
            <a:r>
              <a:rPr lang="en-US" b="1" dirty="0"/>
              <a:t>. </a:t>
            </a:r>
            <a:r>
              <a:rPr lang="en-US" b="1" dirty="0" smtClean="0"/>
              <a:t> Qualifications of Deacons</a:t>
            </a:r>
          </a:p>
          <a:p>
            <a:pPr marL="1023938" lvl="1" indent="-566738">
              <a:buFontTx/>
              <a:buAutoNum type="alphaUcPeriod"/>
            </a:pPr>
            <a:r>
              <a:rPr lang="en-US" dirty="0" smtClean="0"/>
              <a:t>Paul’s Words to Timothy (1 Tim. 3:8-13)</a:t>
            </a:r>
          </a:p>
          <a:p>
            <a:pPr marL="1423988" lvl="2" indent="-566738">
              <a:buNone/>
            </a:pPr>
            <a:r>
              <a:rPr lang="en-US" dirty="0" smtClean="0"/>
              <a:t>•  Reverent (vs. 8).</a:t>
            </a:r>
          </a:p>
          <a:p>
            <a:pPr marL="1147763" lvl="2" indent="-290513">
              <a:buNone/>
            </a:pPr>
            <a:r>
              <a:rPr lang="en-US" dirty="0" smtClean="0"/>
              <a:t>•  Not double-tongued (Jas. 3:8-12)</a:t>
            </a:r>
          </a:p>
          <a:p>
            <a:pPr marL="1423988" lvl="2" indent="-566738">
              <a:buNone/>
            </a:pPr>
            <a:r>
              <a:rPr lang="en-US" dirty="0" smtClean="0"/>
              <a:t>•  Not given to much wine (cf. 2-3, 11)</a:t>
            </a:r>
          </a:p>
          <a:p>
            <a:pPr marL="1423988" lvl="2" indent="-566738">
              <a:buNone/>
            </a:pPr>
            <a:r>
              <a:rPr lang="en-US" dirty="0" smtClean="0"/>
              <a:t>•  Not greedy for money (cf. vs. 3)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Deacons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II</a:t>
            </a:r>
            <a:r>
              <a:rPr lang="en-US" b="1" dirty="0"/>
              <a:t>. </a:t>
            </a:r>
            <a:r>
              <a:rPr lang="en-US" b="1" dirty="0" smtClean="0"/>
              <a:t> Qualifications of Deacons</a:t>
            </a:r>
          </a:p>
          <a:p>
            <a:pPr marL="1023938" lvl="1" indent="-566738">
              <a:buFontTx/>
              <a:buAutoNum type="alphaUcPeriod"/>
            </a:pPr>
            <a:r>
              <a:rPr lang="en-US" dirty="0" smtClean="0"/>
              <a:t>Paul’s Words to Timothy (1 Tim. 3:8-13)</a:t>
            </a:r>
          </a:p>
          <a:p>
            <a:pPr marL="1147763" lvl="2" indent="-290513"/>
            <a:r>
              <a:rPr lang="en-US" dirty="0" smtClean="0"/>
              <a:t>Holding the mystery of the faith with a pure conscience (vs. 9)</a:t>
            </a:r>
          </a:p>
          <a:p>
            <a:pPr marL="1147763" lvl="2" indent="-290513"/>
            <a:r>
              <a:rPr lang="en-US" dirty="0" smtClean="0"/>
              <a:t>Husbands of one wife (vs. 12).      	 	</a:t>
            </a:r>
          </a:p>
          <a:p>
            <a:pPr marL="1201738" lvl="2" indent="-344488"/>
            <a:r>
              <a:rPr lang="en-US" dirty="0" smtClean="0"/>
              <a:t>Ruling children and his own house well	 (Prov. 29:15; cf. 1 Tim. 3:5).</a:t>
            </a:r>
          </a:p>
          <a:p>
            <a:pPr marL="1423988" lvl="2" indent="-566738">
              <a:buNone/>
            </a:pPr>
            <a:endParaRPr lang="en-US" dirty="0" smtClean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Deacons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6868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II</a:t>
            </a:r>
            <a:r>
              <a:rPr lang="en-US" b="1" dirty="0"/>
              <a:t>. </a:t>
            </a:r>
            <a:r>
              <a:rPr lang="en-US" b="1" dirty="0" smtClean="0"/>
              <a:t> Qualifications of Deacons</a:t>
            </a:r>
          </a:p>
          <a:p>
            <a:pPr marL="1023938" lvl="1" indent="-566738">
              <a:buFont typeface="+mj-lt"/>
              <a:buAutoNum type="alphaUcPeriod" startAt="2"/>
            </a:pPr>
            <a:r>
              <a:rPr lang="en-US" dirty="0" smtClean="0"/>
              <a:t>Qualifications of their wives (1 Tim. 3:11)</a:t>
            </a:r>
          </a:p>
          <a:p>
            <a:pPr marL="1423988" lvl="2" indent="-566738">
              <a:buNone/>
            </a:pPr>
            <a:r>
              <a:rPr lang="en-US" dirty="0" smtClean="0"/>
              <a:t>•  Reverent</a:t>
            </a:r>
          </a:p>
          <a:p>
            <a:pPr marL="1423988" lvl="2" indent="-566738">
              <a:buNone/>
            </a:pPr>
            <a:r>
              <a:rPr lang="en-US" dirty="0" smtClean="0"/>
              <a:t>•  Not slanderers</a:t>
            </a:r>
          </a:p>
          <a:p>
            <a:pPr marL="1423988" lvl="2" indent="-566738">
              <a:buNone/>
            </a:pPr>
            <a:r>
              <a:rPr lang="en-US" dirty="0" smtClean="0"/>
              <a:t>•  Temperate (cf. 1 Tim. 3:2)</a:t>
            </a:r>
          </a:p>
          <a:p>
            <a:pPr marL="1423988" lvl="2" indent="-566738">
              <a:buNone/>
            </a:pPr>
            <a:r>
              <a:rPr lang="en-US" dirty="0" smtClean="0"/>
              <a:t>•  Faithful in all things</a:t>
            </a:r>
          </a:p>
          <a:p>
            <a:pPr marL="1423988" lvl="2" indent="-566738">
              <a:buNone/>
            </a:pPr>
            <a:endParaRPr lang="en-US" dirty="0" smtClean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Deacons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III</a:t>
            </a:r>
            <a:r>
              <a:rPr lang="en-US" b="1" dirty="0"/>
              <a:t>. </a:t>
            </a:r>
            <a:r>
              <a:rPr lang="en-US" b="1" dirty="0" smtClean="0"/>
              <a:t> Their Name</a:t>
            </a:r>
          </a:p>
          <a:p>
            <a:pPr marL="1023938" lvl="1" indent="-566738">
              <a:buFontTx/>
              <a:buAutoNum type="alphaUcPeriod"/>
            </a:pPr>
            <a:r>
              <a:rPr lang="en-US" dirty="0" smtClean="0"/>
              <a:t>Deacon </a:t>
            </a:r>
            <a:r>
              <a:rPr lang="en-US" i="1" dirty="0" err="1" smtClean="0"/>
              <a:t>diakonos</a:t>
            </a:r>
            <a:r>
              <a:rPr lang="en-US" dirty="0" smtClean="0"/>
              <a:t> (“minister; servant”)</a:t>
            </a:r>
          </a:p>
          <a:p>
            <a:pPr marL="1255713" lvl="2" indent="-398463"/>
            <a:r>
              <a:rPr lang="en-US" dirty="0" smtClean="0"/>
              <a:t>“Deacon” (3 – KJV)</a:t>
            </a:r>
          </a:p>
          <a:p>
            <a:pPr marL="1255713" lvl="2" indent="-398463"/>
            <a:r>
              <a:rPr lang="en-US" dirty="0" smtClean="0"/>
              <a:t>“Minister” (20 – KJV)</a:t>
            </a:r>
          </a:p>
          <a:p>
            <a:pPr marL="1255713" lvl="2" indent="-398463"/>
            <a:r>
              <a:rPr lang="en-US" dirty="0" smtClean="0"/>
              <a:t>“Servant” (7 – KJV)</a:t>
            </a:r>
          </a:p>
          <a:p>
            <a:pPr marL="1255713" lvl="2" indent="-398463"/>
            <a:r>
              <a:rPr lang="en-US" dirty="0" smtClean="0"/>
              <a:t>Jesus (Rom 15:8); Phoebe (Rom 16:1-2)</a:t>
            </a:r>
          </a:p>
          <a:p>
            <a:pPr marL="1255713" lvl="2" indent="-398463"/>
            <a:r>
              <a:rPr lang="en-US" dirty="0" smtClean="0"/>
              <a:t>The church in Philippi (Phil 1:1)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Deacons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IV.  Their Work</a:t>
            </a:r>
          </a:p>
          <a:p>
            <a:pPr marL="1023938" lvl="1" indent="-566738">
              <a:buFontTx/>
              <a:buAutoNum type="alphaUcPeriod"/>
            </a:pPr>
            <a:r>
              <a:rPr lang="en-US" dirty="0" smtClean="0"/>
              <a:t>The seven in the church in Jerusalem</a:t>
            </a:r>
          </a:p>
          <a:p>
            <a:pPr marL="1311275" lvl="2" indent="-454025"/>
            <a:r>
              <a:rPr lang="en-US" dirty="0" smtClean="0"/>
              <a:t>Practical needs of the church</a:t>
            </a:r>
          </a:p>
          <a:p>
            <a:pPr marL="1311275" lvl="2" indent="-454025"/>
            <a:r>
              <a:rPr lang="en-US" dirty="0" smtClean="0"/>
              <a:t>Relieved apostles to concentrate on 	   teaching the word (Acts 6:4)</a:t>
            </a:r>
          </a:p>
          <a:p>
            <a:pPr marL="1311275" lvl="2" indent="-454025"/>
            <a:r>
              <a:rPr lang="en-US" dirty="0" smtClean="0"/>
              <a:t>They also taught (Acts 6:8-10; Acts 8:5-8).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Deacons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IV.  Their Work</a:t>
            </a:r>
          </a:p>
          <a:p>
            <a:pPr marL="1023938" lvl="1" indent="-566738">
              <a:buFont typeface="+mj-lt"/>
              <a:buAutoNum type="alphaUcPeriod" startAt="2"/>
            </a:pPr>
            <a:r>
              <a:rPr lang="en-US" dirty="0" smtClean="0"/>
              <a:t>From Paul’s Words (1 Tim. 3:13)</a:t>
            </a:r>
          </a:p>
          <a:p>
            <a:pPr marL="1255713" lvl="2" indent="-398463"/>
            <a:r>
              <a:rPr lang="en-US" dirty="0" smtClean="0"/>
              <a:t>Good standing</a:t>
            </a:r>
          </a:p>
          <a:p>
            <a:pPr marL="1255713" lvl="2" indent="-398463"/>
            <a:r>
              <a:rPr lang="en-US" dirty="0" smtClean="0"/>
              <a:t>Great boldness in the faith (Matt. 5:16)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Deacons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bstract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Abstract2</Template>
  <TotalTime>186</TotalTime>
  <Words>478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Abstract2</vt:lpstr>
      <vt:lpstr>The Qualifications and  Work of Deacons</vt:lpstr>
      <vt:lpstr>The Qualifications and  Work of Deacons</vt:lpstr>
      <vt:lpstr>The Qualifications and  Work of Deacons</vt:lpstr>
      <vt:lpstr>The Qualifications and  Work of Deacons</vt:lpstr>
      <vt:lpstr>The Qualifications and  Work of Deacons</vt:lpstr>
      <vt:lpstr>The Qualifications and  Work of Deacons</vt:lpstr>
      <vt:lpstr>The Qualifications and  Work of Deacons</vt:lpstr>
      <vt:lpstr>The Qualifications and  Work of Deacons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Qualifications &amp; Work of Elders</dc:title>
  <dc:creator>OlsenParkLaptop</dc:creator>
  <cp:lastModifiedBy>Kyle Pope</cp:lastModifiedBy>
  <cp:revision>19</cp:revision>
  <dcterms:created xsi:type="dcterms:W3CDTF">2018-04-30T18:41:55Z</dcterms:created>
  <dcterms:modified xsi:type="dcterms:W3CDTF">2018-04-30T18:42:29Z</dcterms:modified>
</cp:coreProperties>
</file>