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9" r:id="rId2"/>
    <p:sldId id="260" r:id="rId3"/>
    <p:sldId id="261" r:id="rId4"/>
    <p:sldId id="262" r:id="rId5"/>
    <p:sldId id="263" r:id="rId6"/>
    <p:sldId id="264" r:id="rId7"/>
    <p:sldId id="258" r:id="rId8"/>
    <p:sldId id="265" r:id="rId9"/>
    <p:sldId id="266" r:id="rId10"/>
    <p:sldId id="267" r:id="rId11"/>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Arial" charset="0"/>
        <a:cs typeface="Arial" charset="0"/>
      </a:defRPr>
    </a:lvl1pPr>
    <a:lvl2pPr marL="457200" algn="l" rtl="0" fontAlgn="base">
      <a:spcBef>
        <a:spcPct val="0"/>
      </a:spcBef>
      <a:spcAft>
        <a:spcPct val="0"/>
      </a:spcAft>
      <a:defRPr kern="1200">
        <a:solidFill>
          <a:schemeClr val="tx1"/>
        </a:solidFill>
        <a:latin typeface="Arial" charset="0"/>
        <a:ea typeface="Arial" charset="0"/>
        <a:cs typeface="Arial" charset="0"/>
      </a:defRPr>
    </a:lvl2pPr>
    <a:lvl3pPr marL="914400" algn="l" rtl="0" fontAlgn="base">
      <a:spcBef>
        <a:spcPct val="0"/>
      </a:spcBef>
      <a:spcAft>
        <a:spcPct val="0"/>
      </a:spcAft>
      <a:defRPr kern="1200">
        <a:solidFill>
          <a:schemeClr val="tx1"/>
        </a:solidFill>
        <a:latin typeface="Arial" charset="0"/>
        <a:ea typeface="Arial" charset="0"/>
        <a:cs typeface="Arial" charset="0"/>
      </a:defRPr>
    </a:lvl3pPr>
    <a:lvl4pPr marL="1371600" algn="l" rtl="0" fontAlgn="base">
      <a:spcBef>
        <a:spcPct val="0"/>
      </a:spcBef>
      <a:spcAft>
        <a:spcPct val="0"/>
      </a:spcAft>
      <a:defRPr kern="1200">
        <a:solidFill>
          <a:schemeClr val="tx1"/>
        </a:solidFill>
        <a:latin typeface="Arial" charset="0"/>
        <a:ea typeface="Arial" charset="0"/>
        <a:cs typeface="Arial" charset="0"/>
      </a:defRPr>
    </a:lvl4pPr>
    <a:lvl5pPr marL="1828800" algn="l" rtl="0" fontAlgn="base">
      <a:spcBef>
        <a:spcPct val="0"/>
      </a:spcBef>
      <a:spcAft>
        <a:spcPct val="0"/>
      </a:spcAft>
      <a:defRPr kern="1200">
        <a:solidFill>
          <a:schemeClr val="tx1"/>
        </a:solidFill>
        <a:latin typeface="Arial" charset="0"/>
        <a:ea typeface="Arial" charset="0"/>
        <a:cs typeface="Arial" charset="0"/>
      </a:defRPr>
    </a:lvl5pPr>
    <a:lvl6pPr marL="2286000" algn="l" defTabSz="457200" rtl="0" eaLnBrk="1" latinLnBrk="0" hangingPunct="1">
      <a:defRPr kern="1200">
        <a:solidFill>
          <a:schemeClr val="tx1"/>
        </a:solidFill>
        <a:latin typeface="Arial" charset="0"/>
        <a:ea typeface="Arial" charset="0"/>
        <a:cs typeface="Arial" charset="0"/>
      </a:defRPr>
    </a:lvl6pPr>
    <a:lvl7pPr marL="2743200" algn="l" defTabSz="457200" rtl="0" eaLnBrk="1" latinLnBrk="0" hangingPunct="1">
      <a:defRPr kern="1200">
        <a:solidFill>
          <a:schemeClr val="tx1"/>
        </a:solidFill>
        <a:latin typeface="Arial" charset="0"/>
        <a:ea typeface="Arial" charset="0"/>
        <a:cs typeface="Arial" charset="0"/>
      </a:defRPr>
    </a:lvl7pPr>
    <a:lvl8pPr marL="3200400" algn="l" defTabSz="457200" rtl="0" eaLnBrk="1" latinLnBrk="0" hangingPunct="1">
      <a:defRPr kern="1200">
        <a:solidFill>
          <a:schemeClr val="tx1"/>
        </a:solidFill>
        <a:latin typeface="Arial" charset="0"/>
        <a:ea typeface="Arial" charset="0"/>
        <a:cs typeface="Arial" charset="0"/>
      </a:defRPr>
    </a:lvl8pPr>
    <a:lvl9pPr marL="3657600" algn="l" defTabSz="457200" rtl="0" eaLnBrk="1" latinLnBrk="0" hangingPunct="1">
      <a:defRPr kern="1200">
        <a:solidFill>
          <a:schemeClr val="tx1"/>
        </a:solidFill>
        <a:latin typeface="Arial" charset="0"/>
        <a:ea typeface="Arial"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422C16"/>
    <a:srgbClr val="0C788E"/>
    <a:srgbClr val="025198"/>
    <a:srgbClr val="000099"/>
    <a:srgbClr val="1C1C1C"/>
    <a:srgbClr val="3366FF"/>
    <a:srgbClr val="808080"/>
    <a:srgbClr val="66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21575" autoAdjust="0"/>
    <p:restoredTop sz="94652" autoAdjust="0"/>
  </p:normalViewPr>
  <p:slideViewPr>
    <p:cSldViewPr>
      <p:cViewPr varScale="1">
        <p:scale>
          <a:sx n="104" d="100"/>
          <a:sy n="104" d="100"/>
        </p:scale>
        <p:origin x="-120"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smtClean="0"/>
            </a:lvl1pPr>
          </a:lstStyle>
          <a:p>
            <a:fld id="{E26711EF-2F72-7746-9C64-376AAC1A7D95}"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smtClean="0"/>
            </a:lvl1pPr>
          </a:lstStyle>
          <a:p>
            <a:fld id="{57093A4A-C4E3-3445-B911-553E21251AD4}"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smtClean="0"/>
            </a:lvl1pPr>
          </a:lstStyle>
          <a:p>
            <a:fld id="{DA80D74F-D702-8342-A71D-DDB7739FA769}"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smtClean="0"/>
            </a:lvl1pPr>
          </a:lstStyle>
          <a:p>
            <a:fld id="{4A879901-DC49-DF41-8B82-059F71DB2975}"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smtClean="0"/>
            </a:lvl1pPr>
          </a:lstStyle>
          <a:p>
            <a:fld id="{C753E572-0DD2-2344-940A-A77C4D99F74C}"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smtClean="0"/>
            </a:lvl1pPr>
          </a:lstStyle>
          <a:p>
            <a:fld id="{0D8E8D48-3687-C74E-85A9-16490D4F0EB1}"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smtClean="0"/>
            </a:lvl1pPr>
          </a:lstStyle>
          <a:p>
            <a:fld id="{7B8F0564-2CDC-BE42-98A3-9076F7528C6D}"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smtClean="0"/>
            </a:lvl1pPr>
          </a:lstStyle>
          <a:p>
            <a:fld id="{CB59FCF9-BCC8-1D40-AD94-450A0BE8EC5F}"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smtClean="0"/>
            </a:lvl1pPr>
          </a:lstStyle>
          <a:p>
            <a:fld id="{32F71F10-70A1-AF4F-82B8-B2A1B0B8A798}"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smtClean="0"/>
            </a:lvl1pPr>
          </a:lstStyle>
          <a:p>
            <a:fld id="{3EED4075-DD45-5D4D-8051-B2555717A8EF}"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smtClean="0"/>
            </a:lvl1pPr>
          </a:lstStyle>
          <a:p>
            <a:fld id="{E3BA90D9-CFE9-084F-AABD-EE30B46FC36A}"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dirty="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24C7984-42B4-7942-A407-0B85768C53A1}"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b="1">
          <a:solidFill>
            <a:schemeClr val="bg1"/>
          </a:solidFill>
          <a:effectLst>
            <a:outerShdw blurRad="50800" dist="38100" dir="2700000">
              <a:srgbClr val="000000">
                <a:alpha val="43000"/>
              </a:srgbClr>
            </a:outerShdw>
          </a:effectLst>
          <a:latin typeface="+mj-lt"/>
          <a:ea typeface="+mj-ea"/>
          <a:cs typeface="+mj-cs"/>
        </a:defRPr>
      </a:lvl1pPr>
      <a:lvl2pPr algn="ctr" rtl="0" fontAlgn="base">
        <a:spcBef>
          <a:spcPct val="0"/>
        </a:spcBef>
        <a:spcAft>
          <a:spcPct val="0"/>
        </a:spcAft>
        <a:defRPr sz="4400">
          <a:solidFill>
            <a:schemeClr val="tx2"/>
          </a:solidFill>
          <a:latin typeface="Arial" charset="0"/>
          <a:ea typeface="Arial" charset="0"/>
          <a:cs typeface="Arial" charset="0"/>
        </a:defRPr>
      </a:lvl2pPr>
      <a:lvl3pPr algn="ctr" rtl="0" fontAlgn="base">
        <a:spcBef>
          <a:spcPct val="0"/>
        </a:spcBef>
        <a:spcAft>
          <a:spcPct val="0"/>
        </a:spcAft>
        <a:defRPr sz="4400">
          <a:solidFill>
            <a:schemeClr val="tx2"/>
          </a:solidFill>
          <a:latin typeface="Arial" charset="0"/>
          <a:ea typeface="Arial" charset="0"/>
          <a:cs typeface="Arial" charset="0"/>
        </a:defRPr>
      </a:lvl3pPr>
      <a:lvl4pPr algn="ctr" rtl="0" fontAlgn="base">
        <a:spcBef>
          <a:spcPct val="0"/>
        </a:spcBef>
        <a:spcAft>
          <a:spcPct val="0"/>
        </a:spcAft>
        <a:defRPr sz="4400">
          <a:solidFill>
            <a:schemeClr val="tx2"/>
          </a:solidFill>
          <a:latin typeface="Arial" charset="0"/>
          <a:ea typeface="Arial" charset="0"/>
          <a:cs typeface="Arial" charset="0"/>
        </a:defRPr>
      </a:lvl4pPr>
      <a:lvl5pPr algn="ctr" rtl="0" fontAlgn="base">
        <a:spcBef>
          <a:spcPct val="0"/>
        </a:spcBef>
        <a:spcAft>
          <a:spcPct val="0"/>
        </a:spcAft>
        <a:defRPr sz="4400">
          <a:solidFill>
            <a:schemeClr val="tx2"/>
          </a:solidFill>
          <a:latin typeface="Arial" charset="0"/>
          <a:ea typeface="Arial" charset="0"/>
          <a:cs typeface="Arial" charset="0"/>
        </a:defRPr>
      </a:lvl5pPr>
      <a:lvl6pPr marL="457200" algn="ctr" rtl="0" fontAlgn="base">
        <a:spcBef>
          <a:spcPct val="0"/>
        </a:spcBef>
        <a:spcAft>
          <a:spcPct val="0"/>
        </a:spcAft>
        <a:defRPr sz="4400">
          <a:solidFill>
            <a:schemeClr val="tx2"/>
          </a:solidFill>
          <a:latin typeface="Arial" charset="0"/>
          <a:ea typeface="Arial" charset="0"/>
          <a:cs typeface="Arial" charset="0"/>
        </a:defRPr>
      </a:lvl6pPr>
      <a:lvl7pPr marL="914400" algn="ctr" rtl="0" fontAlgn="base">
        <a:spcBef>
          <a:spcPct val="0"/>
        </a:spcBef>
        <a:spcAft>
          <a:spcPct val="0"/>
        </a:spcAft>
        <a:defRPr sz="4400">
          <a:solidFill>
            <a:schemeClr val="tx2"/>
          </a:solidFill>
          <a:latin typeface="Arial" charset="0"/>
          <a:ea typeface="Arial" charset="0"/>
          <a:cs typeface="Arial" charset="0"/>
        </a:defRPr>
      </a:lvl7pPr>
      <a:lvl8pPr marL="1371600" algn="ctr" rtl="0" fontAlgn="base">
        <a:spcBef>
          <a:spcPct val="0"/>
        </a:spcBef>
        <a:spcAft>
          <a:spcPct val="0"/>
        </a:spcAft>
        <a:defRPr sz="4400">
          <a:solidFill>
            <a:schemeClr val="tx2"/>
          </a:solidFill>
          <a:latin typeface="Arial" charset="0"/>
          <a:ea typeface="Arial" charset="0"/>
          <a:cs typeface="Arial" charset="0"/>
        </a:defRPr>
      </a:lvl8pPr>
      <a:lvl9pPr marL="1828800" algn="ctr" rtl="0" fontAlgn="base">
        <a:spcBef>
          <a:spcPct val="0"/>
        </a:spcBef>
        <a:spcAft>
          <a:spcPct val="0"/>
        </a:spcAft>
        <a:defRPr sz="4400">
          <a:solidFill>
            <a:schemeClr val="tx2"/>
          </a:solidFill>
          <a:latin typeface="Arial" charset="0"/>
          <a:ea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cs typeface="+mn-cs"/>
        </a:defRPr>
      </a:lvl2pPr>
      <a:lvl3pPr marL="1143000" indent="-228600" algn="l" rtl="0" fontAlgn="base">
        <a:spcBef>
          <a:spcPct val="20000"/>
        </a:spcBef>
        <a:spcAft>
          <a:spcPct val="0"/>
        </a:spcAft>
        <a:buChar char="•"/>
        <a:defRPr sz="2400">
          <a:solidFill>
            <a:schemeClr val="tx1"/>
          </a:solidFill>
          <a:latin typeface="+mn-lt"/>
          <a:ea typeface="+mn-ea"/>
          <a:cs typeface="+mn-cs"/>
        </a:defRPr>
      </a:lvl3pPr>
      <a:lvl4pPr marL="1600200" indent="-228600" algn="l" rtl="0" fontAlgn="base">
        <a:spcBef>
          <a:spcPct val="20000"/>
        </a:spcBef>
        <a:spcAft>
          <a:spcPct val="0"/>
        </a:spcAft>
        <a:buChar char="–"/>
        <a:defRPr sz="2000">
          <a:solidFill>
            <a:schemeClr val="tx1"/>
          </a:solidFill>
          <a:latin typeface="+mn-lt"/>
          <a:ea typeface="+mn-ea"/>
          <a:cs typeface="+mn-cs"/>
        </a:defRPr>
      </a:lvl4pPr>
      <a:lvl5pPr marL="2057400" indent="-228600" algn="l" rtl="0" fontAlgn="base">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2:1-4</a:t>
            </a:r>
            <a:endParaRPr lang="en-US" dirty="0"/>
          </a:p>
        </p:txBody>
      </p:sp>
      <p:sp>
        <p:nvSpPr>
          <p:cNvPr id="3" name="Content Placeholder 2"/>
          <p:cNvSpPr>
            <a:spLocks noGrp="1"/>
          </p:cNvSpPr>
          <p:nvPr>
            <p:ph idx="1"/>
          </p:nvPr>
        </p:nvSpPr>
        <p:spPr>
          <a:xfrm>
            <a:off x="457200" y="1828800"/>
            <a:ext cx="8229600" cy="4297363"/>
          </a:xfrm>
        </p:spPr>
        <p:txBody>
          <a:bodyPr/>
          <a:lstStyle/>
          <a:p>
            <a:pPr marL="0" indent="0">
              <a:buNone/>
            </a:pPr>
            <a:r>
              <a:rPr lang="en-US" sz="2700" dirty="0" smtClean="0"/>
              <a:t>“My brethren, do not hold the faith of our Lord Jesus Christ, the Lord of glory, with partiality. For if there should come into your assembly a man with gold rings, in fine apparel, and there should also come in a poor man in filthy clothes, and you pay attention to the one wearing the fine clothes and say to him, ‘You sit here in a good place,’ and say to the poor man, ‘You stand there,’ or, ‘Sit here at my footstool,’ have you not shown partiality among yourselves, and become judges with evil thoughts?”</a:t>
            </a:r>
            <a:endParaRPr lang="en-US" sz="2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Visitors to the Assembly</a:t>
            </a:r>
            <a:endParaRPr lang="en-US" dirty="0"/>
          </a:p>
        </p:txBody>
      </p:sp>
      <p:sp>
        <p:nvSpPr>
          <p:cNvPr id="3" name="Content Placeholder 2"/>
          <p:cNvSpPr>
            <a:spLocks noGrp="1"/>
          </p:cNvSpPr>
          <p:nvPr>
            <p:ph idx="1"/>
          </p:nvPr>
        </p:nvSpPr>
        <p:spPr>
          <a:xfrm>
            <a:off x="457200" y="1828800"/>
            <a:ext cx="8458200" cy="4648200"/>
          </a:xfrm>
        </p:spPr>
        <p:txBody>
          <a:bodyPr/>
          <a:lstStyle/>
          <a:p>
            <a:pPr marL="461963" indent="-461963">
              <a:buNone/>
            </a:pPr>
            <a:r>
              <a:rPr lang="en-US" b="1" dirty="0" smtClean="0"/>
              <a:t>6. True worship leads visitors to see God among us </a:t>
            </a:r>
            <a:r>
              <a:rPr lang="en-US" dirty="0" smtClean="0"/>
              <a:t>(1 Cor. 14:25b).</a:t>
            </a:r>
          </a:p>
          <a:p>
            <a:pPr marL="862013" lvl="1" indent="-461963">
              <a:buFont typeface="Arial"/>
              <a:buChar char="•"/>
            </a:pPr>
            <a:r>
              <a:rPr lang="en-US" sz="2700" dirty="0" smtClean="0"/>
              <a:t>How can this happen?</a:t>
            </a:r>
          </a:p>
          <a:p>
            <a:pPr marL="862013" lvl="1" indent="-461963">
              <a:buFont typeface="Arial"/>
              <a:buChar char="•"/>
            </a:pPr>
            <a:r>
              <a:rPr lang="en-US" sz="2700" dirty="0" smtClean="0"/>
              <a:t>God is with us when we keep Christ’s word (John 14:23)</a:t>
            </a:r>
          </a:p>
          <a:p>
            <a:pPr marL="862013" lvl="1" indent="-461963">
              <a:buFont typeface="Arial"/>
              <a:buChar char="•"/>
            </a:pPr>
            <a:r>
              <a:rPr lang="en-US" sz="2700" dirty="0" smtClean="0"/>
              <a:t>Christ is with us when </a:t>
            </a:r>
            <a:r>
              <a:rPr lang="en-US" sz="2700" smtClean="0"/>
              <a:t>we act </a:t>
            </a:r>
            <a:r>
              <a:rPr lang="en-US" sz="2700" dirty="0" smtClean="0"/>
              <a:t>in His name—within His authority (Matt. 18:18-20).</a:t>
            </a:r>
          </a:p>
          <a:p>
            <a:pPr marL="862013" lvl="1" indent="-461963">
              <a:buFont typeface="Arial"/>
              <a:buChar char="•"/>
            </a:pPr>
            <a:r>
              <a:rPr lang="en-US" sz="2700" dirty="0" smtClean="0"/>
              <a:t>When we follow Christ through the example of His apostles God will be with us (Phil 4:9).</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Visitors to the Assembly</a:t>
            </a:r>
            <a:endParaRPr lang="en-US" dirty="0"/>
          </a:p>
        </p:txBody>
      </p:sp>
      <p:sp>
        <p:nvSpPr>
          <p:cNvPr id="3" name="Content Placeholder 2"/>
          <p:cNvSpPr>
            <a:spLocks noGrp="1"/>
          </p:cNvSpPr>
          <p:nvPr>
            <p:ph idx="1"/>
          </p:nvPr>
        </p:nvSpPr>
        <p:spPr>
          <a:xfrm>
            <a:off x="457200" y="1828800"/>
            <a:ext cx="8229600" cy="4297363"/>
          </a:xfrm>
        </p:spPr>
        <p:txBody>
          <a:bodyPr/>
          <a:lstStyle/>
          <a:p>
            <a:pPr marL="461963" indent="-461963">
              <a:buNone/>
            </a:pPr>
            <a:r>
              <a:rPr lang="en-US" sz="3600" b="1" dirty="0" smtClean="0"/>
              <a:t>1. We should “pay attention to” visitors </a:t>
            </a:r>
            <a:r>
              <a:rPr lang="en-US" sz="3600" dirty="0" smtClean="0"/>
              <a:t>(Jas. 2:3).</a:t>
            </a:r>
          </a:p>
          <a:p>
            <a:pPr marL="862013" lvl="1" indent="-461963">
              <a:buFont typeface="Arial"/>
              <a:buChar char="•"/>
            </a:pPr>
            <a:r>
              <a:rPr lang="en-US" sz="2700" dirty="0" smtClean="0"/>
              <a:t>“Pay attention to” (NKJV, ESV)</a:t>
            </a:r>
          </a:p>
          <a:p>
            <a:pPr marL="862013" lvl="1" indent="-461963">
              <a:buFont typeface="Arial"/>
              <a:buChar char="•"/>
            </a:pPr>
            <a:r>
              <a:rPr lang="en-US" sz="2700" dirty="0" smtClean="0"/>
              <a:t>“Have respect to” (KJV); “have regard to” (ASV); “pay special attention to” (NASB)</a:t>
            </a:r>
          </a:p>
          <a:p>
            <a:pPr marL="862013" lvl="1" indent="-461963">
              <a:buFont typeface="Arial"/>
              <a:buChar char="•"/>
            </a:pPr>
            <a:r>
              <a:rPr lang="en-US" sz="2700" dirty="0" smtClean="0"/>
              <a:t>Literally “look on” (GLT, LO); “look upon” (YLT) </a:t>
            </a:r>
            <a:endParaRPr lang="en-US" sz="2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Visitors to the Assembly</a:t>
            </a:r>
            <a:endParaRPr lang="en-US" dirty="0"/>
          </a:p>
        </p:txBody>
      </p:sp>
      <p:sp>
        <p:nvSpPr>
          <p:cNvPr id="3" name="Content Placeholder 2"/>
          <p:cNvSpPr>
            <a:spLocks noGrp="1"/>
          </p:cNvSpPr>
          <p:nvPr>
            <p:ph idx="1"/>
          </p:nvPr>
        </p:nvSpPr>
        <p:spPr>
          <a:xfrm>
            <a:off x="457200" y="1828800"/>
            <a:ext cx="8229600" cy="4297363"/>
          </a:xfrm>
        </p:spPr>
        <p:txBody>
          <a:bodyPr/>
          <a:lstStyle/>
          <a:p>
            <a:pPr marL="461963" indent="-461963">
              <a:buNone/>
            </a:pPr>
            <a:r>
              <a:rPr lang="en-US" sz="3600" b="1" dirty="0" smtClean="0"/>
              <a:t>1. We should “pay attention to” visitors </a:t>
            </a:r>
            <a:r>
              <a:rPr lang="en-US" sz="3600" dirty="0" smtClean="0"/>
              <a:t>(Jas. 2:3).</a:t>
            </a:r>
          </a:p>
          <a:p>
            <a:pPr marL="862013" lvl="1" indent="-461963">
              <a:buFont typeface="Arial"/>
              <a:buChar char="•"/>
            </a:pPr>
            <a:r>
              <a:rPr lang="en-US" sz="2700" dirty="0" smtClean="0"/>
              <a:t>Take notice and speak to visitors.</a:t>
            </a:r>
          </a:p>
          <a:p>
            <a:pPr marL="862013" lvl="1" indent="-461963">
              <a:buFont typeface="Arial"/>
              <a:buChar char="•"/>
            </a:pPr>
            <a:r>
              <a:rPr lang="en-US" sz="2700" dirty="0" smtClean="0"/>
              <a:t>Let them know they are welcome.</a:t>
            </a:r>
          </a:p>
          <a:p>
            <a:pPr marL="862013" lvl="1" indent="-461963">
              <a:buFont typeface="Arial"/>
              <a:buChar char="•"/>
            </a:pPr>
            <a:r>
              <a:rPr lang="en-US" sz="2700" dirty="0" smtClean="0"/>
              <a:t>Don’t only visit with friends and members.</a:t>
            </a:r>
          </a:p>
          <a:p>
            <a:pPr marL="862013" lvl="1" indent="-461963">
              <a:buFont typeface="Arial"/>
              <a:buChar char="•"/>
            </a:pPr>
            <a:r>
              <a:rPr lang="en-US" sz="2700" dirty="0" smtClean="0"/>
              <a:t>It’s not just the job of elders, deacons, or preachers.</a:t>
            </a:r>
          </a:p>
          <a:p>
            <a:pPr marL="862013" lvl="1" indent="-461963">
              <a:buFont typeface="Arial"/>
              <a:buChar char="•"/>
            </a:pPr>
            <a:r>
              <a:rPr lang="en-US" sz="2700" dirty="0" smtClean="0"/>
              <a:t>Send them a note to follow-up.</a:t>
            </a:r>
            <a:endParaRPr lang="en-US" sz="2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Visitors to the Assembly</a:t>
            </a:r>
            <a:endParaRPr lang="en-US" dirty="0"/>
          </a:p>
        </p:txBody>
      </p:sp>
      <p:sp>
        <p:nvSpPr>
          <p:cNvPr id="3" name="Content Placeholder 2"/>
          <p:cNvSpPr>
            <a:spLocks noGrp="1"/>
          </p:cNvSpPr>
          <p:nvPr>
            <p:ph idx="1"/>
          </p:nvPr>
        </p:nvSpPr>
        <p:spPr>
          <a:xfrm>
            <a:off x="457200" y="1828800"/>
            <a:ext cx="8229600" cy="4297363"/>
          </a:xfrm>
        </p:spPr>
        <p:txBody>
          <a:bodyPr/>
          <a:lstStyle/>
          <a:p>
            <a:pPr marL="461963" indent="-461963">
              <a:buNone/>
            </a:pPr>
            <a:r>
              <a:rPr lang="en-US" b="1" dirty="0" smtClean="0"/>
              <a:t>2. Don’t do this with “partiality” </a:t>
            </a:r>
            <a:r>
              <a:rPr lang="en-US" dirty="0" smtClean="0"/>
              <a:t>(Jas. 2:1).</a:t>
            </a:r>
          </a:p>
          <a:p>
            <a:pPr marL="862013" lvl="1" indent="-461963">
              <a:buFont typeface="Arial"/>
              <a:buChar char="•"/>
            </a:pPr>
            <a:r>
              <a:rPr lang="en-US" sz="2700" dirty="0" smtClean="0"/>
              <a:t>“Partiality” (NKJV, ESV)</a:t>
            </a:r>
          </a:p>
          <a:p>
            <a:pPr marL="862013" lvl="1" indent="-461963">
              <a:buFont typeface="Arial"/>
              <a:buChar char="•"/>
            </a:pPr>
            <a:r>
              <a:rPr lang="en-US" sz="2700" dirty="0" smtClean="0"/>
              <a:t>“Respect of persons” (KJV, ASV, GLT)</a:t>
            </a:r>
          </a:p>
          <a:p>
            <a:pPr marL="862013" lvl="1" indent="-461963">
              <a:buFont typeface="Arial"/>
              <a:buChar char="•"/>
            </a:pPr>
            <a:r>
              <a:rPr lang="en-US" sz="2700" dirty="0" smtClean="0"/>
              <a:t>“Personal favoritism” (NASB)</a:t>
            </a:r>
          </a:p>
          <a:p>
            <a:pPr marL="862013" lvl="1" indent="-461963">
              <a:buFont typeface="Arial"/>
              <a:buChar char="•"/>
            </a:pPr>
            <a:r>
              <a:rPr lang="en-US" sz="2700" dirty="0" smtClean="0"/>
              <a:t>“Worship of rank” (TCNT); “take a man’s position into account” (BBE) </a:t>
            </a:r>
            <a:endParaRPr lang="en-US" sz="2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Visitors to the Assembly</a:t>
            </a:r>
            <a:endParaRPr lang="en-US" dirty="0"/>
          </a:p>
        </p:txBody>
      </p:sp>
      <p:sp>
        <p:nvSpPr>
          <p:cNvPr id="3" name="Content Placeholder 2"/>
          <p:cNvSpPr>
            <a:spLocks noGrp="1"/>
          </p:cNvSpPr>
          <p:nvPr>
            <p:ph idx="1"/>
          </p:nvPr>
        </p:nvSpPr>
        <p:spPr>
          <a:xfrm>
            <a:off x="457200" y="1828800"/>
            <a:ext cx="8229600" cy="4297363"/>
          </a:xfrm>
        </p:spPr>
        <p:txBody>
          <a:bodyPr/>
          <a:lstStyle/>
          <a:p>
            <a:pPr marL="461963" indent="-461963">
              <a:buNone/>
            </a:pPr>
            <a:r>
              <a:rPr lang="en-US" b="1" dirty="0" smtClean="0"/>
              <a:t>2. Don’t do this with “partiality” </a:t>
            </a:r>
            <a:r>
              <a:rPr lang="en-US" dirty="0" smtClean="0"/>
              <a:t>(Jas. 2:1).</a:t>
            </a:r>
          </a:p>
          <a:p>
            <a:pPr marL="862013" lvl="1" indent="-461963">
              <a:buFont typeface="Arial"/>
              <a:buChar char="•"/>
            </a:pPr>
            <a:r>
              <a:rPr lang="en-US" sz="2700" dirty="0" smtClean="0"/>
              <a:t>The attention we show should not be selective.</a:t>
            </a:r>
          </a:p>
          <a:p>
            <a:pPr marL="862013" lvl="1" indent="-461963">
              <a:buFont typeface="Arial"/>
              <a:buChar char="•"/>
            </a:pPr>
            <a:r>
              <a:rPr lang="en-US" sz="2700" dirty="0" smtClean="0"/>
              <a:t>Don’t consider appearance, but value all as souls equal before God.</a:t>
            </a:r>
          </a:p>
          <a:p>
            <a:pPr marL="862013" lvl="1" indent="-461963">
              <a:buFont typeface="Arial"/>
              <a:buChar char="•"/>
            </a:pPr>
            <a:r>
              <a:rPr lang="en-US" sz="2700" dirty="0" smtClean="0"/>
              <a:t>If we want the church to grow, it harms growth if visitors feel ignored, or unappreciated.</a:t>
            </a:r>
          </a:p>
          <a:p>
            <a:pPr marL="862013" lvl="1" indent="-461963">
              <a:buFont typeface="Arial"/>
              <a:buChar char="•"/>
            </a:pPr>
            <a:r>
              <a:rPr lang="en-US" sz="2700" dirty="0" smtClean="0"/>
              <a:t>Don’t be too caught up in your own worship, troubles, friendships, or family that you show partiality or indifference.</a:t>
            </a:r>
            <a:endParaRPr lang="en-US" sz="2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Visitors to the Assembly</a:t>
            </a:r>
            <a:endParaRPr lang="en-US" dirty="0"/>
          </a:p>
        </p:txBody>
      </p:sp>
      <p:sp>
        <p:nvSpPr>
          <p:cNvPr id="3" name="Content Placeholder 2"/>
          <p:cNvSpPr>
            <a:spLocks noGrp="1"/>
          </p:cNvSpPr>
          <p:nvPr>
            <p:ph idx="1"/>
          </p:nvPr>
        </p:nvSpPr>
        <p:spPr>
          <a:xfrm>
            <a:off x="457200" y="1828800"/>
            <a:ext cx="8229600" cy="4648200"/>
          </a:xfrm>
        </p:spPr>
        <p:txBody>
          <a:bodyPr/>
          <a:lstStyle/>
          <a:p>
            <a:pPr marL="461963" indent="-461963">
              <a:buNone/>
            </a:pPr>
            <a:r>
              <a:rPr lang="en-US" b="1" dirty="0" smtClean="0"/>
              <a:t>3. If we do, we act as “judges with evil thoughts” </a:t>
            </a:r>
            <a:r>
              <a:rPr lang="en-US" dirty="0" smtClean="0"/>
              <a:t>(Jas. 2:4).</a:t>
            </a:r>
          </a:p>
          <a:p>
            <a:pPr marL="862013" lvl="1" indent="-461963">
              <a:buFont typeface="Arial"/>
              <a:buChar char="•"/>
            </a:pPr>
            <a:r>
              <a:rPr lang="en-US" sz="2700" dirty="0" smtClean="0"/>
              <a:t>How do we do this?</a:t>
            </a:r>
          </a:p>
          <a:p>
            <a:pPr marL="862013" lvl="1" indent="-461963">
              <a:buFont typeface="Arial"/>
              <a:buChar char="•"/>
            </a:pPr>
            <a:r>
              <a:rPr lang="en-US" sz="2700" dirty="0" smtClean="0"/>
              <a:t>It is an insult (Jas. 2:5-6).</a:t>
            </a:r>
          </a:p>
          <a:p>
            <a:pPr marL="862013" lvl="1" indent="-461963">
              <a:buFont typeface="Arial"/>
              <a:buChar char="•"/>
            </a:pPr>
            <a:r>
              <a:rPr lang="en-US" sz="2700" dirty="0" smtClean="0"/>
              <a:t>It is sin (Jas. 2:6-9).</a:t>
            </a:r>
          </a:p>
          <a:p>
            <a:pPr marL="862013" lvl="1" indent="-461963">
              <a:buFont typeface="Arial"/>
              <a:buChar char="•"/>
            </a:pPr>
            <a:r>
              <a:rPr lang="en-US" sz="2700" dirty="0" smtClean="0"/>
              <a:t>Do we do this only by attention paid to the rich or attractive?</a:t>
            </a:r>
          </a:p>
          <a:p>
            <a:pPr marL="862013" lvl="1" indent="-461963">
              <a:buFont typeface="Arial"/>
              <a:buChar char="•"/>
            </a:pPr>
            <a:r>
              <a:rPr lang="en-US" sz="2700" dirty="0" smtClean="0"/>
              <a:t>We can do this by refusing to “pay attention” to visitors in general (cf. Matt. 25:41-46). </a:t>
            </a:r>
            <a:endParaRPr lang="en-US" sz="2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14:23-25</a:t>
            </a:r>
            <a:endParaRPr lang="en-US" dirty="0"/>
          </a:p>
        </p:txBody>
      </p:sp>
      <p:sp>
        <p:nvSpPr>
          <p:cNvPr id="3" name="Content Placeholder 2"/>
          <p:cNvSpPr>
            <a:spLocks noGrp="1"/>
          </p:cNvSpPr>
          <p:nvPr>
            <p:ph idx="1"/>
          </p:nvPr>
        </p:nvSpPr>
        <p:spPr>
          <a:xfrm>
            <a:off x="457200" y="1828800"/>
            <a:ext cx="8229600" cy="4297363"/>
          </a:xfrm>
        </p:spPr>
        <p:txBody>
          <a:bodyPr/>
          <a:lstStyle/>
          <a:p>
            <a:pPr marL="0" indent="0">
              <a:buNone/>
            </a:pPr>
            <a:r>
              <a:rPr lang="en-US" sz="2800" dirty="0" smtClean="0"/>
              <a:t>“Therefore if the whole church comes together in one place, and all speak with tongues, and there come in those who are uninformed or unbelievers, will they not say that you are out of your mind? But if all prophesy, and an unbeliever or an uninformed person comes in, he is convinced by all, he is convicted by all. And thus the secrets of his heart are revealed; and so, falling down on his face, he will worship God and report that God is truly among you” (NKJV).</a:t>
            </a:r>
            <a:endParaRPr lang="en-US"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Visitors to the Assembly</a:t>
            </a:r>
            <a:endParaRPr lang="en-US" dirty="0"/>
          </a:p>
        </p:txBody>
      </p:sp>
      <p:sp>
        <p:nvSpPr>
          <p:cNvPr id="3" name="Content Placeholder 2"/>
          <p:cNvSpPr>
            <a:spLocks noGrp="1"/>
          </p:cNvSpPr>
          <p:nvPr>
            <p:ph idx="1"/>
          </p:nvPr>
        </p:nvSpPr>
        <p:spPr>
          <a:xfrm>
            <a:off x="457200" y="1828800"/>
            <a:ext cx="8382000" cy="4648200"/>
          </a:xfrm>
        </p:spPr>
        <p:txBody>
          <a:bodyPr/>
          <a:lstStyle/>
          <a:p>
            <a:pPr marL="461963" indent="-461963">
              <a:buNone/>
            </a:pPr>
            <a:r>
              <a:rPr lang="en-US" b="1" dirty="0" smtClean="0"/>
              <a:t>4. We should strive to help visitors understand what we do </a:t>
            </a:r>
            <a:r>
              <a:rPr lang="en-US" dirty="0" smtClean="0"/>
              <a:t>(1 Cor. 14:24).</a:t>
            </a:r>
          </a:p>
          <a:p>
            <a:pPr marL="862013" lvl="1" indent="-461963">
              <a:buFont typeface="Arial"/>
              <a:buChar char="•"/>
            </a:pPr>
            <a:r>
              <a:rPr lang="en-US" sz="2700" dirty="0" smtClean="0"/>
              <a:t>“Convinced by all”—”convicted by all”—We can all have a role in this.</a:t>
            </a:r>
          </a:p>
          <a:p>
            <a:pPr marL="862013" lvl="1" indent="-461963">
              <a:buFont typeface="Arial"/>
              <a:buChar char="•"/>
            </a:pPr>
            <a:r>
              <a:rPr lang="en-US" sz="2700" dirty="0" smtClean="0"/>
              <a:t>Help visitors understand what’s happening.</a:t>
            </a:r>
          </a:p>
          <a:p>
            <a:pPr marL="862013" lvl="1" indent="-461963">
              <a:buFont typeface="Arial"/>
              <a:buChar char="•"/>
            </a:pPr>
            <a:r>
              <a:rPr lang="en-US" sz="2700" dirty="0" smtClean="0"/>
              <a:t>Make lessons and classes understandable.</a:t>
            </a:r>
          </a:p>
          <a:p>
            <a:pPr marL="862013" lvl="1" indent="-461963">
              <a:buFont typeface="Arial"/>
              <a:buChar char="•"/>
            </a:pPr>
            <a:r>
              <a:rPr lang="en-US" sz="2700" dirty="0" smtClean="0"/>
              <a:t>Don’t assume they understand.</a:t>
            </a:r>
          </a:p>
          <a:p>
            <a:pPr marL="862013" lvl="1" indent="-461963">
              <a:buFont typeface="Arial"/>
              <a:buChar char="•"/>
            </a:pPr>
            <a:r>
              <a:rPr lang="en-US" sz="2700" dirty="0" smtClean="0"/>
              <a:t>Don’t do things that distract from our focus (playing, not paying attention, not participating).</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Visitors to the Assembly</a:t>
            </a:r>
            <a:endParaRPr lang="en-US" dirty="0"/>
          </a:p>
        </p:txBody>
      </p:sp>
      <p:sp>
        <p:nvSpPr>
          <p:cNvPr id="3" name="Content Placeholder 2"/>
          <p:cNvSpPr>
            <a:spLocks noGrp="1"/>
          </p:cNvSpPr>
          <p:nvPr>
            <p:ph idx="1"/>
          </p:nvPr>
        </p:nvSpPr>
        <p:spPr>
          <a:xfrm>
            <a:off x="457200" y="1828800"/>
            <a:ext cx="8458200" cy="4648200"/>
          </a:xfrm>
        </p:spPr>
        <p:txBody>
          <a:bodyPr/>
          <a:lstStyle/>
          <a:p>
            <a:pPr marL="461963" indent="-461963">
              <a:buNone/>
            </a:pPr>
            <a:r>
              <a:rPr lang="en-US" b="1" dirty="0" smtClean="0"/>
              <a:t>5. True worship challenges the heart of the visitor </a:t>
            </a:r>
            <a:r>
              <a:rPr lang="en-US" dirty="0" smtClean="0"/>
              <a:t>(1 Cor. 14:25a).</a:t>
            </a:r>
          </a:p>
          <a:p>
            <a:pPr marL="862013" lvl="1" indent="-461963">
              <a:buFont typeface="Arial"/>
              <a:buChar char="•"/>
            </a:pPr>
            <a:r>
              <a:rPr lang="en-US" sz="2700" dirty="0" smtClean="0"/>
              <a:t>Secrets of the heart are revealed.</a:t>
            </a:r>
          </a:p>
          <a:p>
            <a:pPr marL="862013" lvl="1" indent="-461963">
              <a:buFont typeface="Arial"/>
              <a:buChar char="•"/>
            </a:pPr>
            <a:r>
              <a:rPr lang="en-US" sz="2700" dirty="0" smtClean="0"/>
              <a:t>Scripture is what does this (Heb. 4:12-13; Jas. 1:22-25).</a:t>
            </a:r>
          </a:p>
          <a:p>
            <a:pPr marL="862013" lvl="1" indent="-461963">
              <a:buFont typeface="Arial"/>
              <a:buChar char="•"/>
            </a:pPr>
            <a:r>
              <a:rPr lang="en-US" sz="2700" dirty="0" smtClean="0"/>
              <a:t>This is not “bait and switch,” nor scratching “itching ears” (2 Tim. 4:3-4).</a:t>
            </a:r>
          </a:p>
          <a:p>
            <a:pPr marL="862013" lvl="1" indent="-461963">
              <a:buFont typeface="Arial"/>
              <a:buChar char="•"/>
            </a:pPr>
            <a:r>
              <a:rPr lang="en-US" sz="2700" dirty="0" smtClean="0"/>
              <a:t>Nor is it calloused (Jude 20-23).</a:t>
            </a:r>
          </a:p>
          <a:p>
            <a:pPr marL="862013" lvl="1" indent="-461963">
              <a:buFont typeface="Arial"/>
              <a:buChar char="•"/>
            </a:pPr>
            <a:r>
              <a:rPr lang="en-US" sz="2700" dirty="0" smtClean="0"/>
              <a:t>Make worship meaningful, substantial, and real.</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4670</TotalTime>
  <Words>904</Words>
  <Application>Microsoft Macintosh PowerPoint</Application>
  <PresentationFormat>On-screen Show (4:3)</PresentationFormat>
  <Paragraphs>55</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Diseño predeterminado</vt:lpstr>
      <vt:lpstr>James 2:1-4</vt:lpstr>
      <vt:lpstr>Visitors to the Assembly</vt:lpstr>
      <vt:lpstr>Visitors to the Assembly</vt:lpstr>
      <vt:lpstr>Visitors to the Assembly</vt:lpstr>
      <vt:lpstr>Visitors to the Assembly</vt:lpstr>
      <vt:lpstr>Visitors to the Assembly</vt:lpstr>
      <vt:lpstr>1 Corinthians 14:23-25</vt:lpstr>
      <vt:lpstr>Visitors to the Assembly</vt:lpstr>
      <vt:lpstr>Visitors to the Assembly</vt:lpstr>
      <vt:lpstr>Visitors to the Assembly</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Kyle Pope</cp:lastModifiedBy>
  <cp:revision>603</cp:revision>
  <dcterms:created xsi:type="dcterms:W3CDTF">2018-10-26T17:12:22Z</dcterms:created>
  <dcterms:modified xsi:type="dcterms:W3CDTF">2018-10-26T17:12:38Z</dcterms:modified>
</cp:coreProperties>
</file>