
<file path=[Content_Types].xml><?xml version="1.0" encoding="utf-8"?>
<Types xmlns="http://schemas.openxmlformats.org/package/2006/content-types">
  <Override PartName="/docProps/core.xml" ContentType="application/vnd.openxmlformats-package.core-properties+xml"/>
  <Override PartName="/ppt/revisionInfo.xml" ContentType="application/vnd.ms-powerpoint.revisioninfo+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Default Extension="jpeg" ContentType="image/jpeg"/>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900" r:id="rId1"/>
  </p:sldMasterIdLst>
  <p:sldIdLst>
    <p:sldId id="266" r:id="rId2"/>
    <p:sldId id="2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a="http://schemas.openxmlformats.org/drawingml/2006/main" xmlns:r="http://schemas.openxmlformats.org/officeDocument/2006/relationships" xmlns:p="http://schemas.openxmlformats.org/presentationml/2006/main" xmlns:p15="http://schemas.microsoft.com/office/powerpoint/2012/main" xmlns="" xmlns:mv="urn:schemas-microsoft-com:mac:vml" xmlns:mc="http://schemas.openxmlformats.org/markup-compatibility/2006">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496287"/>
    <a:srgbClr val="336699"/>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767"/>
    </p:ext>
    <p:ext uri="{FD5EFAAD-0ECE-453E-9831-46B23BE46B34}">
      <p15:chartTrackingRefBased xmlns:a="http://schemas.openxmlformats.org/drawingml/2006/main" xmlns:r="http://schemas.openxmlformats.org/officeDocument/2006/relationships" xmlns:p="http://schemas.openxmlformats.org/presentationml/2006/main" xmlns:p15="http://schemas.microsoft.com/office/powerpoint/2012/main" xmlns="" xmlns:mv="urn:schemas-microsoft-com:mac:vml" xmlns:mc="http://schemas.openxmlformats.org/markup-compatibility/2006"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014" autoAdjust="0"/>
    <p:restoredTop sz="94660"/>
  </p:normalViewPr>
  <p:slideViewPr>
    <p:cSldViewPr snapToGrid="0">
      <p:cViewPr varScale="1">
        <p:scale>
          <a:sx n="105" d="100"/>
          <a:sy n="105" d="100"/>
        </p:scale>
        <p:origin x="-360" y="-10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22"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CEFE46CE-94EB-45B5-A003-D925AECD6ED0}" type="datetimeFigureOut">
              <a:rPr lang="en-US" smtClean="0"/>
              <a:pPr/>
              <a:t>2/17/18</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A1A5D3F9-2598-4418-B7C9-02B1AD133B76}"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spd="slow">
    <p:split orient="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FE46CE-94EB-45B5-A003-D925AECD6ED0}" type="datetimeFigureOut">
              <a:rPr lang="en-US" smtClean="0"/>
              <a:pPr/>
              <a:t>2/17/18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5D3F9-2598-4418-B7C9-02B1AD133B76}" type="slidenum">
              <a:rPr lang="en-US" smtClean="0"/>
              <a:pPr/>
              <a:t>‹#›</a:t>
            </a:fld>
            <a:endParaRPr lang="en-US"/>
          </a:p>
        </p:txBody>
      </p:sp>
    </p:spTree>
  </p:cSld>
  <p:clrMapOvr>
    <a:masterClrMapping/>
  </p:clrMapOvr>
  <p:transition spd="slow">
    <p:split orient="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FE46CE-94EB-45B5-A003-D925AECD6ED0}" type="datetimeFigureOut">
              <a:rPr lang="en-US" smtClean="0"/>
              <a:pPr/>
              <a:t>2/17/18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5D3F9-2598-4418-B7C9-02B1AD133B76}" type="slidenum">
              <a:rPr lang="en-US" smtClean="0"/>
              <a:pPr/>
              <a:t>‹#›</a:t>
            </a:fld>
            <a:endParaRPr lang="en-US"/>
          </a:p>
        </p:txBody>
      </p:sp>
    </p:spTree>
  </p:cSld>
  <p:clrMapOvr>
    <a:masterClrMapping/>
  </p:clrMapOvr>
  <p:transition spd="slow">
    <p:split orient="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FE46CE-94EB-45B5-A003-D925AECD6ED0}" type="datetimeFigureOut">
              <a:rPr lang="en-US" smtClean="0"/>
              <a:pPr/>
              <a:t>2/17/18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5D3F9-2598-4418-B7C9-02B1AD133B76}" type="slidenum">
              <a:rPr lang="en-US" smtClean="0"/>
              <a:pPr/>
              <a:t>‹#›</a:t>
            </a:fld>
            <a:endParaRPr lang="en-US"/>
          </a:p>
        </p:txBody>
      </p:sp>
    </p:spTree>
  </p:cSld>
  <p:clrMapOvr>
    <a:masterClrMapping/>
  </p:clrMapOvr>
  <p:transition spd="slow">
    <p:split orient="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FE46CE-94EB-45B5-A003-D925AECD6ED0}" type="datetimeFigureOut">
              <a:rPr lang="en-US" smtClean="0"/>
              <a:pPr/>
              <a:t>2/17/18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5D3F9-2598-4418-B7C9-02B1AD133B76}"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spd="slow">
    <p:split orient="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FE46CE-94EB-45B5-A003-D925AECD6ED0}" type="datetimeFigureOut">
              <a:rPr lang="en-US" smtClean="0"/>
              <a:pPr/>
              <a:t>2/17/18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5D3F9-2598-4418-B7C9-02B1AD133B76}" type="slidenum">
              <a:rPr lang="en-US" smtClean="0"/>
              <a:pPr/>
              <a:t>‹#›</a:t>
            </a:fld>
            <a:endParaRPr lang="en-US"/>
          </a:p>
        </p:txBody>
      </p:sp>
    </p:spTree>
  </p:cSld>
  <p:clrMapOvr>
    <a:masterClrMapping/>
  </p:clrMapOvr>
  <p:transition spd="slow">
    <p:split orient="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EFE46CE-94EB-45B5-A003-D925AECD6ED0}" type="datetimeFigureOut">
              <a:rPr lang="en-US" smtClean="0"/>
              <a:pPr/>
              <a:t>2/17/18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A5D3F9-2598-4418-B7C9-02B1AD133B76}" type="slidenum">
              <a:rPr lang="en-US" smtClean="0"/>
              <a:pPr/>
              <a:t>‹#›</a:t>
            </a:fld>
            <a:endParaRPr lang="en-US"/>
          </a:p>
        </p:txBody>
      </p:sp>
    </p:spTree>
  </p:cSld>
  <p:clrMapOvr>
    <a:masterClrMapping/>
  </p:clrMapOvr>
  <p:transition spd="slow">
    <p:split orient="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FE46CE-94EB-45B5-A003-D925AECD6ED0}" type="datetimeFigureOut">
              <a:rPr lang="en-US" smtClean="0"/>
              <a:pPr/>
              <a:t>2/17/18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A5D3F9-2598-4418-B7C9-02B1AD133B76}" type="slidenum">
              <a:rPr lang="en-US" smtClean="0"/>
              <a:pPr/>
              <a:t>‹#›</a:t>
            </a:fld>
            <a:endParaRPr lang="en-US"/>
          </a:p>
        </p:txBody>
      </p:sp>
    </p:spTree>
  </p:cSld>
  <p:clrMapOvr>
    <a:masterClrMapping/>
  </p:clrMapOvr>
  <p:transition spd="slow">
    <p:split orient="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CEFE46CE-94EB-45B5-A003-D925AECD6ED0}" type="datetimeFigureOut">
              <a:rPr lang="en-US" smtClean="0"/>
              <a:pPr/>
              <a:t>2/17/18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A5D3F9-2598-4418-B7C9-02B1AD133B76}"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slow">
    <p:split orient="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FE46CE-94EB-45B5-A003-D925AECD6ED0}" type="datetimeFigureOut">
              <a:rPr lang="en-US" smtClean="0"/>
              <a:pPr/>
              <a:t>2/17/18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5D3F9-2598-4418-B7C9-02B1AD133B76}" type="slidenum">
              <a:rPr lang="en-US" smtClean="0"/>
              <a:pPr/>
              <a:t>‹#›</a:t>
            </a:fld>
            <a:endParaRPr lang="en-US"/>
          </a:p>
        </p:txBody>
      </p:sp>
    </p:spTree>
  </p:cSld>
  <p:clrMapOvr>
    <a:masterClrMapping/>
  </p:clrMapOvr>
  <p:transition spd="slow">
    <p:split orient="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EFE46CE-94EB-45B5-A003-D925AECD6ED0}" type="datetimeFigureOut">
              <a:rPr lang="en-US" smtClean="0"/>
              <a:pPr/>
              <a:t>2/17/18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5D3F9-2598-4418-B7C9-02B1AD133B76}"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smtClean="0"/>
              <a:t>Click icon to add picture</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spd="slow">
    <p:split orient="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CEFE46CE-94EB-45B5-A003-D925AECD6ED0}" type="datetimeFigureOut">
              <a:rPr lang="en-US" smtClean="0"/>
              <a:pPr/>
              <a:t>2/17/18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A1A5D3F9-2598-4418-B7C9-02B1AD133B76}"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ransition spd="slow">
    <p:split orient="vert"/>
  </p:transition>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a:extLst>
              <a:ext uri="{FF2B5EF4-FFF2-40B4-BE49-F238E27FC236}">
                <a16:creationId xmlns:a="http://schemas.openxmlformats.org/drawingml/2006/main" xmlns:r="http://schemas.openxmlformats.org/officeDocument/2006/relationships" xmlns:p="http://schemas.openxmlformats.org/presentationml/2006/main" xmlns:a16="http://schemas.microsoft.com/office/drawing/2014/main" xmlns="" xmlns:mv="urn:schemas-microsoft-com:mac:vml" xmlns:mc="http://schemas.openxmlformats.org/markup-compatibility/2006" id="{C0989133-C411-4228-8F3B-2AD9EB39A2D8}"/>
              </a:ext>
            </a:extLst>
          </p:cNvPr>
          <p:cNvSpPr>
            <a:spLocks noGrp="1"/>
          </p:cNvSpPr>
          <p:nvPr>
            <p:ph idx="1"/>
          </p:nvPr>
        </p:nvSpPr>
        <p:spPr>
          <a:xfrm>
            <a:off x="1584056" y="870404"/>
            <a:ext cx="6931294" cy="5664761"/>
          </a:xfrm>
        </p:spPr>
        <p:txBody>
          <a:bodyPr>
            <a:normAutofit lnSpcReduction="10000"/>
          </a:bodyPr>
          <a:lstStyle/>
          <a:p>
            <a:pPr marL="0" indent="0">
              <a:spcAft>
                <a:spcPts val="1200"/>
              </a:spcAft>
              <a:buNone/>
            </a:pPr>
            <a:r>
              <a:rPr lang="en-US" dirty="0">
                <a:effectLst>
                  <a:outerShdw blurRad="38100" dist="38100" dir="2700000" algn="tl">
                    <a:srgbClr val="000000">
                      <a:alpha val="43137"/>
                    </a:srgbClr>
                  </a:outerShdw>
                </a:effectLst>
              </a:rPr>
              <a:t>“Our youths love luxury. They have bad manners, contempt for authority. They show disrespect for their elders and love to chatter in place of exercise. Children are now tyrants, not the servants of their households. They no longer rise when their elders enter the room. They contradict their parents, chatter before company, gobble up food and tyrannize teachers.</a:t>
            </a:r>
            <a:r>
              <a:rPr lang="en-US" dirty="0" smtClean="0">
                <a:effectLst>
                  <a:outerShdw blurRad="38100" dist="38100" dir="2700000" algn="tl">
                    <a:srgbClr val="000000">
                      <a:alpha val="43137"/>
                    </a:srgbClr>
                  </a:outerShdw>
                </a:effectLst>
              </a:rPr>
              <a:t>”</a:t>
            </a:r>
            <a:endParaRPr lang="en-US" b="1" dirty="0" smtClean="0">
              <a:effectLst>
                <a:outerShdw blurRad="38100" dist="38100" dir="2700000" algn="tl">
                  <a:srgbClr val="000000">
                    <a:alpha val="43137"/>
                  </a:srgbClr>
                </a:outerShdw>
              </a:effectLst>
            </a:endParaRPr>
          </a:p>
          <a:p>
            <a:pPr marL="0" indent="0" algn="r">
              <a:spcAft>
                <a:spcPts val="1200"/>
              </a:spcAft>
              <a:buNone/>
            </a:pPr>
            <a:r>
              <a:rPr lang="en-US" sz="3200" b="1" dirty="0" smtClean="0">
                <a:effectLst>
                  <a:outerShdw blurRad="38100" dist="38100" dir="2700000" algn="tl">
                    <a:srgbClr val="000000">
                      <a:alpha val="43137"/>
                    </a:srgbClr>
                  </a:outerShdw>
                </a:effectLst>
              </a:rPr>
              <a:t>Socrates </a:t>
            </a:r>
            <a:r>
              <a:rPr lang="en-US" sz="3200" dirty="0" smtClean="0">
                <a:effectLst>
                  <a:outerShdw blurRad="38100" dist="38100" dir="2700000" algn="tl">
                    <a:srgbClr val="000000">
                      <a:alpha val="43137"/>
                    </a:srgbClr>
                  </a:outerShdw>
                </a:effectLst>
              </a:rPr>
              <a:t>(ca. 400 BC</a:t>
            </a:r>
            <a:r>
              <a:rPr lang="en-US" sz="3200" dirty="0">
                <a:effectLst>
                  <a:outerShdw blurRad="38100" dist="38100" dir="2700000" algn="tl">
                    <a:srgbClr val="000000">
                      <a:alpha val="43137"/>
                    </a:srgbClr>
                  </a:outerShdw>
                </a:effectLst>
              </a:rPr>
              <a:t>)</a:t>
            </a:r>
            <a:endParaRPr lang="en-US" sz="3200" dirty="0" smtClean="0">
              <a:effectLst>
                <a:outerShdw blurRad="38100" dist="38100" dir="2700000" algn="tl">
                  <a:srgbClr val="000000">
                    <a:alpha val="43137"/>
                  </a:srgbClr>
                </a:outerShdw>
              </a:effectLst>
            </a:endParaRPr>
          </a:p>
          <a:p>
            <a:pPr>
              <a:spcAft>
                <a:spcPts val="1200"/>
              </a:spcAft>
            </a:pP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565625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http://schemas.openxmlformats.org/drawingml/2006/main" xmlns:r="http://schemas.openxmlformats.org/officeDocument/2006/relationships" xmlns:p="http://schemas.openxmlformats.org/presentationml/2006/main" xmlns:a16="http://schemas.microsoft.com/office/drawing/2014/main" xmlns="" xmlns:mv="urn:schemas-microsoft-com:mac:vml" xmlns:mc="http://schemas.openxmlformats.org/markup-compatibility/2006" id="{485796E2-42A7-43E6-8927-A6AAC8980DC9}"/>
              </a:ext>
            </a:extLst>
          </p:cNvPr>
          <p:cNvSpPr>
            <a:spLocks noGrp="1"/>
          </p:cNvSpPr>
          <p:nvPr>
            <p:ph type="ctrTitle"/>
          </p:nvPr>
        </p:nvSpPr>
        <p:spPr>
          <a:xfrm>
            <a:off x="1432560" y="359898"/>
            <a:ext cx="7025601" cy="1119581"/>
          </a:xfrm>
        </p:spPr>
        <p:txBody>
          <a:bodyPr anchor="t">
            <a:noAutofit/>
            <a:scene3d>
              <a:camera prst="orthographicFront"/>
              <a:lightRig rig="soft" dir="t">
                <a:rot lat="0" lon="0" rev="15600000"/>
              </a:lightRig>
            </a:scene3d>
            <a:sp3d extrusionH="57150" prstMaterial="softEdge">
              <a:bevelT w="25400" h="38100"/>
            </a:sp3d>
          </a:bodyPr>
          <a:lstStyle/>
          <a:p>
            <a:pPr>
              <a:lnSpc>
                <a:spcPct val="80000"/>
              </a:lnSpc>
            </a:pPr>
            <a:r>
              <a:rPr lang="en-US" sz="4800" b="1" i="1" dirty="0">
                <a:ln/>
                <a:solidFill>
                  <a:schemeClr val="accent4"/>
                </a:solidFill>
                <a:effectLst>
                  <a:outerShdw blurRad="50800" dist="38100" dir="2700000">
                    <a:srgbClr val="000000">
                      <a:alpha val="43000"/>
                    </a:srgbClr>
                  </a:outerShdw>
                </a:effectLst>
              </a:rPr>
              <a:t>Young People</a:t>
            </a:r>
            <a:r>
              <a:rPr lang="en-US" sz="4800" b="1" i="1" dirty="0" smtClean="0">
                <a:ln/>
                <a:solidFill>
                  <a:schemeClr val="accent4"/>
                </a:solidFill>
                <a:effectLst>
                  <a:outerShdw blurRad="50800" dist="38100" dir="2700000">
                    <a:srgbClr val="000000">
                      <a:alpha val="43000"/>
                    </a:srgbClr>
                  </a:outerShdw>
                </a:effectLst>
              </a:rPr>
              <a:t> Who </a:t>
            </a:r>
            <a:r>
              <a:rPr lang="en-US" sz="4800" b="1" i="1" dirty="0">
                <a:ln/>
                <a:solidFill>
                  <a:schemeClr val="accent4"/>
                </a:solidFill>
                <a:effectLst>
                  <a:outerShdw blurRad="50800" dist="38100" dir="2700000">
                    <a:srgbClr val="000000">
                      <a:alpha val="43000"/>
                    </a:srgbClr>
                  </a:outerShdw>
                </a:effectLst>
              </a:rPr>
              <a:t>Pleased God</a:t>
            </a:r>
            <a:endParaRPr lang="en-US" sz="4800" b="1" dirty="0">
              <a:ln/>
              <a:solidFill>
                <a:schemeClr val="accent4"/>
              </a:solidFill>
              <a:effectLst>
                <a:outerShdw blurRad="50800" dist="38100" dir="2700000">
                  <a:srgbClr val="000000">
                    <a:alpha val="43000"/>
                  </a:srgbClr>
                </a:outerShdw>
              </a:effectLst>
            </a:endParaRPr>
          </a:p>
        </p:txBody>
      </p:sp>
      <p:sp>
        <p:nvSpPr>
          <p:cNvPr id="12" name="TextBox 11"/>
          <p:cNvSpPr txBox="1"/>
          <p:nvPr/>
        </p:nvSpPr>
        <p:spPr>
          <a:xfrm>
            <a:off x="1389720" y="2132735"/>
            <a:ext cx="7128307" cy="4462760"/>
          </a:xfrm>
          <a:prstGeom prst="rect">
            <a:avLst/>
          </a:prstGeom>
          <a:noFill/>
        </p:spPr>
        <p:txBody>
          <a:bodyPr wrap="square" rtlCol="0">
            <a:spAutoFit/>
          </a:bodyPr>
          <a:lstStyle/>
          <a:p>
            <a:pPr marL="395288" indent="-395288">
              <a:buFont typeface="Arial"/>
              <a:buChar char="•"/>
            </a:pPr>
            <a:r>
              <a:rPr lang="en-US" sz="3600" b="1" dirty="0" smtClean="0">
                <a:effectLst>
                  <a:outerShdw blurRad="50800" dist="38100" dir="2700000">
                    <a:srgbClr val="000000">
                      <a:alpha val="43000"/>
                    </a:srgbClr>
                  </a:outerShdw>
                </a:effectLst>
              </a:rPr>
              <a:t>Joseph </a:t>
            </a:r>
            <a:r>
              <a:rPr lang="en-US" sz="3200" dirty="0" smtClean="0">
                <a:effectLst>
                  <a:outerShdw blurRad="50800" dist="38100" dir="2700000">
                    <a:srgbClr val="000000">
                      <a:alpha val="43000"/>
                    </a:srgbClr>
                  </a:outerShdw>
                </a:effectLst>
              </a:rPr>
              <a:t>(Gen. 37:2, 13-14; 39:7-9; 50:19-21)</a:t>
            </a:r>
            <a:endParaRPr lang="en-US" sz="3600" b="1" dirty="0" smtClean="0">
              <a:effectLst>
                <a:outerShdw blurRad="50800" dist="38100" dir="2700000">
                  <a:srgbClr val="000000">
                    <a:alpha val="43000"/>
                  </a:srgbClr>
                </a:outerShdw>
              </a:effectLst>
            </a:endParaRPr>
          </a:p>
          <a:p>
            <a:pPr marL="395288" indent="-395288">
              <a:buFont typeface="Arial"/>
              <a:buChar char="•"/>
            </a:pPr>
            <a:r>
              <a:rPr lang="en-US" sz="3600" b="1" dirty="0" smtClean="0">
                <a:effectLst>
                  <a:outerShdw blurRad="50800" dist="38100" dir="2700000">
                    <a:srgbClr val="000000">
                      <a:alpha val="43000"/>
                    </a:srgbClr>
                  </a:outerShdw>
                </a:effectLst>
              </a:rPr>
              <a:t>Samuel </a:t>
            </a:r>
            <a:r>
              <a:rPr lang="en-US" sz="3200" dirty="0" smtClean="0">
                <a:effectLst>
                  <a:outerShdw blurRad="50800" dist="38100" dir="2700000">
                    <a:srgbClr val="000000">
                      <a:alpha val="43000"/>
                    </a:srgbClr>
                  </a:outerShdw>
                </a:effectLst>
              </a:rPr>
              <a:t>(1 Sam. 3:1-10)</a:t>
            </a:r>
            <a:endParaRPr lang="en-US" sz="3600" b="1" dirty="0" smtClean="0">
              <a:effectLst>
                <a:outerShdw blurRad="50800" dist="38100" dir="2700000">
                  <a:srgbClr val="000000">
                    <a:alpha val="43000"/>
                  </a:srgbClr>
                </a:outerShdw>
              </a:effectLst>
            </a:endParaRPr>
          </a:p>
          <a:p>
            <a:pPr marL="395288" indent="-395288">
              <a:buFont typeface="Arial"/>
              <a:buChar char="•"/>
            </a:pPr>
            <a:r>
              <a:rPr lang="en-US" sz="3600" b="1" dirty="0" smtClean="0">
                <a:effectLst>
                  <a:outerShdw blurRad="50800" dist="38100" dir="2700000">
                    <a:srgbClr val="000000">
                      <a:alpha val="43000"/>
                    </a:srgbClr>
                  </a:outerShdw>
                </a:effectLst>
              </a:rPr>
              <a:t>Josiah </a:t>
            </a:r>
            <a:r>
              <a:rPr lang="en-US" sz="3200" dirty="0" smtClean="0">
                <a:effectLst>
                  <a:outerShdw blurRad="50800" dist="38100" dir="2700000">
                    <a:srgbClr val="000000">
                      <a:alpha val="43000"/>
                    </a:srgbClr>
                  </a:outerShdw>
                </a:effectLst>
              </a:rPr>
              <a:t>(2 Chr. 34:1-3)</a:t>
            </a:r>
            <a:endParaRPr lang="en-US" sz="3200" b="1" dirty="0" smtClean="0">
              <a:effectLst>
                <a:outerShdw blurRad="50800" dist="38100" dir="2700000">
                  <a:srgbClr val="000000">
                    <a:alpha val="43000"/>
                  </a:srgbClr>
                </a:outerShdw>
              </a:effectLst>
            </a:endParaRPr>
          </a:p>
          <a:p>
            <a:pPr marL="395288" indent="-395288">
              <a:buFont typeface="Arial"/>
              <a:buChar char="•"/>
            </a:pPr>
            <a:r>
              <a:rPr lang="en-US" sz="3600" b="1" dirty="0" smtClean="0">
                <a:effectLst>
                  <a:outerShdw blurRad="50800" dist="38100" dir="2700000">
                    <a:srgbClr val="000000">
                      <a:alpha val="43000"/>
                    </a:srgbClr>
                  </a:outerShdw>
                </a:effectLst>
              </a:rPr>
              <a:t>Mary </a:t>
            </a:r>
            <a:r>
              <a:rPr lang="en-US" sz="3200" dirty="0" smtClean="0">
                <a:effectLst>
                  <a:outerShdw blurRad="50800" dist="38100" dir="2700000">
                    <a:srgbClr val="000000">
                      <a:alpha val="43000"/>
                    </a:srgbClr>
                  </a:outerShdw>
                </a:effectLst>
              </a:rPr>
              <a:t>(Luke 1:26-28, 37-38)</a:t>
            </a:r>
            <a:endParaRPr lang="en-US" sz="3600" b="1" dirty="0" smtClean="0">
              <a:effectLst>
                <a:outerShdw blurRad="50800" dist="38100" dir="2700000">
                  <a:srgbClr val="000000">
                    <a:alpha val="43000"/>
                  </a:srgbClr>
                </a:outerShdw>
              </a:effectLst>
            </a:endParaRPr>
          </a:p>
          <a:p>
            <a:pPr marL="395288" indent="-395288">
              <a:buFont typeface="Arial"/>
              <a:buChar char="•"/>
            </a:pPr>
            <a:r>
              <a:rPr lang="en-US" sz="3600" b="1" dirty="0" smtClean="0">
                <a:effectLst>
                  <a:outerShdw blurRad="50800" dist="38100" dir="2700000">
                    <a:srgbClr val="000000">
                      <a:alpha val="43000"/>
                    </a:srgbClr>
                  </a:outerShdw>
                </a:effectLst>
              </a:rPr>
              <a:t>Timothy </a:t>
            </a:r>
            <a:r>
              <a:rPr lang="en-US" sz="3200" dirty="0" smtClean="0">
                <a:effectLst>
                  <a:outerShdw blurRad="50800" dist="38100" dir="2700000">
                    <a:srgbClr val="000000">
                      <a:alpha val="43000"/>
                    </a:srgbClr>
                  </a:outerShdw>
                </a:effectLst>
              </a:rPr>
              <a:t>(Acts 16:1-3; 2 Tim. 1:5; 3:14-17;1 Tim. 4:12-16)</a:t>
            </a:r>
            <a:r>
              <a:rPr lang="en-US" sz="3600" dirty="0" smtClean="0">
                <a:effectLst>
                  <a:outerShdw blurRad="50800" dist="38100" dir="2700000">
                    <a:srgbClr val="000000">
                      <a:alpha val="43000"/>
                    </a:srgbClr>
                  </a:outerShdw>
                </a:effectLst>
              </a:rPr>
              <a:t> </a:t>
            </a:r>
            <a:endParaRPr lang="en-US" sz="3600" b="1" dirty="0" smtClean="0">
              <a:effectLst>
                <a:outerShdw blurRad="50800" dist="38100" dir="2700000">
                  <a:srgbClr val="000000">
                    <a:alpha val="43000"/>
                  </a:srgbClr>
                </a:outerShdw>
              </a:effectLst>
            </a:endParaRPr>
          </a:p>
          <a:p>
            <a:endParaRPr lang="en-US" sz="3600" b="1" dirty="0">
              <a:effectLst>
                <a:outerShdw blurRad="50800" dist="38100" dir="2700000">
                  <a:srgbClr val="000000">
                    <a:alpha val="43000"/>
                  </a:srgbClr>
                </a:outerShdw>
              </a:effectLst>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7729292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319</TotalTime>
  <Words>170</Words>
  <Application>Microsoft Macintosh PowerPoint</Application>
  <PresentationFormat>On-screen Show (4:3)</PresentationFormat>
  <Paragraphs>8</Paragraphs>
  <Slides>2</Slides>
  <Notes>0</Notes>
  <HiddenSlides>0</HiddenSlides>
  <MMClips>0</MMClips>
  <ScaleCrop>false</ScaleCrop>
  <HeadingPairs>
    <vt:vector size="4" baseType="variant">
      <vt:variant>
        <vt:lpstr>Design Template</vt:lpstr>
      </vt:variant>
      <vt:variant>
        <vt:i4>1</vt:i4>
      </vt:variant>
      <vt:variant>
        <vt:lpstr>Slide Titles</vt:lpstr>
      </vt:variant>
      <vt:variant>
        <vt:i4>2</vt:i4>
      </vt:variant>
    </vt:vector>
  </HeadingPairs>
  <TitlesOfParts>
    <vt:vector size="3" baseType="lpstr">
      <vt:lpstr>Solstice</vt:lpstr>
      <vt:lpstr>Slide 1</vt:lpstr>
      <vt:lpstr>Young People Who Pleased God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Marschall</dc:creator>
  <cp:lastModifiedBy>Kyle Pope</cp:lastModifiedBy>
  <cp:revision>35</cp:revision>
  <dcterms:created xsi:type="dcterms:W3CDTF">2018-02-18T01:51:20Z</dcterms:created>
  <dcterms:modified xsi:type="dcterms:W3CDTF">2018-02-18T01:51:49Z</dcterms:modified>
</cp:coreProperties>
</file>