
<file path=[Content_Types].xml><?xml version="1.0" encoding="utf-8"?>
<Types xmlns="http://schemas.openxmlformats.org/package/2006/content-types">
  <Override PartName="/ppt/slideLayouts/slideLayout15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5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Layouts/slideLayout28.xml" ContentType="application/vnd.openxmlformats-officedocument.presentationml.slideLayout+xml"/>
  <Default Extension="xml" ContentType="application/xml"/>
  <Override PartName="/ppt/slideLayouts/slideLayout16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24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30.xml" ContentType="application/vnd.openxmlformats-officedocument.presentationml.slideLayout+xml"/>
  <Override PartName="/ppt/theme/theme1.xml" ContentType="application/vnd.openxmlformats-officedocument.theme+xml"/>
  <Override PartName="/ppt/slideLayouts/slideLayout19.xml" ContentType="application/vnd.openxmlformats-officedocument.presentationml.slideLayout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slideLayouts/slideLayout2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  <p:sldMasterId id="2147483649" r:id="rId2"/>
    <p:sldMasterId id="2147483650" r:id="rId3"/>
  </p:sldMasterIdLst>
  <p:notesMasterIdLst>
    <p:notesMasterId r:id="rId15"/>
  </p:notesMasterIdLst>
  <p:sldIdLst>
    <p:sldId id="25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57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F6600"/>
    <a:srgbClr val="FF3300"/>
    <a:srgbClr val="006666"/>
    <a:srgbClr val="000066"/>
    <a:srgbClr val="66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>
      <p:cViewPr>
        <p:scale>
          <a:sx n="125" d="100"/>
          <a:sy n="125" d="100"/>
        </p:scale>
        <p:origin x="-88" y="8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2FFF0CC-5A0D-7D41-AC73-6DB095C6FC1F}" type="datetimeFigureOut">
              <a:rPr lang="en-US"/>
              <a:pPr/>
              <a:t>3/31/19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2404E8B-6B51-A949-9D24-539A57C519A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501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4469DFB-2904-3842-9FAB-0CE3E4A9A027}" type="slidenum">
              <a:rPr lang="en-US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0D8D52-3034-2141-B329-F1AE9C85BDD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B6FB58-4493-1C46-9A8D-BB4B520552F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BA6C75-5E68-4244-A22B-2113E2194C5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606E6A-CD88-004C-B12B-A6B1184F463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3E23B5-6119-7F46-97B0-2B2E75326D3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1C93F6-6A8E-A64C-B599-0DB6CBAFE6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2F79CC-3E20-6544-89FD-4B390FFB64D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AC66E1-65B6-2940-AB0C-532611B7721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8D8A6F-3B82-0D4D-B1D8-16C24DF9F1F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13D45F-C374-AC40-A288-AD136B75AD8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165DEC-BB1F-C04C-99CE-02DC5AC2B96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95670D-3383-9B44-8CE6-A0490CC2468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F1C75F-85D2-5B44-9494-D63A72DA1B4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700C3A-1855-A54F-8079-1A73041A91A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3DAB89-7C54-2F46-B31C-8D5E3E09793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A603E7-3768-2A4E-B122-48240A06AE1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C01332-65EB-B142-A19A-5568919D440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404929-D2FA-C645-9093-2B8A56FE992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F7F806-A778-AF4C-B5B5-F70E7FC916D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F3E1BF-7D77-4046-BDEC-8811F6AA56B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946523-C503-AC48-AEFD-7ACAB4ED55A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A44915-98AE-5948-83B5-1C396879AF9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412D08-35C6-814C-87E3-15FD91282D5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6EFE24-8988-8147-9FDC-F2F9A46B7B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A460B8-6B2B-FA4B-BF4D-E8EC59A2335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88C340-18FA-7D47-AE58-EAFE72CAEAA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25E744-04C9-314E-839F-253400E531E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44226D-151A-4546-B7F6-770F872ED99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382348-9B19-C047-9BD1-145F15A2412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EDF3F0-EF2A-3342-A2D1-1C1D8E38F26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9CB678-47D8-834B-B44F-98E4E9FDFC8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EE74ED-88BA-9B48-9205-1E284F0D5B0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B3BE68-CDD8-4B47-A33C-840C4CB6B5F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3" Type="http://schemas.openxmlformats.org/officeDocument/2006/relationships/image" Target="../media/image3.jpeg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a="http://schemas.openxmlformats.org/drawingml/2006/main" xmlns:p="http://schemas.openxmlformats.org/presentation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a="http://schemas.openxmlformats.org/drawingml/2006/main" xmlns:p="http://schemas.openxmlformats.org/presentation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a="http://schemas.openxmlformats.org/drawingml/2006/main" xmlns:p="http://schemas.openxmlformats.org/presentation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:a="http://schemas.openxmlformats.org/drawingml/2006/main" xmlns:p="http://schemas.openxmlformats.org/presentationml/2006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a="http://schemas.openxmlformats.org/drawingml/2006/main" xmlns:p="http://schemas.openxmlformats.org/presentation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a="http://schemas.openxmlformats.org/drawingml/2006/main" xmlns:p="http://schemas.openxmlformats.org/presentation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a="http://schemas.openxmlformats.org/drawingml/2006/main" xmlns:p="http://schemas.openxmlformats.org/presentation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:a="http://schemas.openxmlformats.org/drawingml/2006/main" xmlns:p="http://schemas.openxmlformats.org/presentationml/2006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6813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a="http://schemas.openxmlformats.org/drawingml/2006/main" xmlns:p="http://schemas.openxmlformats.org/presentation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a="http://schemas.openxmlformats.org/drawingml/2006/main" xmlns:p="http://schemas.openxmlformats.org/presentation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a="http://schemas.openxmlformats.org/drawingml/2006/main" xmlns:p="http://schemas.openxmlformats.org/presentation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:a="http://schemas.openxmlformats.org/drawingml/2006/main" xmlns:p="http://schemas.openxmlformats.org/presentationml/2006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6813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a="http://schemas.openxmlformats.org/drawingml/2006/main" xmlns:p="http://schemas.openxmlformats.org/presentation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a="http://schemas.openxmlformats.org/drawingml/2006/main" xmlns:p="http://schemas.openxmlformats.org/presentation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a="http://schemas.openxmlformats.org/drawingml/2006/main" xmlns:p="http://schemas.openxmlformats.org/presentation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:a="http://schemas.openxmlformats.org/drawingml/2006/main" xmlns:p="http://schemas.openxmlformats.org/presentationml/2006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6813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a="http://schemas.openxmlformats.org/drawingml/2006/main" xmlns:p="http://schemas.openxmlformats.org/presentation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a="http://schemas.openxmlformats.org/drawingml/2006/main" xmlns:p="http://schemas.openxmlformats.org/presentation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a="http://schemas.openxmlformats.org/drawingml/2006/main" xmlns:p="http://schemas.openxmlformats.org/presentation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:a="http://schemas.openxmlformats.org/drawingml/2006/main" xmlns:p="http://schemas.openxmlformats.org/presentationml/2006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125320D-869E-284B-A067-5CC1A0C60017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31" name="Picture 138" descr="rock of refuge_std_t_nv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1588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a="http://schemas.openxmlformats.org/drawingml/2006/main" xmlns:p="http://schemas.openxmlformats.org/presentation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a="http://schemas.openxmlformats.org/drawingml/2006/main" xmlns:p="http://schemas.openxmlformats.org/presentation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a="http://schemas.openxmlformats.org/drawingml/2006/main" xmlns:p="http://schemas.openxmlformats.org/presentation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:a="http://schemas.openxmlformats.org/drawingml/2006/main" xmlns:p="http://schemas.openxmlformats.org/presentationml/2006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a="http://schemas.openxmlformats.org/drawingml/2006/main" xmlns:p="http://schemas.openxmlformats.org/presentation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a="http://schemas.openxmlformats.org/drawingml/2006/main" xmlns:p="http://schemas.openxmlformats.org/presentation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a="http://schemas.openxmlformats.org/drawingml/2006/main" xmlns:p="http://schemas.openxmlformats.org/presentation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:a="http://schemas.openxmlformats.org/drawingml/2006/main" xmlns:p="http://schemas.openxmlformats.org/presentationml/2006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6813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a="http://schemas.openxmlformats.org/drawingml/2006/main" xmlns:p="http://schemas.openxmlformats.org/presentation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a="http://schemas.openxmlformats.org/drawingml/2006/main" xmlns:p="http://schemas.openxmlformats.org/presentation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a="http://schemas.openxmlformats.org/drawingml/2006/main" xmlns:p="http://schemas.openxmlformats.org/presentation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:a="http://schemas.openxmlformats.org/drawingml/2006/main" xmlns:p="http://schemas.openxmlformats.org/presentationml/2006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6813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a="http://schemas.openxmlformats.org/drawingml/2006/main" xmlns:p="http://schemas.openxmlformats.org/presentation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a="http://schemas.openxmlformats.org/drawingml/2006/main" xmlns:p="http://schemas.openxmlformats.org/presentation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a="http://schemas.openxmlformats.org/drawingml/2006/main" xmlns:p="http://schemas.openxmlformats.org/presentation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:a="http://schemas.openxmlformats.org/drawingml/2006/main" xmlns:p="http://schemas.openxmlformats.org/presentationml/2006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6813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a="http://schemas.openxmlformats.org/drawingml/2006/main" xmlns:p="http://schemas.openxmlformats.org/presentation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a="http://schemas.openxmlformats.org/drawingml/2006/main" xmlns:p="http://schemas.openxmlformats.org/presentation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a="http://schemas.openxmlformats.org/drawingml/2006/main" xmlns:p="http://schemas.openxmlformats.org/presentation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:a="http://schemas.openxmlformats.org/drawingml/2006/main" xmlns:p="http://schemas.openxmlformats.org/presentationml/2006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0715BB8-A939-7D43-A3F7-97E21D44D20D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3319" name="Picture 140" descr="rock of refuge_std_c_nv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a="http://schemas.openxmlformats.org/drawingml/2006/main" xmlns:p="http://schemas.openxmlformats.org/presentation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a="http://schemas.openxmlformats.org/drawingml/2006/main" xmlns:p="http://schemas.openxmlformats.org/presentation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a="http://schemas.openxmlformats.org/drawingml/2006/main" xmlns:p="http://schemas.openxmlformats.org/presentation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:a="http://schemas.openxmlformats.org/drawingml/2006/main" xmlns:p="http://schemas.openxmlformats.org/presentationml/2006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a="http://schemas.openxmlformats.org/drawingml/2006/main" xmlns:p="http://schemas.openxmlformats.org/presentation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a="http://schemas.openxmlformats.org/drawingml/2006/main" xmlns:p="http://schemas.openxmlformats.org/presentation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a="http://schemas.openxmlformats.org/drawingml/2006/main" xmlns:p="http://schemas.openxmlformats.org/presentation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:a="http://schemas.openxmlformats.org/drawingml/2006/main" xmlns:p="http://schemas.openxmlformats.org/presentationml/2006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6813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a="http://schemas.openxmlformats.org/drawingml/2006/main" xmlns:p="http://schemas.openxmlformats.org/presentation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a="http://schemas.openxmlformats.org/drawingml/2006/main" xmlns:p="http://schemas.openxmlformats.org/presentation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a="http://schemas.openxmlformats.org/drawingml/2006/main" xmlns:p="http://schemas.openxmlformats.org/presentation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:a="http://schemas.openxmlformats.org/drawingml/2006/main" xmlns:p="http://schemas.openxmlformats.org/presentationml/2006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6813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a="http://schemas.openxmlformats.org/drawingml/2006/main" xmlns:p="http://schemas.openxmlformats.org/presentation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a="http://schemas.openxmlformats.org/drawingml/2006/main" xmlns:p="http://schemas.openxmlformats.org/presentation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a="http://schemas.openxmlformats.org/drawingml/2006/main" xmlns:p="http://schemas.openxmlformats.org/presentation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:a="http://schemas.openxmlformats.org/drawingml/2006/main" xmlns:p="http://schemas.openxmlformats.org/presentationml/2006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6813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a="http://schemas.openxmlformats.org/drawingml/2006/main" xmlns:p="http://schemas.openxmlformats.org/presentation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a="http://schemas.openxmlformats.org/drawingml/2006/main" xmlns:p="http://schemas.openxmlformats.org/presentation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a="http://schemas.openxmlformats.org/drawingml/2006/main" xmlns:p="http://schemas.openxmlformats.org/presentation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:a="http://schemas.openxmlformats.org/drawingml/2006/main" xmlns:p="http://schemas.openxmlformats.org/presentationml/2006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26F02A5-DFB3-2B47-A214-785BAAF9FE61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25607" name="Picture 88" descr="rock of refuge_std_cb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81001"/>
            <a:ext cx="8915400" cy="639763"/>
          </a:xfrm>
          <a:extLst>
            <a:ext uri="{909E8E84-426E-40dd-AFC4-6F175D3DCCD1}">
              <a14:hiddenFill xmlns:a14="http://schemas.microsoft.com/office/drawing/2010/main" xmlns:a="http://schemas.openxmlformats.org/drawingml/2006/main" xmlns:p="http://schemas.openxmlformats.org/presentation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a="http://schemas.openxmlformats.org/drawingml/2006/main" xmlns:p="http://schemas.openxmlformats.org/presentation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a="http://schemas.openxmlformats.org/drawingml/2006/main" xmlns:p="http://schemas.openxmlformats.org/presentation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:a="http://schemas.openxmlformats.org/drawingml/2006/main" xmlns:p="http://schemas.openxmlformats.org/presentationml/2006/main" xmlns="" val="1"/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/>
                <a:cs typeface="Arial Black"/>
              </a:rPr>
              <a:t>What Does the Book </a:t>
            </a:r>
            <a:r>
              <a:rPr lang="en-US" sz="32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/>
                <a:cs typeface="Arial Black"/>
              </a:rPr>
              <a:t>of </a:t>
            </a:r>
            <a:br>
              <a:rPr lang="en-US" sz="32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/>
                <a:cs typeface="Arial Black"/>
              </a:rPr>
            </a:br>
            <a:r>
              <a:rPr lang="en-US" sz="32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/>
                <a:cs typeface="Arial Black"/>
              </a:rPr>
              <a:t>Psalms Teach 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/>
                <a:cs typeface="Arial Black"/>
              </a:rPr>
              <a:t>Us?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397001"/>
            <a:ext cx="8229600" cy="4906963"/>
          </a:xfrm>
          <a:extLst>
            <a:ext uri="{909E8E84-426E-40dd-AFC4-6F175D3DCCD1}">
              <a14:hiddenFill xmlns:a14="http://schemas.microsoft.com/office/drawing/2010/main" xmlns:a="http://schemas.openxmlformats.org/drawingml/2006/main" xmlns:p="http://schemas.openxmlformats.org/presentation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a="http://schemas.openxmlformats.org/drawingml/2006/main" xmlns:p="http://schemas.openxmlformats.org/presentation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a="http://schemas.openxmlformats.org/drawingml/2006/main" xmlns:p="http://schemas.openxmlformats.org/presentation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:a="http://schemas.openxmlformats.org/drawingml/2006/main" xmlns:p="http://schemas.openxmlformats.org/presentationml/2006/main" xmlns="" val="1"/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sz="2800" b="1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cs typeface="+mn-cs"/>
              </a:rPr>
              <a:t>Didactic (Instructive) Frame: </a:t>
            </a:r>
          </a:p>
          <a:p>
            <a:pPr lvl="1" eaLnBrk="1" hangingPunct="1">
              <a:defRPr/>
            </a:pPr>
            <a:r>
              <a:rPr lang="en-US" sz="2400" b="1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Worship to God should be an instructive experience.</a:t>
            </a:r>
          </a:p>
          <a:p>
            <a:pPr eaLnBrk="1" hangingPunct="1">
              <a:defRPr/>
            </a:pPr>
            <a:r>
              <a:rPr lang="en-US" sz="2800" b="1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cs typeface="+mn-cs"/>
              </a:rPr>
              <a:t>Dominance of the Lament.</a:t>
            </a:r>
          </a:p>
          <a:p>
            <a:pPr eaLnBrk="1" hangingPunct="1">
              <a:defRPr/>
            </a:pPr>
            <a:r>
              <a:rPr lang="en-US" sz="2800" b="1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cs typeface="+mn-cs"/>
              </a:rPr>
              <a:t>Doxological Direction:</a:t>
            </a:r>
          </a:p>
          <a:p>
            <a:pPr lvl="1" eaLnBrk="1" hangingPunct="1">
              <a:defRPr/>
            </a:pPr>
            <a:r>
              <a:rPr lang="en-US" sz="2400" b="1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Praise is not only for the high points, but also the low points.</a:t>
            </a:r>
          </a:p>
          <a:p>
            <a:pPr lvl="1" eaLnBrk="1" hangingPunct="1">
              <a:defRPr/>
            </a:pPr>
            <a:r>
              <a:rPr lang="en-US" sz="2400" b="1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Joy is a discipline!</a:t>
            </a:r>
          </a:p>
          <a:p>
            <a:pPr eaLnBrk="1" hangingPunct="1">
              <a:defRPr/>
            </a:pPr>
            <a:endParaRPr lang="en-US" b="1" dirty="0" smtClean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9" name="Rectangle 27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2133600"/>
            <a:ext cx="6400800" cy="1752600"/>
          </a:xfrm>
        </p:spPr>
        <p:txBody>
          <a:bodyPr/>
          <a:lstStyle/>
          <a:p>
            <a:pPr eaLnBrk="1" hangingPunct="1">
              <a:defRPr/>
            </a:pPr>
            <a:endParaRPr lang="en-US" sz="4400" smtClean="0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639763"/>
          </a:xfrm>
          <a:extLst>
            <a:ext uri="{909E8E84-426E-40dd-AFC4-6F175D3DCCD1}">
              <a14:hiddenFill xmlns:a14="http://schemas.microsoft.com/office/drawing/2010/main" xmlns:a="http://schemas.openxmlformats.org/drawingml/2006/main" xmlns:p="http://schemas.openxmlformats.org/presentation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a="http://schemas.openxmlformats.org/drawingml/2006/main" xmlns:p="http://schemas.openxmlformats.org/presentation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a="http://schemas.openxmlformats.org/drawingml/2006/main" xmlns:p="http://schemas.openxmlformats.org/presentation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:a="http://schemas.openxmlformats.org/drawingml/2006/main" xmlns:p="http://schemas.openxmlformats.org/presentationml/2006/main" xmlns="" val="1"/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/>
                <a:cs typeface="Arial Black"/>
              </a:rPr>
              <a:t>The Power of the Psalms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33400" y="1219201"/>
            <a:ext cx="8229600" cy="4373563"/>
          </a:xfrm>
          <a:extLst>
            <a:ext uri="{909E8E84-426E-40dd-AFC4-6F175D3DCCD1}">
              <a14:hiddenFill xmlns:a14="http://schemas.microsoft.com/office/drawing/2010/main" xmlns:a="http://schemas.openxmlformats.org/drawingml/2006/main" xmlns:p="http://schemas.openxmlformats.org/presentation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a="http://schemas.openxmlformats.org/drawingml/2006/main" xmlns:p="http://schemas.openxmlformats.org/presentation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a="http://schemas.openxmlformats.org/drawingml/2006/main" xmlns:p="http://schemas.openxmlformats.org/presentation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:a="http://schemas.openxmlformats.org/drawingml/2006/main" xmlns:p="http://schemas.openxmlformats.org/presentationml/2006/main" xmlns="" val="1"/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sz="4000" b="1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cs typeface="+mn-cs"/>
              </a:rPr>
              <a:t>What are the Psalms?</a:t>
            </a:r>
          </a:p>
          <a:p>
            <a:pPr lvl="1" eaLnBrk="1" hangingPunct="1">
              <a:defRPr/>
            </a:pPr>
            <a:r>
              <a:rPr lang="en-US" sz="3600" b="1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The Songbook of Israel</a:t>
            </a:r>
          </a:p>
          <a:p>
            <a:pPr lvl="1" eaLnBrk="1" hangingPunct="1">
              <a:defRPr/>
            </a:pPr>
            <a:r>
              <a:rPr lang="en-US" sz="3600" b="1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The Mirror of the Soul</a:t>
            </a:r>
          </a:p>
          <a:p>
            <a:pPr lvl="1" eaLnBrk="1" hangingPunct="1">
              <a:defRPr/>
            </a:pPr>
            <a:r>
              <a:rPr lang="en-US" sz="3600" b="1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The Dialogue with God</a:t>
            </a:r>
          </a:p>
          <a:p>
            <a:pPr lvl="1" eaLnBrk="1" hangingPunct="1">
              <a:defRPr/>
            </a:pPr>
            <a:r>
              <a:rPr lang="en-US" sz="3600" b="1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The Picture of Life Unfiltered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639763"/>
          </a:xfrm>
          <a:extLst>
            <a:ext uri="{909E8E84-426E-40dd-AFC4-6F175D3DCCD1}">
              <a14:hiddenFill xmlns:a14="http://schemas.microsoft.com/office/drawing/2010/main" xmlns:a="http://schemas.openxmlformats.org/drawingml/2006/main" xmlns:p="http://schemas.openxmlformats.org/presentation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a="http://schemas.openxmlformats.org/drawingml/2006/main" xmlns:p="http://schemas.openxmlformats.org/presentation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a="http://schemas.openxmlformats.org/drawingml/2006/main" xmlns:p="http://schemas.openxmlformats.org/presentation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:a="http://schemas.openxmlformats.org/drawingml/2006/main" xmlns:p="http://schemas.openxmlformats.org/presentationml/2006/main" xmlns="" val="1"/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/>
                <a:cs typeface="Arial Black"/>
              </a:rPr>
              <a:t>The Power of the Psalms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33400" y="1219201"/>
            <a:ext cx="8229600" cy="4373563"/>
          </a:xfrm>
          <a:extLst>
            <a:ext uri="{909E8E84-426E-40dd-AFC4-6F175D3DCCD1}">
              <a14:hiddenFill xmlns:a14="http://schemas.microsoft.com/office/drawing/2010/main" xmlns:a="http://schemas.openxmlformats.org/drawingml/2006/main" xmlns:p="http://schemas.openxmlformats.org/presentation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a="http://schemas.openxmlformats.org/drawingml/2006/main" xmlns:p="http://schemas.openxmlformats.org/presentation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a="http://schemas.openxmlformats.org/drawingml/2006/main" xmlns:p="http://schemas.openxmlformats.org/presentation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:a="http://schemas.openxmlformats.org/drawingml/2006/main" xmlns:p="http://schemas.openxmlformats.org/presentationml/2006/main" xmlns="" val="1"/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cs typeface="+mn-cs"/>
              </a:rPr>
              <a:t>Give expression to nearly every emotion of faith:</a:t>
            </a:r>
          </a:p>
          <a:p>
            <a:pPr lvl="1" eaLnBrk="1" hangingPunct="1">
              <a:defRPr/>
            </a:pPr>
            <a:r>
              <a:rPr lang="en-US" b="1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Assurance</a:t>
            </a:r>
          </a:p>
          <a:p>
            <a:pPr lvl="1" eaLnBrk="1" hangingPunct="1">
              <a:defRPr/>
            </a:pPr>
            <a:r>
              <a:rPr lang="en-US" b="1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Doubt</a:t>
            </a:r>
          </a:p>
          <a:p>
            <a:pPr lvl="1" eaLnBrk="1" hangingPunct="1">
              <a:defRPr/>
            </a:pPr>
            <a:r>
              <a:rPr lang="en-US" b="1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Joy </a:t>
            </a:r>
          </a:p>
          <a:p>
            <a:pPr lvl="1" eaLnBrk="1" hangingPunct="1">
              <a:defRPr/>
            </a:pPr>
            <a:r>
              <a:rPr lang="en-US" b="1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Despair</a:t>
            </a:r>
          </a:p>
          <a:p>
            <a:pPr lvl="1" eaLnBrk="1" hangingPunct="1">
              <a:defRPr/>
            </a:pPr>
            <a:r>
              <a:rPr lang="en-US" b="1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Devotion</a:t>
            </a:r>
          </a:p>
          <a:p>
            <a:pPr lvl="1" eaLnBrk="1" hangingPunct="1">
              <a:defRPr/>
            </a:pPr>
            <a:r>
              <a:rPr lang="en-US" b="1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Anger</a:t>
            </a:r>
          </a:p>
          <a:p>
            <a:pPr lvl="1" eaLnBrk="1" hangingPunct="1">
              <a:defRPr/>
            </a:pPr>
            <a:endParaRPr lang="en-US" sz="2400" b="1" dirty="0" smtClean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89001"/>
            <a:ext cx="8229600" cy="639763"/>
          </a:xfrm>
          <a:extLst>
            <a:ext uri="{909E8E84-426E-40dd-AFC4-6F175D3DCCD1}">
              <a14:hiddenFill xmlns:a14="http://schemas.microsoft.com/office/drawing/2010/main" xmlns:a="http://schemas.openxmlformats.org/drawingml/2006/main" xmlns:p="http://schemas.openxmlformats.org/presentation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a="http://schemas.openxmlformats.org/drawingml/2006/main" xmlns:p="http://schemas.openxmlformats.org/presentation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a="http://schemas.openxmlformats.org/drawingml/2006/main" xmlns:p="http://schemas.openxmlformats.org/presentation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:a="http://schemas.openxmlformats.org/drawingml/2006/main" xmlns:p="http://schemas.openxmlformats.org/presentationml/2006/main" xmlns="" val="1"/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/>
                <a:cs typeface="Arial Black"/>
              </a:rPr>
              <a:t>The Purpose of </a:t>
            </a:r>
            <a:b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/>
                <a:cs typeface="Arial Black"/>
              </a:rPr>
            </a:b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/>
                <a:cs typeface="Arial Black"/>
              </a:rPr>
              <a:t>the Psalms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371600" y="2362201"/>
            <a:ext cx="6781800" cy="3611563"/>
          </a:xfrm>
          <a:extLst>
            <a:ext uri="{909E8E84-426E-40dd-AFC4-6F175D3DCCD1}">
              <a14:hiddenFill xmlns:a14="http://schemas.microsoft.com/office/drawing/2010/main" xmlns:a="http://schemas.openxmlformats.org/drawingml/2006/main" xmlns:p="http://schemas.openxmlformats.org/presentation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a="http://schemas.openxmlformats.org/drawingml/2006/main" xmlns:p="http://schemas.openxmlformats.org/presentation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a="http://schemas.openxmlformats.org/drawingml/2006/main" xmlns:p="http://schemas.openxmlformats.org/presentation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:a="http://schemas.openxmlformats.org/drawingml/2006/main" xmlns:p="http://schemas.openxmlformats.org/presentationml/2006/main" xmlns="" val="1"/>
            </a:ext>
          </a:extLst>
        </p:spPr>
        <p:txBody>
          <a:bodyPr/>
          <a:lstStyle/>
          <a:p>
            <a:pPr marL="0" indent="0" algn="ctr" eaLnBrk="1" hangingPunct="1">
              <a:buFontTx/>
              <a:buNone/>
              <a:defRPr/>
            </a:pPr>
            <a:r>
              <a:rPr lang="en-US" sz="4400" b="1" i="1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cs typeface="+mn-cs"/>
              </a:rPr>
              <a:t>Psalms swallows doubt and despair in an avalanche of praise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85801"/>
            <a:ext cx="8610600" cy="639763"/>
          </a:xfrm>
          <a:extLst>
            <a:ext uri="{909E8E84-426E-40dd-AFC4-6F175D3DCCD1}">
              <a14:hiddenFill xmlns:a14="http://schemas.microsoft.com/office/drawing/2010/main" xmlns:a="http://schemas.openxmlformats.org/drawingml/2006/main" xmlns:p="http://schemas.openxmlformats.org/presentation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a="http://schemas.openxmlformats.org/drawingml/2006/main" xmlns:p="http://schemas.openxmlformats.org/presentation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a="http://schemas.openxmlformats.org/drawingml/2006/main" xmlns:p="http://schemas.openxmlformats.org/presentation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:a="http://schemas.openxmlformats.org/drawingml/2006/main" xmlns:p="http://schemas.openxmlformats.org/presentationml/2006/main" xmlns="" val="1"/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/>
                <a:cs typeface="Arial Black"/>
              </a:rPr>
              <a:t>The Purpose of </a:t>
            </a:r>
            <a:b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/>
                <a:cs typeface="Arial Black"/>
              </a:rPr>
            </a:b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/>
                <a:cs typeface="Arial Black"/>
              </a:rPr>
              <a:t>the Psalms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33400" y="2209800"/>
            <a:ext cx="8229600" cy="3611563"/>
          </a:xfrm>
          <a:extLst>
            <a:ext uri="{909E8E84-426E-40dd-AFC4-6F175D3DCCD1}">
              <a14:hiddenFill xmlns:a14="http://schemas.microsoft.com/office/drawing/2010/main" xmlns:a="http://schemas.openxmlformats.org/drawingml/2006/main" xmlns:p="http://schemas.openxmlformats.org/presentation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a="http://schemas.openxmlformats.org/drawingml/2006/main" xmlns:p="http://schemas.openxmlformats.org/presentation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a="http://schemas.openxmlformats.org/drawingml/2006/main" xmlns:p="http://schemas.openxmlformats.org/presentation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:a="http://schemas.openxmlformats.org/drawingml/2006/main" xmlns:p="http://schemas.openxmlformats.org/presentationml/2006/main" xmlns="" val="1"/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cs typeface="+mn-cs"/>
              </a:rPr>
              <a:t>Function of the Psalms and the Journey of Faith:</a:t>
            </a:r>
          </a:p>
          <a:p>
            <a:pPr lvl="1" eaLnBrk="1" hangingPunct="1">
              <a:defRPr/>
            </a:pPr>
            <a:r>
              <a:rPr lang="en-US" b="1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Psalms of Orientation</a:t>
            </a:r>
          </a:p>
          <a:p>
            <a:pPr lvl="1" eaLnBrk="1" hangingPunct="1">
              <a:defRPr/>
            </a:pPr>
            <a:r>
              <a:rPr lang="en-US" b="1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Psalms of Disorientation</a:t>
            </a:r>
          </a:p>
          <a:p>
            <a:pPr lvl="1" eaLnBrk="1" hangingPunct="1">
              <a:defRPr/>
            </a:pPr>
            <a:r>
              <a:rPr lang="en-US" b="1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Psalms of New Orientation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1"/>
            <a:ext cx="8229600" cy="639763"/>
          </a:xfrm>
          <a:extLst>
            <a:ext uri="{909E8E84-426E-40dd-AFC4-6F175D3DCCD1}">
              <a14:hiddenFill xmlns:a14="http://schemas.microsoft.com/office/drawing/2010/main" xmlns:a="http://schemas.openxmlformats.org/drawingml/2006/main" xmlns:p="http://schemas.openxmlformats.org/presentation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a="http://schemas.openxmlformats.org/drawingml/2006/main" xmlns:p="http://schemas.openxmlformats.org/presentation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a="http://schemas.openxmlformats.org/drawingml/2006/main" xmlns:p="http://schemas.openxmlformats.org/presentation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:a="http://schemas.openxmlformats.org/drawingml/2006/main" xmlns:p="http://schemas.openxmlformats.org/presentationml/2006/main" xmlns="" val="1"/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/>
                <a:cs typeface="Arial Black"/>
              </a:rPr>
              <a:t>The Psalms of Orientation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33400" y="1219200"/>
            <a:ext cx="8229600" cy="4906963"/>
          </a:xfrm>
          <a:extLst>
            <a:ext uri="{909E8E84-426E-40dd-AFC4-6F175D3DCCD1}">
              <a14:hiddenFill xmlns:a14="http://schemas.microsoft.com/office/drawing/2010/main" xmlns:a="http://schemas.openxmlformats.org/drawingml/2006/main" xmlns:p="http://schemas.openxmlformats.org/presentation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a="http://schemas.openxmlformats.org/drawingml/2006/main" xmlns:p="http://schemas.openxmlformats.org/presentation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a="http://schemas.openxmlformats.org/drawingml/2006/main" xmlns:p="http://schemas.openxmlformats.org/presentation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:a="http://schemas.openxmlformats.org/drawingml/2006/main" xmlns:p="http://schemas.openxmlformats.org/presentationml/2006/main" xmlns="" val="1"/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sz="2800" b="1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cs typeface="+mn-cs"/>
              </a:rPr>
              <a:t>These psalms reflect the confident belief that the world is well ordered, reliable and life giving to the person of faith.</a:t>
            </a:r>
          </a:p>
          <a:p>
            <a:pPr eaLnBrk="1" hangingPunct="1">
              <a:defRPr/>
            </a:pPr>
            <a:r>
              <a:rPr lang="en-US" sz="2800" b="1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cs typeface="+mn-cs"/>
              </a:rPr>
              <a:t>Initial understanding of God and the world in which we live.</a:t>
            </a:r>
          </a:p>
          <a:p>
            <a:pPr eaLnBrk="1" hangingPunct="1">
              <a:defRPr/>
            </a:pPr>
            <a:r>
              <a:rPr lang="en-US" sz="2800" b="1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cs typeface="+mn-cs"/>
              </a:rPr>
              <a:t>This is a necessary step of faith, but we must not remain in this phase forever.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1"/>
            <a:ext cx="8229600" cy="639763"/>
          </a:xfrm>
          <a:extLst>
            <a:ext uri="{909E8E84-426E-40dd-AFC4-6F175D3DCCD1}">
              <a14:hiddenFill xmlns:a14="http://schemas.microsoft.com/office/drawing/2010/main" xmlns:a="http://schemas.openxmlformats.org/drawingml/2006/main" xmlns:p="http://schemas.openxmlformats.org/presentation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a="http://schemas.openxmlformats.org/drawingml/2006/main" xmlns:p="http://schemas.openxmlformats.org/presentation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a="http://schemas.openxmlformats.org/drawingml/2006/main" xmlns:p="http://schemas.openxmlformats.org/presentation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:a="http://schemas.openxmlformats.org/drawingml/2006/main" xmlns:p="http://schemas.openxmlformats.org/presentationml/2006/main" xmlns="" val="1"/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/>
                <a:cs typeface="Arial Black"/>
              </a:rPr>
              <a:t>The Psalms of Disorientation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33400" y="1066801"/>
            <a:ext cx="8229600" cy="4906963"/>
          </a:xfrm>
          <a:extLst>
            <a:ext uri="{909E8E84-426E-40dd-AFC4-6F175D3DCCD1}">
              <a14:hiddenFill xmlns:a14="http://schemas.microsoft.com/office/drawing/2010/main" xmlns:a="http://schemas.openxmlformats.org/drawingml/2006/main" xmlns:p="http://schemas.openxmlformats.org/presentation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a="http://schemas.openxmlformats.org/drawingml/2006/main" xmlns:p="http://schemas.openxmlformats.org/presentation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a="http://schemas.openxmlformats.org/drawingml/2006/main" xmlns:p="http://schemas.openxmlformats.org/presentation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:a="http://schemas.openxmlformats.org/drawingml/2006/main" xmlns:p="http://schemas.openxmlformats.org/presentationml/2006/main" xmlns="" val="1"/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sz="2800" b="1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cs typeface="+mn-cs"/>
              </a:rPr>
              <a:t>These psalms reflect the brokenness of life when it is no longer orderly, but savage.</a:t>
            </a:r>
          </a:p>
          <a:p>
            <a:pPr eaLnBrk="1" hangingPunct="1">
              <a:defRPr/>
            </a:pPr>
            <a:r>
              <a:rPr lang="en-US" sz="2800" b="1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cs typeface="+mn-cs"/>
              </a:rPr>
              <a:t>They are spoken out of the depths, they are still bold acts of faith.</a:t>
            </a:r>
          </a:p>
          <a:p>
            <a:pPr eaLnBrk="1" hangingPunct="1">
              <a:defRPr/>
            </a:pPr>
            <a:r>
              <a:rPr lang="en-US" sz="2800" b="1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cs typeface="+mn-cs"/>
              </a:rPr>
              <a:t>We tend to be uncomfortable hearing of this state.</a:t>
            </a:r>
          </a:p>
          <a:p>
            <a:pPr eaLnBrk="1" hangingPunct="1">
              <a:defRPr/>
            </a:pPr>
            <a:r>
              <a:rPr lang="en-US" sz="2800" b="1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cs typeface="+mn-cs"/>
              </a:rPr>
              <a:t>God has no intention of leaving us here.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1"/>
            <a:ext cx="8839200" cy="639763"/>
          </a:xfrm>
          <a:extLst>
            <a:ext uri="{909E8E84-426E-40dd-AFC4-6F175D3DCCD1}">
              <a14:hiddenFill xmlns:a14="http://schemas.microsoft.com/office/drawing/2010/main" xmlns:a="http://schemas.openxmlformats.org/drawingml/2006/main" xmlns:p="http://schemas.openxmlformats.org/presentation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a="http://schemas.openxmlformats.org/drawingml/2006/main" xmlns:p="http://schemas.openxmlformats.org/presentation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a="http://schemas.openxmlformats.org/drawingml/2006/main" xmlns:p="http://schemas.openxmlformats.org/presentation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:a="http://schemas.openxmlformats.org/drawingml/2006/main" xmlns:p="http://schemas.openxmlformats.org/presentationml/2006/main" xmlns="" val="1"/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/>
                <a:cs typeface="Arial Black"/>
              </a:rPr>
              <a:t>The Psalms of New Orientation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33400" y="1066801"/>
            <a:ext cx="8229600" cy="4906963"/>
          </a:xfrm>
          <a:extLst>
            <a:ext uri="{909E8E84-426E-40dd-AFC4-6F175D3DCCD1}">
              <a14:hiddenFill xmlns:a14="http://schemas.microsoft.com/office/drawing/2010/main" xmlns:a="http://schemas.openxmlformats.org/drawingml/2006/main" xmlns:p="http://schemas.openxmlformats.org/presentation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a="http://schemas.openxmlformats.org/drawingml/2006/main" xmlns:p="http://schemas.openxmlformats.org/presentation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a="http://schemas.openxmlformats.org/drawingml/2006/main" xmlns:p="http://schemas.openxmlformats.org/presentation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:a="http://schemas.openxmlformats.org/drawingml/2006/main" xmlns:p="http://schemas.openxmlformats.org/presentationml/2006/main" xmlns="" val="1"/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sz="2800" b="1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cs typeface="+mn-cs"/>
              </a:rPr>
              <a:t>The “pit” is not the end of life – there is more!</a:t>
            </a:r>
          </a:p>
          <a:p>
            <a:pPr eaLnBrk="1" hangingPunct="1">
              <a:defRPr/>
            </a:pPr>
            <a:r>
              <a:rPr lang="en-US" sz="2800" b="1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cs typeface="+mn-cs"/>
              </a:rPr>
              <a:t>The “New Orientation” psalms reflect the surprise of new possibilities that are experienced as a gift of God.</a:t>
            </a:r>
          </a:p>
          <a:p>
            <a:pPr eaLnBrk="1" hangingPunct="1">
              <a:defRPr/>
            </a:pPr>
            <a:r>
              <a:rPr lang="en-US" sz="2800" b="1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cs typeface="+mn-cs"/>
              </a:rPr>
              <a:t>These powerful psalms are descriptive of the faith that has endured the trial and seen the glory of God!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584201"/>
            <a:ext cx="8915400" cy="639763"/>
          </a:xfrm>
          <a:extLst>
            <a:ext uri="{909E8E84-426E-40dd-AFC4-6F175D3DCCD1}">
              <a14:hiddenFill xmlns:a14="http://schemas.microsoft.com/office/drawing/2010/main" xmlns:a="http://schemas.openxmlformats.org/drawingml/2006/main" xmlns:p="http://schemas.openxmlformats.org/presentation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a="http://schemas.openxmlformats.org/drawingml/2006/main" xmlns:p="http://schemas.openxmlformats.org/presentation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a="http://schemas.openxmlformats.org/drawingml/2006/main" xmlns:p="http://schemas.openxmlformats.org/presentation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:a="http://schemas.openxmlformats.org/drawingml/2006/main" xmlns:p="http://schemas.openxmlformats.org/presentationml/2006/main" xmlns="" val="1"/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/>
                <a:cs typeface="Arial Black"/>
              </a:rPr>
              <a:t>The Meaning of the </a:t>
            </a:r>
            <a:b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/>
                <a:cs typeface="Arial Black"/>
              </a:rPr>
            </a:b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/>
                <a:cs typeface="Arial Black"/>
              </a:rPr>
              <a:t>Psalm Ty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/>
                <a:cs typeface="Arial Black"/>
              </a:rPr>
              <a:t>pes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33400" y="1803399"/>
            <a:ext cx="8229600" cy="4856164"/>
          </a:xfrm>
          <a:extLst>
            <a:ext uri="{909E8E84-426E-40dd-AFC4-6F175D3DCCD1}">
              <a14:hiddenFill xmlns:a14="http://schemas.microsoft.com/office/drawing/2010/main" xmlns:a="http://schemas.openxmlformats.org/drawingml/2006/main" xmlns:p="http://schemas.openxmlformats.org/presentation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a="http://schemas.openxmlformats.org/drawingml/2006/main" xmlns:p="http://schemas.openxmlformats.org/presentation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a="http://schemas.openxmlformats.org/drawingml/2006/main" xmlns:p="http://schemas.openxmlformats.org/presentation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:a="http://schemas.openxmlformats.org/drawingml/2006/main" xmlns:p="http://schemas.openxmlformats.org/presentationml/2006/main" xmlns="" val="1"/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cs typeface="+mn-cs"/>
              </a:rPr>
              <a:t>Didactic (Instructive) Psalms</a:t>
            </a:r>
          </a:p>
          <a:p>
            <a:pPr eaLnBrk="1" hangingPunct="1">
              <a:defRPr/>
            </a:pPr>
            <a:r>
              <a:rPr lang="en-US" b="1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cs typeface="+mn-cs"/>
              </a:rPr>
              <a:t>Lament Psalms (Most common)</a:t>
            </a:r>
          </a:p>
          <a:p>
            <a:pPr eaLnBrk="1" hangingPunct="1">
              <a:defRPr/>
            </a:pPr>
            <a:r>
              <a:rPr lang="en-US" b="1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cs typeface="+mn-cs"/>
              </a:rPr>
              <a:t>Praise Psalms</a:t>
            </a:r>
          </a:p>
          <a:p>
            <a:pPr eaLnBrk="1" hangingPunct="1">
              <a:defRPr/>
            </a:pPr>
            <a:r>
              <a:rPr lang="en-US" b="1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cs typeface="+mn-cs"/>
              </a:rPr>
              <a:t>Thanksgiving Psalms</a:t>
            </a:r>
          </a:p>
          <a:p>
            <a:pPr eaLnBrk="1" hangingPunct="1">
              <a:defRPr/>
            </a:pPr>
            <a:r>
              <a:rPr lang="en-US" b="1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cs typeface="+mn-cs"/>
              </a:rPr>
              <a:t>Psalms of Confidence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:a="http://schemas.openxmlformats.org/drawingml/2006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:a="http://schemas.openxmlformats.org/drawingml/2006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:a="http://schemas.openxmlformats.org/drawingml/2006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:a="http://schemas.openxmlformats.org/drawingml/2006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:a="http://schemas.openxmlformats.org/drawingml/2006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:a="http://schemas.openxmlformats.org/drawingml/2006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2554</TotalTime>
  <Words>343</Words>
  <Application>Microsoft Macintosh PowerPoint</Application>
  <PresentationFormat>On-screen Show (4:3)</PresentationFormat>
  <Paragraphs>48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Design Template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ＭＳ Ｐゴシック</vt:lpstr>
      <vt:lpstr>Calibri</vt:lpstr>
      <vt:lpstr>Default Design</vt:lpstr>
      <vt:lpstr>Custom Design</vt:lpstr>
      <vt:lpstr>1_Custom Design</vt:lpstr>
      <vt:lpstr>Slide 1</vt:lpstr>
      <vt:lpstr>The Power of the Psalms</vt:lpstr>
      <vt:lpstr>The Power of the Psalms</vt:lpstr>
      <vt:lpstr>The Purpose of  the Psalms</vt:lpstr>
      <vt:lpstr>The Purpose of  the Psalms</vt:lpstr>
      <vt:lpstr>The Psalms of Orientation</vt:lpstr>
      <vt:lpstr>The Psalms of Disorientation</vt:lpstr>
      <vt:lpstr>The Psalms of New Orientation</vt:lpstr>
      <vt:lpstr>The Meaning of the  Psalm Types</vt:lpstr>
      <vt:lpstr>What Does the Book of  Psalms Teach Us?</vt:lpstr>
      <vt:lpstr>Slide 11</vt:lpstr>
    </vt:vector>
  </TitlesOfParts>
  <Company>sundaysource.org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Jonathan R. Bailey</dc:creator>
  <cp:lastModifiedBy>Kyle Pope</cp:lastModifiedBy>
  <cp:revision>164</cp:revision>
  <dcterms:created xsi:type="dcterms:W3CDTF">2019-04-01T00:43:32Z</dcterms:created>
  <dcterms:modified xsi:type="dcterms:W3CDTF">2019-04-01T00:43:47Z</dcterms:modified>
</cp:coreProperties>
</file>