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9" r:id="rId5"/>
    <p:sldId id="258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57" r:id="rId14"/>
    <p:sldId id="268" r:id="rId15"/>
    <p:sldId id="264" r:id="rId16"/>
  </p:sldIdLst>
  <p:sldSz cx="9144000" cy="6858000" type="screen4x3"/>
  <p:notesSz cx="6858000" cy="9266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006666"/>
    <a:srgbClr val="0000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6280E2A1-D2CF-4165-80F9-6A4932868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FB9BCB1-C9CC-42DD-AEC8-52BBCA4C4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0B6E99-9297-924C-9FAE-75AD02C9C4E2}" type="datetimeFigureOut">
              <a:rPr lang="en-US"/>
              <a:pPr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7C496614-DB2E-4D27-83AC-4B4D7C22F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4F70DD62-5239-492B-AB50-AE2C7970B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589BC-53E3-8B40-A7AD-8053B0DEA2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ACF06A8-B96C-49D1-A00C-A866FE9BE6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9872C91B-A164-4C20-8C4E-C48231EDD9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4E9F44-6216-554E-8BC9-8DEB986F3CF7}" type="datetimeFigureOut">
              <a:rPr lang="en-US"/>
              <a:pPr/>
              <a:t>3/31/19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90331DB5-0D5E-4F5D-AFBA-6712056B1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95325"/>
            <a:ext cx="4632325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9BEA3704-4A2B-4229-A9CD-678AE94E8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BA83A146-57C3-4413-9008-CBA79A301B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441FD12F-BAE3-4776-8FF6-927722383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D3716D-5791-F444-A4E5-FCF8858B83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2D96CF47-3F11-BB42-8B3C-0CAC97D62B51}" type="slidenum">
              <a:rPr lang="en-US">
                <a:latin typeface="Arial" charset="0"/>
              </a:rPr>
              <a:pPr defTabSz="920750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A32EC40E-A11C-F14F-A708-C6A13180C139}" type="slidenum">
              <a:rPr lang="en-US">
                <a:latin typeface="Arial" charset="0"/>
              </a:rPr>
              <a:pPr defTabSz="920750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D72B9-3FDB-744A-948A-D6E22934D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E7FA2-C549-924C-8CC7-EEE19E180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7963-3359-B342-AA27-61DBEED36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4DD32-8EF8-9942-87E2-0F4FB0206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97167-DFC0-DD4D-80A2-F0C6DC89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A147-B113-4142-9A0D-6695FF243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D397A-BB2C-B04B-824A-68FC91A90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91BD0-08CF-BF48-A289-D8EB570A6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AC7E0-E858-9642-B819-6922EEC2C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81D69-6E44-A342-8AF8-BB126C9B2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8D02B-2884-5440-8183-BF3EE7D6A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934E2-53AA-2047-8D70-3C8690B9A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D743F-F970-764A-9774-EBD63328D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26F7E-66F1-F843-B6F0-3909C5449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C7E7-6EAE-3D44-85E0-B9856E3A5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DD50B-9C37-0948-8EF2-7C1F908FD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EAA9A-C074-D442-8C85-B260BA991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78A75-DF11-0346-9803-C5E7871DB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5FDED-9ADF-9949-AEB2-231B8ED53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F8226-EE3D-F94A-8F6A-E2A083CD8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4D5B4-7A0C-4D49-A25C-07DD0D2F6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2467E-22D9-C24F-B069-CF5809894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76E22-CE58-BF4D-98EF-9784C6EBB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7433A-D484-EA47-90F0-E141FFDFF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D5600-DCF4-8541-A361-9A8392F58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A543A-2AFD-FD43-B517-A9C74A7C9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85E18-C233-0346-ABA5-EE1C60B6B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B67A-CABA-8B40-857E-654A5AE19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93E2B-9FC2-7D42-A275-82493E9C9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A38C7-780B-2547-AE54-C92F00479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12538-73BE-F548-AB21-B6D271224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3605-5843-F042-9DEE-A620AEE38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CAE37-C028-4244-8DA4-5B6634A60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0051384-940E-41E3-8032-F88F1E3CEA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4D1D2F4-C0A2-488F-8A1E-8A484BE914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C26BFA1-3B34-448D-833D-0E01EA70C5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78E72D12-7910-E34D-A96B-987AA9F8260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56" descr="friend of god_t_nv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DB519CF7-8C0A-4F6E-94C5-56E797E42F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8A41E99-E630-471E-B212-2BB057676E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1CA0B28-D920-41A9-961C-561793E2A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079966B1-6D8C-F342-82E9-4E18D164A4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157" descr="friend of god_c_nv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C492491-3106-47A5-A035-43E5BB7BC6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A975C772-BA1D-4BA7-8FD2-F501F1A1D3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040D62A-1D16-4380-88FF-3F4B1562EC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AE904418-51AF-FB48-8C1A-EB820008BA3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87" descr="friend of god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8839200" cy="895350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</a:t>
            </a:r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b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304800" y="1092200"/>
            <a:ext cx="8686800" cy="54403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2800" b="1">
                <a:solidFill>
                  <a:schemeClr val="bg1"/>
                </a:solidFill>
              </a:rPr>
              <a:t>“</a:t>
            </a:r>
            <a:r>
              <a:rPr lang="en-US" altLang="ja-JP" sz="2800" b="1">
                <a:solidFill>
                  <a:schemeClr val="bg1"/>
                </a:solidFill>
              </a:rPr>
              <a:t>Against hope believed in hope…</a:t>
            </a:r>
            <a:r>
              <a:rPr lang="ja-JP" altLang="en-US" sz="2800" b="1">
                <a:solidFill>
                  <a:schemeClr val="bg1"/>
                </a:solidFill>
              </a:rPr>
              <a:t>”</a:t>
            </a:r>
            <a:r>
              <a:rPr lang="en-US" altLang="ja-JP" sz="2800" b="1">
                <a:solidFill>
                  <a:schemeClr val="bg1"/>
                </a:solidFill>
              </a:rPr>
              <a:t> (Romans 4:18)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Against all probability he expected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Genesis 17:17.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2800" b="1">
                <a:solidFill>
                  <a:schemeClr val="bg1"/>
                </a:solidFill>
              </a:rPr>
              <a:t>“</a:t>
            </a:r>
            <a:r>
              <a:rPr lang="en-US" altLang="ja-JP" sz="2800" b="1">
                <a:solidFill>
                  <a:schemeClr val="bg1"/>
                </a:solidFill>
              </a:rPr>
              <a:t>He considered not…</a:t>
            </a:r>
            <a:r>
              <a:rPr lang="ja-JP" altLang="en-US" sz="2800" b="1">
                <a:solidFill>
                  <a:schemeClr val="bg1"/>
                </a:solidFill>
              </a:rPr>
              <a:t>”</a:t>
            </a:r>
            <a:r>
              <a:rPr lang="en-US" altLang="ja-JP" sz="2800" b="1">
                <a:solidFill>
                  <a:schemeClr val="bg1"/>
                </a:solidFill>
              </a:rPr>
              <a:t> (Romans 4:19).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Faith looks to God</a:t>
            </a:r>
            <a:r>
              <a:rPr lang="ja-JP" altLang="en-US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s strength, not difficulties.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Genesis 18:14.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2800" b="1">
                <a:solidFill>
                  <a:schemeClr val="bg1"/>
                </a:solidFill>
              </a:rPr>
              <a:t>“</a:t>
            </a:r>
            <a:r>
              <a:rPr lang="en-US" altLang="ja-JP" sz="2800" b="1">
                <a:solidFill>
                  <a:schemeClr val="bg1"/>
                </a:solidFill>
              </a:rPr>
              <a:t>Giving glory to God…</a:t>
            </a:r>
            <a:r>
              <a:rPr lang="ja-JP" altLang="en-US" sz="2800" b="1">
                <a:solidFill>
                  <a:schemeClr val="bg1"/>
                </a:solidFill>
              </a:rPr>
              <a:t>”</a:t>
            </a:r>
            <a:r>
              <a:rPr lang="en-US" altLang="ja-JP" sz="2800" b="1">
                <a:solidFill>
                  <a:schemeClr val="bg1"/>
                </a:solidFill>
              </a:rPr>
              <a:t> (Romans 4:20)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Ascribe what is due Him and obey in all things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Genesis 21:33</a:t>
            </a:r>
          </a:p>
          <a:p>
            <a:pPr eaLnBrk="1" hangingPunct="1">
              <a:lnSpc>
                <a:spcPct val="105000"/>
              </a:lnSpc>
              <a:buSzPct val="125000"/>
            </a:pP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AEDBB63-B3C9-46E2-8D24-20C08EDB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763000" cy="41449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3600" b="1">
                <a:solidFill>
                  <a:schemeClr val="bg1"/>
                </a:solidFill>
              </a:rPr>
              <a:t>“</a:t>
            </a:r>
            <a:r>
              <a:rPr lang="en-US" altLang="ja-JP" sz="3600" b="1">
                <a:solidFill>
                  <a:schemeClr val="bg1"/>
                </a:solidFill>
              </a:rPr>
              <a:t>It was not written for his sake alone</a:t>
            </a:r>
            <a:r>
              <a:rPr lang="ja-JP" altLang="en-US" sz="3600" b="1">
                <a:solidFill>
                  <a:schemeClr val="bg1"/>
                </a:solidFill>
              </a:rPr>
              <a:t>”</a:t>
            </a:r>
            <a:r>
              <a:rPr lang="en-US" altLang="ja-JP" sz="3600" b="1">
                <a:solidFill>
                  <a:schemeClr val="bg1"/>
                </a:solidFill>
              </a:rPr>
              <a:t>—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200">
                <a:solidFill>
                  <a:schemeClr val="bg1"/>
                </a:solidFill>
              </a:rPr>
              <a:t>Genesis 15:6 is applied as a generalization (See James 2:21-24 which cites both Genesis 15 and 22, while Hebrews 11:8 references Genesis 12).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200">
                <a:solidFill>
                  <a:schemeClr val="bg1"/>
                </a:solidFill>
              </a:rPr>
              <a:t>Abraham</a:t>
            </a:r>
            <a:r>
              <a:rPr lang="ja-JP" altLang="en-US" sz="3200">
                <a:solidFill>
                  <a:schemeClr val="bg1"/>
                </a:solidFill>
                <a:ea typeface="ＭＳ Ｐゴシック" charset="-128"/>
              </a:rPr>
              <a:t>’</a:t>
            </a:r>
            <a:r>
              <a:rPr lang="en-US" altLang="ja-JP" sz="3200">
                <a:solidFill>
                  <a:schemeClr val="bg1"/>
                </a:solidFill>
              </a:rPr>
              <a:t>s biography is preserved in order to give us encouragement. </a:t>
            </a:r>
          </a:p>
          <a:p>
            <a:pPr eaLnBrk="1" hangingPunct="1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C9F060-3DDA-514A-B449-86BAEB8F28D9}" type="slidenum">
              <a:rPr lang="en-US" sz="2800">
                <a:latin typeface="Times New Roman" charset="0"/>
              </a:rPr>
              <a:pPr/>
              <a:t>12</a:t>
            </a:fld>
            <a:endParaRPr lang="en-US" sz="2800">
              <a:latin typeface="Times New Roman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82B2650-C578-40AB-B01A-48F07B6A1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  <a:cs typeface="+mj-cs"/>
              </a:rPr>
              <a:t>The Faith of Abraham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524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6002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2484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33400" y="5562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1219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28956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76962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400"/>
            <a:ext cx="81534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F120F26-6DC0-4EFB-9972-3E0D68E4357F}"/>
              </a:ext>
            </a:extLst>
          </p:cNvPr>
          <p:cNvSpPr/>
          <p:nvPr/>
        </p:nvSpPr>
        <p:spPr>
          <a:xfrm>
            <a:off x="228601" y="1600201"/>
            <a:ext cx="238416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15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(Rom. 4:3)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041A852D-AA8B-4CC6-A540-D423BB22134F}"/>
              </a:ext>
            </a:extLst>
          </p:cNvPr>
          <p:cNvSpPr/>
          <p:nvPr/>
        </p:nvSpPr>
        <p:spPr>
          <a:xfrm>
            <a:off x="2891911" y="1600201"/>
            <a:ext cx="300114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17 &amp; 21 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(Rom. 4:16-21)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92DFDD35-B33D-457A-84ED-B0BB70911513}"/>
              </a:ext>
            </a:extLst>
          </p:cNvPr>
          <p:cNvSpPr/>
          <p:nvPr/>
        </p:nvSpPr>
        <p:spPr>
          <a:xfrm>
            <a:off x="6096000" y="1600201"/>
            <a:ext cx="252800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Genesis 22 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ea typeface="ＭＳ Ｐゴシック" charset="0"/>
                <a:cs typeface="Avenir Black Oblique"/>
              </a:rPr>
              <a:t>(James 2:21-23)</a:t>
            </a:r>
          </a:p>
        </p:txBody>
      </p:sp>
      <p:sp>
        <p:nvSpPr>
          <p:cNvPr id="17424" name="TextBox 3"/>
          <p:cNvSpPr txBox="1">
            <a:spLocks noChangeArrowheads="1"/>
          </p:cNvSpPr>
          <p:nvPr/>
        </p:nvSpPr>
        <p:spPr bwMode="auto">
          <a:xfrm>
            <a:off x="228600" y="3022600"/>
            <a:ext cx="251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Believed </a:t>
            </a:r>
          </a:p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the Lord</a:t>
            </a:r>
          </a:p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Reckoned it to him as righteousness</a:t>
            </a:r>
          </a:p>
        </p:txBody>
      </p:sp>
      <p:sp>
        <p:nvSpPr>
          <p:cNvPr id="17425" name="TextBox 28"/>
          <p:cNvSpPr txBox="1">
            <a:spLocks noChangeArrowheads="1"/>
          </p:cNvSpPr>
          <p:nvPr/>
        </p:nvSpPr>
        <p:spPr bwMode="auto">
          <a:xfrm>
            <a:off x="3048000" y="30226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i="1">
                <a:solidFill>
                  <a:schemeClr val="bg1"/>
                </a:solidFill>
              </a:rPr>
              <a:t>99 Years Old</a:t>
            </a:r>
          </a:p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“Therefore it was also credited to him as righteousness</a:t>
            </a:r>
          </a:p>
        </p:txBody>
      </p:sp>
      <p:sp>
        <p:nvSpPr>
          <p:cNvPr id="17426" name="TextBox 29"/>
          <p:cNvSpPr txBox="1">
            <a:spLocks noChangeArrowheads="1"/>
          </p:cNvSpPr>
          <p:nvPr/>
        </p:nvSpPr>
        <p:spPr bwMode="auto">
          <a:xfrm>
            <a:off x="6096000" y="3124200"/>
            <a:ext cx="2514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i="1">
                <a:solidFill>
                  <a:schemeClr val="bg1"/>
                </a:solidFill>
              </a:rPr>
              <a:t>Working Faith</a:t>
            </a:r>
          </a:p>
          <a:p>
            <a:pPr algn="ctr" eaLnBrk="1" hangingPunct="1"/>
            <a:r>
              <a:rPr lang="en-US" sz="2400" b="1" i="1">
                <a:solidFill>
                  <a:schemeClr val="bg1"/>
                </a:solidFill>
              </a:rPr>
              <a:t>Isaac Offered</a:t>
            </a:r>
          </a:p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Genesis 15:6</a:t>
            </a:r>
          </a:p>
          <a:p>
            <a:pPr algn="ctr" eaLnBrk="1" hangingPunct="1"/>
            <a:r>
              <a:rPr lang="en-US" sz="2400" i="1">
                <a:solidFill>
                  <a:schemeClr val="bg1"/>
                </a:solidFill>
              </a:rPr>
              <a:t>Fulfilled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37766816-1CF2-481D-9985-1484A3F03797}"/>
              </a:ext>
            </a:extLst>
          </p:cNvPr>
          <p:cNvSpPr/>
          <p:nvPr/>
        </p:nvSpPr>
        <p:spPr>
          <a:xfrm>
            <a:off x="3048001" y="5765800"/>
            <a:ext cx="296274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 Oblique"/>
                <a:cs typeface="Avenir Black Oblique"/>
              </a:rPr>
              <a:t>Same Faith</a:t>
            </a:r>
          </a:p>
        </p:txBody>
      </p:sp>
      <p:sp>
        <p:nvSpPr>
          <p:cNvPr id="15" name="Up Arrow 14"/>
          <p:cNvSpPr>
            <a:spLocks noChangeArrowheads="1"/>
          </p:cNvSpPr>
          <p:nvPr/>
        </p:nvSpPr>
        <p:spPr bwMode="auto">
          <a:xfrm>
            <a:off x="4191000" y="5054600"/>
            <a:ext cx="685800" cy="711200"/>
          </a:xfrm>
          <a:prstGeom prst="up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Left-Up Arrow 16"/>
          <p:cNvSpPr>
            <a:spLocks/>
          </p:cNvSpPr>
          <p:nvPr/>
        </p:nvSpPr>
        <p:spPr bwMode="auto">
          <a:xfrm>
            <a:off x="6019800" y="5257800"/>
            <a:ext cx="1536700" cy="1320800"/>
          </a:xfrm>
          <a:custGeom>
            <a:avLst/>
            <a:gdLst>
              <a:gd name="T0" fmla="*/ 0 w 1536700"/>
              <a:gd name="T1" fmla="*/ 990600 h 1320800"/>
              <a:gd name="T2" fmla="*/ 330200 w 1536700"/>
              <a:gd name="T3" fmla="*/ 660400 h 1320800"/>
              <a:gd name="T4" fmla="*/ 330200 w 1536700"/>
              <a:gd name="T5" fmla="*/ 825500 h 1320800"/>
              <a:gd name="T6" fmla="*/ 1041400 w 1536700"/>
              <a:gd name="T7" fmla="*/ 825500 h 1320800"/>
              <a:gd name="T8" fmla="*/ 1041400 w 1536700"/>
              <a:gd name="T9" fmla="*/ 330200 h 1320800"/>
              <a:gd name="T10" fmla="*/ 876300 w 1536700"/>
              <a:gd name="T11" fmla="*/ 330200 h 1320800"/>
              <a:gd name="T12" fmla="*/ 1206500 w 1536700"/>
              <a:gd name="T13" fmla="*/ 0 h 1320800"/>
              <a:gd name="T14" fmla="*/ 1536700 w 1536700"/>
              <a:gd name="T15" fmla="*/ 330200 h 1320800"/>
              <a:gd name="T16" fmla="*/ 1371600 w 1536700"/>
              <a:gd name="T17" fmla="*/ 330200 h 1320800"/>
              <a:gd name="T18" fmla="*/ 1371600 w 1536700"/>
              <a:gd name="T19" fmla="*/ 1155700 h 1320800"/>
              <a:gd name="T20" fmla="*/ 330200 w 1536700"/>
              <a:gd name="T21" fmla="*/ 1155700 h 1320800"/>
              <a:gd name="T22" fmla="*/ 330200 w 1536700"/>
              <a:gd name="T23" fmla="*/ 1320800 h 1320800"/>
              <a:gd name="T24" fmla="*/ 0 w 1536700"/>
              <a:gd name="T25" fmla="*/ 990600 h 13208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36700" h="1320800">
                <a:moveTo>
                  <a:pt x="0" y="990600"/>
                </a:moveTo>
                <a:lnTo>
                  <a:pt x="330200" y="660400"/>
                </a:lnTo>
                <a:lnTo>
                  <a:pt x="330200" y="825500"/>
                </a:lnTo>
                <a:lnTo>
                  <a:pt x="1041400" y="825500"/>
                </a:lnTo>
                <a:lnTo>
                  <a:pt x="1041400" y="330200"/>
                </a:lnTo>
                <a:lnTo>
                  <a:pt x="876300" y="330200"/>
                </a:lnTo>
                <a:lnTo>
                  <a:pt x="1206500" y="0"/>
                </a:lnTo>
                <a:lnTo>
                  <a:pt x="1536700" y="330200"/>
                </a:lnTo>
                <a:lnTo>
                  <a:pt x="1371600" y="330200"/>
                </a:lnTo>
                <a:lnTo>
                  <a:pt x="1371600" y="1155700"/>
                </a:lnTo>
                <a:lnTo>
                  <a:pt x="330200" y="1155700"/>
                </a:lnTo>
                <a:lnTo>
                  <a:pt x="330200" y="1320800"/>
                </a:ln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 cap="flat" cmpd="sng">
            <a:solidFill>
              <a:srgbClr val="D5E8EA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eft-Up Arrow 43"/>
          <p:cNvSpPr>
            <a:spLocks/>
          </p:cNvSpPr>
          <p:nvPr/>
        </p:nvSpPr>
        <p:spPr bwMode="auto">
          <a:xfrm rot="-5400000" flipH="1" flipV="1">
            <a:off x="1421606" y="5106194"/>
            <a:ext cx="1531938" cy="1631950"/>
          </a:xfrm>
          <a:custGeom>
            <a:avLst/>
            <a:gdLst>
              <a:gd name="T0" fmla="*/ 0 w 1531938"/>
              <a:gd name="T1" fmla="*/ 1209687 h 1631950"/>
              <a:gd name="T2" fmla="*/ 405335 w 1531938"/>
              <a:gd name="T3" fmla="*/ 787423 h 1631950"/>
              <a:gd name="T4" fmla="*/ 405335 w 1531938"/>
              <a:gd name="T5" fmla="*/ 1051522 h 1631950"/>
              <a:gd name="T6" fmla="*/ 951510 w 1531938"/>
              <a:gd name="T7" fmla="*/ 1051522 h 1631950"/>
              <a:gd name="T8" fmla="*/ 951510 w 1531938"/>
              <a:gd name="T9" fmla="*/ 405335 h 1631950"/>
              <a:gd name="T10" fmla="*/ 687411 w 1531938"/>
              <a:gd name="T11" fmla="*/ 405335 h 1631950"/>
              <a:gd name="T12" fmla="*/ 1109675 w 1531938"/>
              <a:gd name="T13" fmla="*/ 0 h 1631950"/>
              <a:gd name="T14" fmla="*/ 1531938 w 1531938"/>
              <a:gd name="T15" fmla="*/ 405335 h 1631950"/>
              <a:gd name="T16" fmla="*/ 1267840 w 1531938"/>
              <a:gd name="T17" fmla="*/ 405335 h 1631950"/>
              <a:gd name="T18" fmla="*/ 1267840 w 1531938"/>
              <a:gd name="T19" fmla="*/ 1367852 h 1631950"/>
              <a:gd name="T20" fmla="*/ 405335 w 1531938"/>
              <a:gd name="T21" fmla="*/ 1367852 h 1631950"/>
              <a:gd name="T22" fmla="*/ 405335 w 1531938"/>
              <a:gd name="T23" fmla="*/ 1631950 h 1631950"/>
              <a:gd name="T24" fmla="*/ 0 w 1531938"/>
              <a:gd name="T25" fmla="*/ 1209687 h 16319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31938" h="1631950">
                <a:moveTo>
                  <a:pt x="0" y="1209687"/>
                </a:moveTo>
                <a:lnTo>
                  <a:pt x="405335" y="787423"/>
                </a:lnTo>
                <a:lnTo>
                  <a:pt x="405335" y="1051522"/>
                </a:lnTo>
                <a:lnTo>
                  <a:pt x="951510" y="1051522"/>
                </a:lnTo>
                <a:lnTo>
                  <a:pt x="951510" y="405335"/>
                </a:lnTo>
                <a:lnTo>
                  <a:pt x="687411" y="405335"/>
                </a:lnTo>
                <a:lnTo>
                  <a:pt x="1109675" y="0"/>
                </a:lnTo>
                <a:lnTo>
                  <a:pt x="1531938" y="405335"/>
                </a:lnTo>
                <a:lnTo>
                  <a:pt x="1267840" y="405335"/>
                </a:lnTo>
                <a:lnTo>
                  <a:pt x="1267840" y="1367852"/>
                </a:lnTo>
                <a:lnTo>
                  <a:pt x="405335" y="1367852"/>
                </a:lnTo>
                <a:lnTo>
                  <a:pt x="405335" y="1631950"/>
                </a:lnTo>
                <a:lnTo>
                  <a:pt x="0" y="1209687"/>
                </a:lnTo>
                <a:close/>
              </a:path>
            </a:pathLst>
          </a:cu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 cap="flat" cmpd="sng">
            <a:solidFill>
              <a:srgbClr val="D5E8EA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8B24EA89-7FE8-4D41-8074-8A052F3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763000" cy="41449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ja-JP" altLang="en-US" sz="3600" b="1">
                <a:solidFill>
                  <a:schemeClr val="bg1"/>
                </a:solidFill>
              </a:rPr>
              <a:t>“</a:t>
            </a:r>
            <a:r>
              <a:rPr lang="en-US" altLang="ja-JP" sz="3600" b="1">
                <a:solidFill>
                  <a:schemeClr val="bg1"/>
                </a:solidFill>
              </a:rPr>
              <a:t>It shall be imputed if we believe…</a:t>
            </a:r>
            <a:r>
              <a:rPr lang="ja-JP" altLang="en-US" sz="3600" b="1">
                <a:solidFill>
                  <a:schemeClr val="bg1"/>
                </a:solidFill>
              </a:rPr>
              <a:t>”</a:t>
            </a:r>
            <a:r>
              <a:rPr lang="en-US" altLang="ja-JP" sz="3600" b="1">
                <a:solidFill>
                  <a:schemeClr val="bg1"/>
                </a:solidFill>
              </a:rPr>
              <a:t> (Romans 4:24).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200">
                <a:solidFill>
                  <a:schemeClr val="bg1"/>
                </a:solidFill>
              </a:rPr>
              <a:t>Our goal is to get to where we do not stagger.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ja-JP" altLang="en-US" sz="3200">
                <a:solidFill>
                  <a:schemeClr val="bg1"/>
                </a:solidFill>
                <a:ea typeface="ＭＳ Ｐゴシック" charset="-128"/>
              </a:rPr>
              <a:t>“</a:t>
            </a:r>
            <a:r>
              <a:rPr lang="en-US" altLang="ja-JP" sz="3200">
                <a:solidFill>
                  <a:schemeClr val="bg1"/>
                </a:solidFill>
              </a:rPr>
              <a:t>One step at a time…till faith grows stronger in Thee…till hope grows stronger in me.</a:t>
            </a:r>
            <a:r>
              <a:rPr lang="ja-JP" altLang="en-US" sz="3200">
                <a:solidFill>
                  <a:schemeClr val="bg1"/>
                </a:solidFill>
                <a:ea typeface="ＭＳ Ｐゴシック" charset="-128"/>
              </a:rPr>
              <a:t>”</a:t>
            </a:r>
            <a:endParaRPr lang="en-US" altLang="ja-JP" sz="3200">
              <a:solidFill>
                <a:schemeClr val="bg1"/>
              </a:solidFill>
            </a:endParaRPr>
          </a:p>
          <a:p>
            <a:pPr eaLnBrk="1" hangingPunct="1"/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71550"/>
          </a:xfrm>
        </p:spPr>
        <p:txBody>
          <a:bodyPr/>
          <a:lstStyle/>
          <a:p>
            <a:pPr eaLnBrk="1" hangingPunct="1"/>
            <a:r>
              <a:rPr lang="ja-JP" altLang="en-US" sz="4000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sz="4000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Waver…</a:t>
            </a:r>
            <a:r>
              <a:rPr lang="ja-JP" altLang="en-US" sz="4000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sz="4000" b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CA43A515-E574-4394-AF5C-BE0EA91A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b="1">
                <a:solidFill>
                  <a:schemeClr val="bg1"/>
                </a:solidFill>
              </a:rPr>
              <a:t>We are awed &amp; overwhelmed by this truth: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200">
                <a:solidFill>
                  <a:schemeClr val="bg1"/>
                </a:solidFill>
              </a:rPr>
              <a:t>Identify with Peter or Barnabas more than one we picture as having unwavering faith (Matthew 26:72; Mark 9:24; Galatians 2:13)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 b="1">
                <a:solidFill>
                  <a:schemeClr val="bg1"/>
                </a:solidFill>
              </a:rPr>
              <a:t>We are painfully aware of the shortcomings in our own spiritual maturity!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458200" cy="819150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Waver…</a:t>
            </a:r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b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sz="4000" b="1">
                <a:solidFill>
                  <a:schemeClr val="bg1"/>
                </a:solidFill>
              </a:rPr>
              <a:t>What it is to </a:t>
            </a:r>
            <a:r>
              <a:rPr lang="ja-JP" altLang="en-US" sz="4000" b="1">
                <a:solidFill>
                  <a:schemeClr val="bg1"/>
                </a:solidFill>
              </a:rPr>
              <a:t>“</a:t>
            </a:r>
            <a:r>
              <a:rPr lang="en-US" altLang="ja-JP" sz="4000" b="1">
                <a:solidFill>
                  <a:schemeClr val="bg1"/>
                </a:solidFill>
              </a:rPr>
              <a:t>Waver</a:t>
            </a:r>
            <a:r>
              <a:rPr lang="ja-JP" altLang="en-US" sz="4000" b="1">
                <a:solidFill>
                  <a:schemeClr val="bg1"/>
                </a:solidFill>
              </a:rPr>
              <a:t>”</a:t>
            </a:r>
            <a:r>
              <a:rPr lang="en-US" altLang="ja-JP" sz="4000" b="1">
                <a:solidFill>
                  <a:schemeClr val="bg1"/>
                </a:solidFill>
              </a:rPr>
              <a:t>?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l-GR" sz="3600">
                <a:solidFill>
                  <a:schemeClr val="bg1"/>
                </a:solidFill>
              </a:rPr>
              <a:t>διακρίνω</a:t>
            </a:r>
            <a:r>
              <a:rPr lang="en-US" sz="3600">
                <a:solidFill>
                  <a:schemeClr val="bg1"/>
                </a:solidFill>
              </a:rPr>
              <a:t> (</a:t>
            </a:r>
            <a:r>
              <a:rPr lang="en-US" sz="3600" i="1">
                <a:solidFill>
                  <a:schemeClr val="bg1"/>
                </a:solidFill>
              </a:rPr>
              <a:t>diakrinō)</a:t>
            </a:r>
            <a:r>
              <a:rPr lang="en-US" sz="3600">
                <a:solidFill>
                  <a:schemeClr val="bg1"/>
                </a:solidFill>
              </a:rPr>
              <a:t> – To stagger (KJV); waver (NASB); hesitate (Strong); doubt (Thayer).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600">
                <a:solidFill>
                  <a:schemeClr val="bg1"/>
                </a:solidFill>
              </a:rPr>
              <a:t>But the question is, “Had this always been the case in the life of Abraham?”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 sz="3600">
                <a:solidFill>
                  <a:schemeClr val="bg1"/>
                </a:solidFill>
              </a:rPr>
              <a:t>Can we be like Abraham in faith?</a:t>
            </a:r>
          </a:p>
          <a:p>
            <a:pPr lvl="1" eaLnBrk="1" hangingPunct="1">
              <a:lnSpc>
                <a:spcPct val="105000"/>
              </a:lnSpc>
              <a:buSzPct val="125000"/>
              <a:buFontTx/>
              <a:buNone/>
            </a:pPr>
            <a:endParaRPr lang="en-US" sz="3600">
              <a:solidFill>
                <a:schemeClr val="bg1"/>
              </a:solidFill>
            </a:endParaRPr>
          </a:p>
          <a:p>
            <a:pPr lvl="1" eaLnBrk="1" hangingPunct="1">
              <a:lnSpc>
                <a:spcPct val="105000"/>
              </a:lnSpc>
              <a:buSzPct val="125000"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81915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Paul’s Use of “</a:t>
            </a:r>
            <a:r>
              <a:rPr lang="en-US" altLang="ja-JP" sz="4000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Faith</a:t>
            </a:r>
            <a:r>
              <a:rPr lang="en-US" sz="4000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It is a faith that transcends mere mental assent and emphasizes a trust that indicates loyalty, surrender, fidelity and allegiance to Jesus as King (Rom. 1:5; 6:16; 16:26; 6:3, 4; Gal. 2:20).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Paul’s contrast between faith and works is not a contrast between mental assent and obedience, but between two different systems of justification (Rom. 3:27).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19150"/>
          </a:xfrm>
        </p:spPr>
        <p:txBody>
          <a:bodyPr/>
          <a:lstStyle/>
          <a:p>
            <a:pPr eaLnBrk="1" hangingPunct="1"/>
            <a:r>
              <a:rPr lang="en-US" sz="4000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Grew Into Great Faith</a:t>
            </a:r>
            <a:br>
              <a:rPr lang="en-US" sz="4000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</a:br>
            <a:r>
              <a:rPr lang="en-US" sz="2800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Romans 4:19-26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701800"/>
            <a:ext cx="8229600" cy="914400"/>
          </a:xfrm>
        </p:spPr>
        <p:txBody>
          <a:bodyPr/>
          <a:lstStyle/>
          <a:p>
            <a:pPr marL="457200" lvl="1" indent="0" algn="ctr" eaLnBrk="1" hangingPunct="1">
              <a:lnSpc>
                <a:spcPct val="105000"/>
              </a:lnSpc>
              <a:buSzPct val="125000"/>
              <a:buFontTx/>
              <a:buNone/>
            </a:pPr>
            <a:r>
              <a:rPr lang="en-US" sz="3600" b="1">
                <a:solidFill>
                  <a:srgbClr val="FFFFFF"/>
                </a:solidFill>
                <a:latin typeface="Avenir Black Oblique" pitchFamily="-84" charset="0"/>
                <a:ea typeface="Avenir Black Oblique" pitchFamily="-84" charset="0"/>
                <a:cs typeface="Avenir Black Oblique" pitchFamily="-84" charset="0"/>
              </a:rPr>
              <a:t>Faith is a journey, not a snapshot!</a:t>
            </a:r>
          </a:p>
          <a:p>
            <a:pPr marL="457200" lvl="1" indent="0" eaLnBrk="1" hangingPunct="1">
              <a:lnSpc>
                <a:spcPct val="105000"/>
              </a:lnSpc>
              <a:buSzPct val="125000"/>
              <a:buFontTx/>
              <a:buNone/>
            </a:pPr>
            <a:endParaRPr lang="en-US" sz="3600" b="1">
              <a:solidFill>
                <a:srgbClr val="FFFFFF"/>
              </a:solidFill>
              <a:latin typeface="Avenir Black Oblique" pitchFamily="-84" charset="0"/>
              <a:ea typeface="Avenir Black Oblique" pitchFamily="-84" charset="0"/>
              <a:cs typeface="Avenir Black Oblique" pitchFamily="-84" charset="0"/>
            </a:endParaRPr>
          </a:p>
        </p:txBody>
      </p:sp>
      <p:pic>
        <p:nvPicPr>
          <p:cNvPr id="2" name="Picture 1" descr="praying hands.jpg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3D56DD70-AD81-4D94-819F-167E84EAD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p="http://schemas.openxmlformats.org/presentationml/2006/main" xmlns="" val="0"/>
              </a:ext>
            </a:extLst>
          </a:blip>
          <a:stretch>
            <a:fillRect/>
          </a:stretch>
        </p:blipFill>
        <p:spPr>
          <a:xfrm>
            <a:off x="1219200" y="2667000"/>
            <a:ext cx="70104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349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33EE33-C13F-4641-92C3-A2B47DA5B8AB}" type="slidenum">
              <a:rPr lang="en-US" sz="2800">
                <a:latin typeface="Times New Roman" charset="0"/>
              </a:rPr>
              <a:pPr/>
              <a:t>6</a:t>
            </a:fld>
            <a:endParaRPr lang="en-US" sz="2800">
              <a:latin typeface="Times New Roman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BD1B4060-636D-48D9-95DD-5F046F74A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ea typeface="ＭＳ Ｐゴシック" charset="0"/>
                <a:cs typeface="+mj-cs"/>
              </a:rPr>
              <a:t>The Faith of Abraham</a:t>
            </a: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3886200" y="41148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1524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16002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248400" y="6005513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33400" y="5562600"/>
            <a:ext cx="807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5" name="Text Box 8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E51F33F6-6EB5-4D8F-99C6-DFFB23340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98600"/>
            <a:ext cx="7788275" cy="13112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40000"/>
              </a:spcBef>
              <a:defRPr/>
            </a:pPr>
            <a:r>
              <a:rPr lang="en-US" b="1" dirty="0">
                <a:latin typeface="Times New Roman" charset="0"/>
              </a:rPr>
              <a:t>Romans 4:12 (NKJV)  </a:t>
            </a:r>
          </a:p>
          <a:p>
            <a:pPr algn="ctr" eaLnBrk="1" hangingPunct="1">
              <a:spcBef>
                <a:spcPct val="40000"/>
              </a:spcBef>
              <a:defRPr/>
            </a:pPr>
            <a:r>
              <a:rPr lang="en-US" b="1" dirty="0">
                <a:latin typeface="Times New Roman" charset="0"/>
              </a:rPr>
              <a:t>    and the father of circumcision to those who not only are of the circumcision, </a:t>
            </a:r>
            <a:r>
              <a:rPr lang="en-US" sz="1600" b="1" dirty="0">
                <a:latin typeface="Times New Roman" charset="0"/>
              </a:rPr>
              <a:t>but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b="1" u="sng" dirty="0">
                <a:latin typeface="Times New Roman" charset="0"/>
              </a:rPr>
              <a:t>who also walk in the steps of the faith</a:t>
            </a:r>
            <a:r>
              <a:rPr lang="en-US" b="1" dirty="0">
                <a:latin typeface="Times New Roman" charset="0"/>
              </a:rPr>
              <a:t> which our father Abraham had while still uncircumcised. 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219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956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410200" y="5029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5548313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638" name="Text Box 1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2252D2C1-053F-4EEA-911C-6B3CC080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3349625" cy="70802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</a:t>
            </a:r>
          </a:p>
        </p:txBody>
      </p:sp>
      <p:sp>
        <p:nvSpPr>
          <p:cNvPr id="794640" name="Text Box 1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B96F2F2E-B838-4680-B421-D63538C4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27400"/>
            <a:ext cx="35052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12:1-3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Heb. 11:8; Acts 7:2</a:t>
            </a:r>
          </a:p>
        </p:txBody>
      </p:sp>
      <p:pic>
        <p:nvPicPr>
          <p:cNvPr id="1025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-152400"/>
            <a:ext cx="81534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004E8F62-6BB4-46BF-8725-14E2D270E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445000"/>
            <a:ext cx="35052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15:6; 21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Romans 4:1-4,12</a:t>
            </a: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5F33F88D-E88D-40E1-A4D0-DCE100BC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62600"/>
            <a:ext cx="3505200" cy="8302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Genesis 15:6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anose="020B0602020204020204" pitchFamily="34" charset="0"/>
              </a:rPr>
              <a:t>James 2:21-23</a:t>
            </a:r>
          </a:p>
        </p:txBody>
      </p:sp>
      <p:cxnSp>
        <p:nvCxnSpPr>
          <p:cNvPr id="3" name="Straight Connector 2"/>
          <p:cNvCxnSpPr>
            <a:cxnSpLocks noChangeShapeType="1"/>
            <a:endCxn id="794640" idx="1"/>
          </p:cNvCxnSpPr>
          <p:nvPr/>
        </p:nvCxnSpPr>
        <p:spPr bwMode="auto">
          <a:xfrm flipV="1">
            <a:off x="3581400" y="3743325"/>
            <a:ext cx="1219200" cy="8032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7" name="Straight Connector 26"/>
          <p:cNvCxnSpPr>
            <a:cxnSpLocks noChangeShapeType="1"/>
            <a:stCxn id="794638" idx="3"/>
          </p:cNvCxnSpPr>
          <p:nvPr/>
        </p:nvCxnSpPr>
        <p:spPr bwMode="auto">
          <a:xfrm>
            <a:off x="3578225" y="4697413"/>
            <a:ext cx="1222375" cy="1539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3581400" y="5054600"/>
            <a:ext cx="1219200" cy="812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177800"/>
            <a:ext cx="8458200" cy="74295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</a:t>
            </a:r>
            <a:r>
              <a:rPr lang="ja-JP" altLang="en-US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b="1" i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33528074-CFD4-42C2-AB6E-7DC6979B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sz="2800" b="1">
                <a:solidFill>
                  <a:schemeClr val="bg1"/>
                </a:solidFill>
              </a:rPr>
              <a:t>Abraham Struggled With His Faith: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sinned seriously (Gn. 12:13-19; 20:2-12).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impatient (Gn. 15:1-6).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willing to compromise  (Gen. 16:2; 17:18).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 sz="2800" b="1">
                <a:solidFill>
                  <a:schemeClr val="bg1"/>
                </a:solidFill>
              </a:rPr>
              <a:t>Abraham Reached a Turning Point: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Romans 4:20-21 parallels Genesis 17 &amp; 21.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The visitation of the Lord to Sarah (cf. 18:10).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Abraham ceased to waver (cf. James 1:6).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7938"/>
            <a:ext cx="8839200" cy="819150"/>
          </a:xfrm>
        </p:spPr>
        <p:txBody>
          <a:bodyPr/>
          <a:lstStyle/>
          <a:p>
            <a:pPr eaLnBrk="1" hangingPunct="1"/>
            <a:r>
              <a:rPr lang="ja-JP" altLang="en-US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</a:t>
            </a:r>
            <a:r>
              <a:rPr lang="ja-JP" altLang="en-US" b="1" i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b="1" i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:a="http://schemas.openxmlformats.org/drawingml/2006/main" xmlns:p="http://schemas.openxmlformats.org/presentationml/2006/main" xmlns="" id="{FF0D8F83-44E7-46C9-B04C-0B5B182E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sz="3600" b="1">
                <a:solidFill>
                  <a:schemeClr val="bg1"/>
                </a:solidFill>
              </a:rPr>
              <a:t>Why did Abraham Struggle So?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afraid (Gen. 12:12; 20:11).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anxious (Gen. 15:2-3).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wanted to please men (Gen. 16:2).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led by emotion (Gen. 17:18; cf. 21:11).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plagued by the consequences of his past mistakes (Gen. 16:5; cf. 21:9-13).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He was surrounded by doubters (Gen. 18:12-14).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292100" y="42863"/>
            <a:ext cx="8839200" cy="819150"/>
          </a:xfrm>
        </p:spPr>
        <p:txBody>
          <a:bodyPr/>
          <a:lstStyle/>
          <a:p>
            <a:pPr eaLnBrk="1" hangingPunct="1"/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“</a:t>
            </a:r>
            <a:r>
              <a:rPr lang="en-US" altLang="ja-JP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Abraham Did Not Waver</a:t>
            </a:r>
            <a:r>
              <a:rPr lang="ja-JP" altLang="en-US" b="1">
                <a:solidFill>
                  <a:srgbClr val="FFFF00"/>
                </a:solidFill>
                <a:latin typeface="Abyssinica SIL" charset="0"/>
                <a:ea typeface="Abyssinica SIL" charset="0"/>
                <a:cs typeface="Abyssinica SIL" charset="0"/>
              </a:rPr>
              <a:t>”</a:t>
            </a:r>
            <a:endParaRPr lang="en-US" b="1">
              <a:solidFill>
                <a:srgbClr val="FFFF00"/>
              </a:solidFill>
              <a:latin typeface="Abyssinica SIL" charset="0"/>
              <a:ea typeface="Abyssinica SIL" charset="0"/>
              <a:cs typeface="Abyssinica SIL" charset="0"/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SzPct val="125000"/>
            </a:pPr>
            <a:r>
              <a:rPr lang="en-US" b="1">
                <a:solidFill>
                  <a:schemeClr val="bg1"/>
                </a:solidFill>
              </a:rPr>
              <a:t>Abraham Overcame and Was </a:t>
            </a:r>
            <a:r>
              <a:rPr lang="ja-JP" altLang="en-US" b="1">
                <a:solidFill>
                  <a:schemeClr val="bg1"/>
                </a:solidFill>
              </a:rPr>
              <a:t>“</a:t>
            </a:r>
            <a:r>
              <a:rPr lang="en-US" altLang="ja-JP" b="1">
                <a:solidFill>
                  <a:schemeClr val="bg1"/>
                </a:solidFill>
              </a:rPr>
              <a:t>Strong</a:t>
            </a:r>
            <a:r>
              <a:rPr lang="ja-JP" altLang="en-US" b="1">
                <a:solidFill>
                  <a:schemeClr val="bg1"/>
                </a:solidFill>
              </a:rPr>
              <a:t>”</a:t>
            </a:r>
            <a:endParaRPr lang="en-US" altLang="ja-JP" b="1">
              <a:solidFill>
                <a:schemeClr val="bg1"/>
              </a:solidFill>
            </a:endParaRP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In order to be strong, we must be tested.</a:t>
            </a:r>
          </a:p>
          <a:p>
            <a:pPr lvl="1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God tested Abraham (Gn. 22:1-18).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Mt. Moriah 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The fire, the wood and a knife.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Where is the lamb for a burnt offering?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endParaRPr lang="en-US" altLang="ja-JP">
              <a:solidFill>
                <a:schemeClr val="bg1"/>
              </a:solidFill>
            </a:endParaRP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God will provide Himself a lamb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r>
              <a:rPr lang="en-US" altLang="ja-JP">
                <a:solidFill>
                  <a:schemeClr val="bg1"/>
                </a:solidFill>
              </a:rPr>
              <a:t> (vv. 5 &amp; 8).</a:t>
            </a:r>
          </a:p>
          <a:p>
            <a:pPr lvl="2" eaLnBrk="1" hangingPunct="1">
              <a:lnSpc>
                <a:spcPct val="105000"/>
              </a:lnSpc>
              <a:buSzPct val="125000"/>
            </a:pPr>
            <a:r>
              <a:rPr lang="en-US">
                <a:solidFill>
                  <a:schemeClr val="bg1"/>
                </a:solidFill>
              </a:rPr>
              <a:t>Abraham</a:t>
            </a:r>
            <a:r>
              <a:rPr lang="ja-JP" altLang="en-US">
                <a:solidFill>
                  <a:schemeClr val="bg1"/>
                </a:solidFill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s faith is settled (Heb. 11:17-19).</a:t>
            </a:r>
          </a:p>
          <a:p>
            <a:pPr eaLnBrk="1" hangingPunct="1">
              <a:lnSpc>
                <a:spcPct val="105000"/>
              </a:lnSpc>
              <a:buSzPct val="125000"/>
            </a:pPr>
            <a:r>
              <a:rPr lang="en-US" b="1">
                <a:solidFill>
                  <a:schemeClr val="bg1"/>
                </a:solidFill>
              </a:rPr>
              <a:t>Finally, God says </a:t>
            </a:r>
            <a:r>
              <a:rPr lang="ja-JP" altLang="en-US" b="1">
                <a:solidFill>
                  <a:schemeClr val="bg1"/>
                </a:solidFill>
              </a:rPr>
              <a:t>“</a:t>
            </a:r>
            <a:r>
              <a:rPr lang="en-US" altLang="ja-JP" b="1">
                <a:solidFill>
                  <a:schemeClr val="bg1"/>
                </a:solidFill>
              </a:rPr>
              <a:t>Now, I know…</a:t>
            </a:r>
            <a:r>
              <a:rPr lang="ja-JP" altLang="en-US" b="1">
                <a:solidFill>
                  <a:schemeClr val="bg1"/>
                </a:solidFill>
              </a:rPr>
              <a:t>”</a:t>
            </a:r>
            <a:r>
              <a:rPr lang="en-US" altLang="ja-JP" b="1">
                <a:solidFill>
                  <a:schemeClr val="bg1"/>
                </a:solidFill>
              </a:rPr>
              <a:t>(v. 12).  </a:t>
            </a:r>
          </a:p>
          <a:p>
            <a:pPr eaLnBrk="1" hangingPunct="1">
              <a:lnSpc>
                <a:spcPct val="105000"/>
              </a:lnSpc>
              <a:buSzPct val="125000"/>
              <a:buFontTx/>
              <a:buNone/>
            </a:pP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919</Words>
  <Application>Microsoft Macintosh PowerPoint</Application>
  <PresentationFormat>On-screen Show (4:3)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MS PGothic</vt:lpstr>
      <vt:lpstr>Arial</vt:lpstr>
      <vt:lpstr>Calibri</vt:lpstr>
      <vt:lpstr>Abyssinica SIL</vt:lpstr>
      <vt:lpstr>Avenir Black Oblique</vt:lpstr>
      <vt:lpstr>Humanst521 BT</vt:lpstr>
      <vt:lpstr>Default Design</vt:lpstr>
      <vt:lpstr>Custom Design</vt:lpstr>
      <vt:lpstr>1_Custom Design</vt:lpstr>
      <vt:lpstr>Slide 1</vt:lpstr>
      <vt:lpstr>“Abraham Did Not Waver…”</vt:lpstr>
      <vt:lpstr>“Abraham Did Not Waver…”</vt:lpstr>
      <vt:lpstr>Paul’s Use of “Faith”</vt:lpstr>
      <vt:lpstr>Abraham Grew Into Great Faith Romans 4:19-26</vt:lpstr>
      <vt:lpstr>The Faith of Abraham</vt:lpstr>
      <vt:lpstr>“Abraham Did Not Waver”</vt:lpstr>
      <vt:lpstr>“Abraham Did Not Waver”</vt:lpstr>
      <vt:lpstr>“Abraham Did Not Waver”</vt:lpstr>
      <vt:lpstr>“Abraham Did Not Waver”</vt:lpstr>
      <vt:lpstr>Slide 11</vt:lpstr>
      <vt:lpstr>The Faith of Abraham</vt:lpstr>
      <vt:lpstr>Slide 13</vt:lpstr>
    </vt:vector>
  </TitlesOfParts>
  <Company>sundaysource.org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Kyle Pope</cp:lastModifiedBy>
  <cp:revision>183</cp:revision>
  <cp:lastPrinted>2013-06-30T20:10:41Z</cp:lastPrinted>
  <dcterms:created xsi:type="dcterms:W3CDTF">2019-04-01T00:44:19Z</dcterms:created>
  <dcterms:modified xsi:type="dcterms:W3CDTF">2019-04-01T00:44:32Z</dcterms:modified>
</cp:coreProperties>
</file>