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7" r:id="rId4"/>
    <p:sldId id="264" r:id="rId5"/>
    <p:sldId id="265" r:id="rId6"/>
    <p:sldId id="266" r:id="rId7"/>
    <p:sldId id="267" r:id="rId8"/>
    <p:sldId id="268" r:id="rId9"/>
    <p:sldId id="269" r:id="rId10"/>
    <p:sldId id="270" r:id="rId11"/>
    <p:sldId id="271" r:id="rId12"/>
    <p:sldId id="272" r:id="rId13"/>
    <p:sldId id="273" r:id="rId14"/>
    <p:sldId id="274" r:id="rId15"/>
    <p:sldId id="258" r:id="rId16"/>
    <p:sldId id="275" r:id="rId17"/>
    <p:sldId id="276" r:id="rId18"/>
    <p:sldId id="262" r:id="rId19"/>
    <p:sldId id="2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9356"/>
    <a:srgbClr val="DE8D1B"/>
    <a:srgbClr val="925D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00" d="100"/>
          <a:sy n="100" d="100"/>
        </p:scale>
        <p:origin x="-13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011907" y="5116027"/>
            <a:ext cx="1768562" cy="520700"/>
          </a:xfrm>
        </p:spPr>
        <p:txBody>
          <a:bodyPr>
            <a:normAutofit/>
          </a:bodyPr>
          <a:lstStyle>
            <a:lvl1pPr>
              <a:defRPr sz="1600">
                <a:solidFill>
                  <a:srgbClr val="BA9356"/>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9564" y="1092058"/>
            <a:ext cx="7347247" cy="3907042"/>
          </a:xfrm>
        </p:spPr>
        <p:txBody>
          <a:bodyPr/>
          <a:lstStyle>
            <a:lvl1pPr>
              <a:defRPr>
                <a:solidFill>
                  <a:srgbClr val="BA9356"/>
                </a:solidFill>
              </a:defRPr>
            </a:lvl1pPr>
          </a:lstStyle>
          <a:p>
            <a:r>
              <a:rPr lang="en-US" dirty="0" smtClean="0"/>
              <a:t>Add Your Title</a:t>
            </a:r>
            <a:endParaRPr lang="en-US" dirty="0"/>
          </a:p>
        </p:txBody>
      </p:sp>
      <p:sp>
        <p:nvSpPr>
          <p:cNvPr id="5" name="Text Placeholder 3"/>
          <p:cNvSpPr>
            <a:spLocks noGrp="1"/>
          </p:cNvSpPr>
          <p:nvPr>
            <p:ph type="body" sz="quarter" idx="11" hasCustomPrompt="1"/>
          </p:nvPr>
        </p:nvSpPr>
        <p:spPr>
          <a:xfrm>
            <a:off x="4011907" y="5116027"/>
            <a:ext cx="1768562" cy="520700"/>
          </a:xfrm>
        </p:spPr>
        <p:txBody>
          <a:bodyPr>
            <a:normAutofit/>
          </a:bodyPr>
          <a:lstStyle>
            <a:lvl1pPr>
              <a:defRPr sz="1600">
                <a:solidFill>
                  <a:srgbClr val="BA9356"/>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00207" y="117359"/>
            <a:ext cx="8946015" cy="4705175"/>
          </a:xfrm>
        </p:spPr>
        <p:txBody>
          <a:bodyPr anchor="ctr"/>
          <a:lstStyle>
            <a:lvl1pPr algn="ctr">
              <a:defRPr baseline="0">
                <a:solidFill>
                  <a:srgbClr val="BA9356"/>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0207" y="117359"/>
            <a:ext cx="8946015" cy="4705175"/>
          </a:xfrm>
        </p:spPr>
        <p:txBody>
          <a:bodyPr anchor="ctr"/>
          <a:lstStyle>
            <a:lvl1pPr algn="ctr">
              <a:defRPr baseline="0">
                <a:solidFill>
                  <a:srgbClr val="BA9356"/>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74212" y="5061562"/>
            <a:ext cx="2480734" cy="1648504"/>
          </a:xfrm>
        </p:spPr>
        <p:txBody>
          <a:bodyPr>
            <a:normAutofit/>
          </a:bodyPr>
          <a:lstStyle>
            <a:lvl1pPr>
              <a:defRPr sz="1600">
                <a:solidFill>
                  <a:srgbClr val="DE8D1B"/>
                </a:solidFill>
              </a:defRPr>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100207" y="117359"/>
            <a:ext cx="8946015" cy="4705175"/>
          </a:xfrm>
        </p:spPr>
        <p:txBody>
          <a:bodyPr anchor="ctr"/>
          <a:lstStyle>
            <a:lvl1pPr algn="ctr">
              <a:defRPr baseline="0">
                <a:solidFill>
                  <a:srgbClr val="BA9356"/>
                </a:solidFill>
              </a:defRPr>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normAutofit/>
          </a:bodyPr>
          <a:lstStyle>
            <a:lvl1pPr marL="0" indent="0">
              <a:buFont typeface="Arial"/>
              <a:buNone/>
              <a:defRPr sz="3600"/>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2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normAutofit/>
          </a:bodyPr>
          <a:lstStyle>
            <a:lvl1pPr marL="0" indent="0">
              <a:buFont typeface="Arial"/>
              <a:buNone/>
              <a:defRPr sz="3600"/>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3/26/19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297262" y="5745964"/>
            <a:ext cx="6855013" cy="520700"/>
          </a:xfrm>
        </p:spPr>
        <p:txBody>
          <a:bodyPr>
            <a:noAutofit/>
          </a:bodyPr>
          <a:lstStyle/>
          <a:p>
            <a:r>
              <a:rPr lang="en-US" sz="3200" b="1" i="1" dirty="0" smtClean="0"/>
              <a:t>Defending the Authority of God</a:t>
            </a:r>
            <a:endParaRPr lang="en-US" sz="3200" b="1" i="1" dirty="0"/>
          </a:p>
        </p:txBody>
      </p:sp>
    </p:spTree>
    <p:extLst>
      <p:ext uri="{BB962C8B-B14F-4D97-AF65-F5344CB8AC3E}">
        <p14:creationId xmlns:p14="http://schemas.microsoft.com/office/powerpoint/2010/main" val="32840451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9453" y="928510"/>
            <a:ext cx="8780425" cy="5052185"/>
          </a:xfrm>
        </p:spPr>
        <p:txBody>
          <a:bodyPr>
            <a:noAutofit/>
          </a:bodyPr>
          <a:lstStyle/>
          <a:p>
            <a:pPr marL="457200" indent="-457200" algn="l">
              <a:buFont typeface="Arial"/>
              <a:buChar char="•"/>
            </a:pPr>
            <a:r>
              <a:rPr lang="en-US" sz="3200" b="1" dirty="0" smtClean="0">
                <a:latin typeface="Helvetica"/>
                <a:cs typeface="Helvetica"/>
              </a:rPr>
              <a:t>God has every right to command His people.</a:t>
            </a:r>
          </a:p>
          <a:p>
            <a:pPr marL="457200" indent="-457200" algn="l">
              <a:buFont typeface="Arial"/>
              <a:buChar char="•"/>
            </a:pPr>
            <a:r>
              <a:rPr lang="en-US" sz="3200" b="1" dirty="0" smtClean="0">
                <a:latin typeface="Helvetica"/>
                <a:cs typeface="Helvetica"/>
              </a:rPr>
              <a:t>God’s sovereignty is reverenced when we:</a:t>
            </a:r>
          </a:p>
          <a:p>
            <a:pPr marL="914400" lvl="1" indent="-457200" algn="l">
              <a:buFont typeface="Arial"/>
              <a:buChar char="•"/>
            </a:pPr>
            <a:r>
              <a:rPr lang="en-US" sz="2800" b="1" dirty="0" smtClean="0">
                <a:latin typeface="Helvetica"/>
                <a:cs typeface="Helvetica"/>
              </a:rPr>
              <a:t>Understand his will (Ephesians 3:3-5; 5:17).</a:t>
            </a:r>
          </a:p>
          <a:p>
            <a:pPr marL="914400" lvl="1" indent="-457200" algn="l">
              <a:buFont typeface="Arial"/>
              <a:buChar char="•"/>
            </a:pPr>
            <a:r>
              <a:rPr lang="en-US" sz="2800" b="1" dirty="0" smtClean="0">
                <a:latin typeface="Helvetica"/>
                <a:cs typeface="Helvetica"/>
              </a:rPr>
              <a:t>Live in His purpose (Ephesians 1:6, 12, 14).</a:t>
            </a:r>
          </a:p>
          <a:p>
            <a:pPr marL="914400" lvl="1" indent="-457200" algn="l">
              <a:buFont typeface="Arial"/>
              <a:buChar char="•"/>
            </a:pPr>
            <a:r>
              <a:rPr lang="en-US" sz="2800" b="1" dirty="0" smtClean="0">
                <a:latin typeface="Helvetica"/>
                <a:cs typeface="Helvetica"/>
              </a:rPr>
              <a:t>Commit our hearts to the revelation of the gospel (I Cor. 2:9-16).</a:t>
            </a:r>
            <a:endParaRPr lang="en-US" sz="2800" b="1" dirty="0">
              <a:latin typeface="Helvetica"/>
              <a:cs typeface="Helvetica"/>
            </a:endParaRPr>
          </a:p>
        </p:txBody>
      </p:sp>
      <p:sp>
        <p:nvSpPr>
          <p:cNvPr id="9" name="Text Placeholder 8"/>
          <p:cNvSpPr>
            <a:spLocks noGrp="1"/>
          </p:cNvSpPr>
          <p:nvPr>
            <p:ph type="body" sz="quarter" idx="14"/>
          </p:nvPr>
        </p:nvSpPr>
        <p:spPr>
          <a:xfrm>
            <a:off x="603302" y="343411"/>
            <a:ext cx="8159750" cy="990253"/>
          </a:xfrm>
        </p:spPr>
        <p:txBody>
          <a:bodyPr>
            <a:noAutofit/>
          </a:bodyPr>
          <a:lstStyle/>
          <a:p>
            <a:r>
              <a:rPr lang="en-US" sz="4000" b="1" dirty="0" smtClean="0">
                <a:solidFill>
                  <a:srgbClr val="FFFF00"/>
                </a:solidFill>
                <a:latin typeface="Cambria"/>
                <a:cs typeface="Cambria"/>
              </a:rPr>
              <a:t>The Sovereign Authority of God</a:t>
            </a:r>
          </a:p>
        </p:txBody>
      </p:sp>
    </p:spTree>
    <p:extLst>
      <p:ext uri="{BB962C8B-B14F-4D97-AF65-F5344CB8AC3E}">
        <p14:creationId xmlns:p14="http://schemas.microsoft.com/office/powerpoint/2010/main" val="2288571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dissolve">
                                      <p:cBhvr>
                                        <p:cTn id="19" dur="500"/>
                                        <p:tgtEl>
                                          <p:spTgt spid="8">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dissolv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9453" y="928510"/>
            <a:ext cx="8780425" cy="5052185"/>
          </a:xfrm>
        </p:spPr>
        <p:txBody>
          <a:bodyPr>
            <a:noAutofit/>
          </a:bodyPr>
          <a:lstStyle/>
          <a:p>
            <a:pPr marL="457200" indent="-457200" algn="l">
              <a:buFont typeface="Arial"/>
              <a:buChar char="•"/>
            </a:pPr>
            <a:r>
              <a:rPr lang="en-US" sz="3200" b="1" dirty="0" smtClean="0">
                <a:latin typeface="Helvetica"/>
                <a:cs typeface="Helvetica"/>
              </a:rPr>
              <a:t>The Faith of the Centurion (Matt. 8:5-13).</a:t>
            </a:r>
          </a:p>
          <a:p>
            <a:pPr marL="914400" lvl="1" indent="-457200" algn="l">
              <a:buFont typeface="Arial"/>
              <a:buChar char="•"/>
            </a:pPr>
            <a:r>
              <a:rPr lang="en-US" sz="2400" b="1" dirty="0" smtClean="0">
                <a:latin typeface="Helvetica"/>
                <a:cs typeface="Helvetica"/>
              </a:rPr>
              <a:t>Jesus and the Centurion’s discussion the nature of authority and Jesus’ power (8:8-9).</a:t>
            </a:r>
          </a:p>
          <a:p>
            <a:pPr marL="914400" lvl="1" indent="-457200" algn="l">
              <a:buFont typeface="Arial"/>
              <a:buChar char="•"/>
            </a:pPr>
            <a:r>
              <a:rPr lang="en-US" sz="2400" b="1" dirty="0" smtClean="0">
                <a:latin typeface="Helvetica"/>
                <a:cs typeface="Helvetica"/>
              </a:rPr>
              <a:t>Trusting in Jesus is trusting that He has all authority (Matthew 28:18).</a:t>
            </a:r>
          </a:p>
          <a:p>
            <a:pPr marL="914400" lvl="1" indent="-457200" algn="l">
              <a:buFont typeface="Arial"/>
              <a:buChar char="•"/>
            </a:pPr>
            <a:r>
              <a:rPr lang="en-US" sz="2400" b="1" dirty="0" smtClean="0">
                <a:latin typeface="Helvetica"/>
                <a:cs typeface="Helvetica"/>
              </a:rPr>
              <a:t>When Jesus evaluated their conversation about authority he did not say, “I have not found a man in all of Israel with such a great grasp of authority” – He said, “I have not found in Israel such great faith.”</a:t>
            </a:r>
            <a:endParaRPr lang="en-US" sz="2400" b="1" dirty="0">
              <a:latin typeface="Helvetica"/>
              <a:cs typeface="Helvetica"/>
            </a:endParaRPr>
          </a:p>
        </p:txBody>
      </p:sp>
      <p:sp>
        <p:nvSpPr>
          <p:cNvPr id="9" name="Text Placeholder 8"/>
          <p:cNvSpPr>
            <a:spLocks noGrp="1"/>
          </p:cNvSpPr>
          <p:nvPr>
            <p:ph type="body" sz="quarter" idx="14"/>
          </p:nvPr>
        </p:nvSpPr>
        <p:spPr>
          <a:xfrm>
            <a:off x="501702" y="330711"/>
            <a:ext cx="8159750" cy="990253"/>
          </a:xfrm>
        </p:spPr>
        <p:txBody>
          <a:bodyPr>
            <a:noAutofit/>
          </a:bodyPr>
          <a:lstStyle/>
          <a:p>
            <a:r>
              <a:rPr lang="en-US" sz="4800" b="1" dirty="0" smtClean="0">
                <a:solidFill>
                  <a:srgbClr val="FFFF00"/>
                </a:solidFill>
                <a:latin typeface="Cambria"/>
                <a:cs typeface="Cambria"/>
              </a:rPr>
              <a:t>Faith &amp; Authority</a:t>
            </a:r>
          </a:p>
        </p:txBody>
      </p:sp>
    </p:spTree>
    <p:extLst>
      <p:ext uri="{BB962C8B-B14F-4D97-AF65-F5344CB8AC3E}">
        <p14:creationId xmlns:p14="http://schemas.microsoft.com/office/powerpoint/2010/main" val="813008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dissolve">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9453" y="1233310"/>
            <a:ext cx="8780425" cy="5052185"/>
          </a:xfrm>
        </p:spPr>
        <p:txBody>
          <a:bodyPr>
            <a:noAutofit/>
          </a:bodyPr>
          <a:lstStyle/>
          <a:p>
            <a:pPr marL="457200" indent="-457200" algn="l">
              <a:buFont typeface="Arial"/>
              <a:buChar char="•"/>
            </a:pPr>
            <a:r>
              <a:rPr lang="en-US" b="1" dirty="0" smtClean="0">
                <a:latin typeface="Helvetica"/>
                <a:cs typeface="Helvetica"/>
              </a:rPr>
              <a:t>What is our definition of love?</a:t>
            </a:r>
          </a:p>
          <a:p>
            <a:pPr marL="914400" lvl="1" indent="-457200" algn="l">
              <a:buFont typeface="Arial"/>
              <a:buChar char="•"/>
            </a:pPr>
            <a:r>
              <a:rPr lang="en-US" sz="2800" b="1" dirty="0" smtClean="0">
                <a:latin typeface="Helvetica"/>
                <a:cs typeface="Helvetica"/>
              </a:rPr>
              <a:t>To preach the love of God is to preach the perfect example of Jesus (Hebrews 5:8-9).</a:t>
            </a:r>
          </a:p>
          <a:p>
            <a:pPr marL="914400" lvl="1" indent="-457200" algn="l">
              <a:buFont typeface="Arial"/>
              <a:buChar char="•"/>
            </a:pPr>
            <a:r>
              <a:rPr lang="en-US" sz="2800" b="1" dirty="0" smtClean="0">
                <a:latin typeface="Helvetica"/>
                <a:cs typeface="Helvetica"/>
              </a:rPr>
              <a:t>To preach the love of God is to preach an obedient faith (John 14:15; John 15:14;                 I John 5:3).</a:t>
            </a:r>
          </a:p>
          <a:p>
            <a:pPr marL="914400" lvl="1" indent="-457200" algn="l">
              <a:buFont typeface="Arial"/>
              <a:buChar char="•"/>
            </a:pPr>
            <a:r>
              <a:rPr lang="en-US" sz="2800" b="1" dirty="0" smtClean="0">
                <a:latin typeface="Helvetica"/>
                <a:cs typeface="Helvetica"/>
              </a:rPr>
              <a:t>To preach about our need to love God with our whole heart is to preach about sacrificial discipleship (Matt. 10:32-39).</a:t>
            </a:r>
          </a:p>
          <a:p>
            <a:pPr marL="457200" indent="-457200" algn="l">
              <a:buFont typeface="Arial"/>
              <a:buChar char="•"/>
            </a:pPr>
            <a:endParaRPr lang="en-US" b="1" dirty="0">
              <a:latin typeface="Helvetica"/>
              <a:cs typeface="Helvetica"/>
            </a:endParaRPr>
          </a:p>
        </p:txBody>
      </p:sp>
      <p:sp>
        <p:nvSpPr>
          <p:cNvPr id="9" name="Text Placeholder 8"/>
          <p:cNvSpPr>
            <a:spLocks noGrp="1"/>
          </p:cNvSpPr>
          <p:nvPr>
            <p:ph type="body" sz="quarter" idx="14"/>
          </p:nvPr>
        </p:nvSpPr>
        <p:spPr>
          <a:xfrm>
            <a:off x="501702" y="102111"/>
            <a:ext cx="8159750" cy="990253"/>
          </a:xfrm>
        </p:spPr>
        <p:txBody>
          <a:bodyPr>
            <a:noAutofit/>
          </a:bodyPr>
          <a:lstStyle/>
          <a:p>
            <a:r>
              <a:rPr lang="en-US" sz="4800" b="1" dirty="0" smtClean="0">
                <a:solidFill>
                  <a:srgbClr val="FFFF00"/>
                </a:solidFill>
                <a:latin typeface="Helvetica"/>
                <a:cs typeface="Helvetica"/>
              </a:rPr>
              <a:t>Love of God &amp; Authority</a:t>
            </a:r>
          </a:p>
        </p:txBody>
      </p:sp>
    </p:spTree>
    <p:extLst>
      <p:ext uri="{BB962C8B-B14F-4D97-AF65-F5344CB8AC3E}">
        <p14:creationId xmlns:p14="http://schemas.microsoft.com/office/powerpoint/2010/main" val="4109853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dissolve">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9453" y="1420074"/>
            <a:ext cx="4477647" cy="5052185"/>
          </a:xfrm>
        </p:spPr>
        <p:txBody>
          <a:bodyPr>
            <a:noAutofit/>
          </a:bodyPr>
          <a:lstStyle/>
          <a:p>
            <a:pPr marL="457200" indent="-457200" algn="l">
              <a:buFont typeface="Arial"/>
              <a:buChar char="•"/>
            </a:pPr>
            <a:r>
              <a:rPr lang="en-US" sz="3200" b="1" dirty="0" smtClean="0">
                <a:latin typeface="Cambria"/>
                <a:cs typeface="Cambria"/>
              </a:rPr>
              <a:t>God-centered worship is concerned about Biblical authority. </a:t>
            </a:r>
          </a:p>
          <a:p>
            <a:pPr marL="457200" indent="-457200" algn="l">
              <a:buFont typeface="Arial"/>
              <a:buChar char="•"/>
            </a:pPr>
            <a:r>
              <a:rPr lang="en-US" sz="3200" b="1" dirty="0" smtClean="0">
                <a:latin typeface="Cambria"/>
                <a:cs typeface="Cambria"/>
              </a:rPr>
              <a:t>Man centered worship is concerned about what “I” want.</a:t>
            </a:r>
          </a:p>
          <a:p>
            <a:pPr marL="457200" indent="-457200" algn="l">
              <a:buFont typeface="Arial"/>
              <a:buChar char="•"/>
            </a:pPr>
            <a:endParaRPr lang="en-US" sz="3200" b="1" dirty="0">
              <a:latin typeface="Cambria"/>
              <a:cs typeface="Cambria"/>
            </a:endParaRPr>
          </a:p>
        </p:txBody>
      </p:sp>
      <p:sp>
        <p:nvSpPr>
          <p:cNvPr id="9" name="Text Placeholder 8"/>
          <p:cNvSpPr>
            <a:spLocks noGrp="1"/>
          </p:cNvSpPr>
          <p:nvPr>
            <p:ph type="body" sz="quarter" idx="14"/>
          </p:nvPr>
        </p:nvSpPr>
        <p:spPr>
          <a:xfrm>
            <a:off x="501702" y="102111"/>
            <a:ext cx="8159750" cy="990253"/>
          </a:xfrm>
        </p:spPr>
        <p:txBody>
          <a:bodyPr>
            <a:noAutofit/>
          </a:bodyPr>
          <a:lstStyle/>
          <a:p>
            <a:r>
              <a:rPr lang="en-US" sz="5400" b="1" dirty="0" smtClean="0">
                <a:solidFill>
                  <a:srgbClr val="FFFF00"/>
                </a:solidFill>
                <a:latin typeface="Helvetica"/>
                <a:cs typeface="Helvetica"/>
              </a:rPr>
              <a:t>Holy Praise &amp; Authority</a:t>
            </a:r>
          </a:p>
        </p:txBody>
      </p:sp>
      <p:pic>
        <p:nvPicPr>
          <p:cNvPr id="2" name="Picture 1"/>
          <p:cNvPicPr>
            <a:picLocks noChangeAspect="1"/>
          </p:cNvPicPr>
          <p:nvPr/>
        </p:nvPicPr>
        <p:blipFill>
          <a:blip r:embed="rId2"/>
          <a:stretch>
            <a:fillRect/>
          </a:stretch>
        </p:blipFill>
        <p:spPr>
          <a:xfrm>
            <a:off x="4737100" y="1585174"/>
            <a:ext cx="3924352" cy="4117126"/>
          </a:xfrm>
          <a:prstGeom prst="rect">
            <a:avLst/>
          </a:prstGeom>
          <a:ln>
            <a:noFill/>
          </a:ln>
          <a:effectLst>
            <a:softEdge rad="112500"/>
          </a:effectLst>
        </p:spPr>
      </p:pic>
    </p:spTree>
    <p:extLst>
      <p:ext uri="{BB962C8B-B14F-4D97-AF65-F5344CB8AC3E}">
        <p14:creationId xmlns:p14="http://schemas.microsoft.com/office/powerpoint/2010/main" val="1771193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50627" y="1277884"/>
            <a:ext cx="8411729" cy="4486813"/>
          </a:xfrm>
        </p:spPr>
        <p:txBody>
          <a:bodyPr>
            <a:noAutofit/>
          </a:bodyPr>
          <a:lstStyle/>
          <a:p>
            <a:r>
              <a:rPr lang="en-US" sz="2800" dirty="0" smtClean="0">
                <a:latin typeface="Helvetica"/>
                <a:cs typeface="Helvetica"/>
              </a:rPr>
              <a:t>“</a:t>
            </a:r>
            <a:r>
              <a:rPr lang="en-US" sz="2800" i="1" dirty="0">
                <a:latin typeface="Helvetica"/>
                <a:cs typeface="Helvetica"/>
              </a:rPr>
              <a:t>What comes into our mind when we think about God is the most important thing to us…the history of mankind will probably show that no people has ever risen above its religion and man’s history will positively demonstrate that </a:t>
            </a:r>
            <a:r>
              <a:rPr lang="en-US" sz="2800" b="1" i="1" dirty="0">
                <a:latin typeface="Helvetica"/>
                <a:cs typeface="Helvetica"/>
              </a:rPr>
              <a:t>no religion has ever been greater than its idea of God.</a:t>
            </a:r>
            <a:r>
              <a:rPr lang="en-US" sz="2800" i="1" dirty="0">
                <a:latin typeface="Helvetica"/>
                <a:cs typeface="Helvetica"/>
              </a:rPr>
              <a:t> Worship is pure or base as the worshipper entertains high or low thoughts of God…Were we able to extract from any man a complete answer to the question, ‘What comes into your mind when you think about God?’ we might predict with certainty the spiritual future of that man” </a:t>
            </a:r>
            <a:endParaRPr lang="en-US" sz="2800" i="1" dirty="0" smtClean="0">
              <a:latin typeface="Helvetica"/>
              <a:cs typeface="Helvetica"/>
            </a:endParaRPr>
          </a:p>
          <a:p>
            <a:r>
              <a:rPr lang="en-US" sz="2800" dirty="0" smtClean="0">
                <a:latin typeface="Helvetica"/>
                <a:cs typeface="Helvetica"/>
              </a:rPr>
              <a:t>(</a:t>
            </a:r>
            <a:r>
              <a:rPr lang="en-US" sz="2800" dirty="0" err="1">
                <a:latin typeface="Helvetica"/>
                <a:cs typeface="Helvetica"/>
              </a:rPr>
              <a:t>Repring</a:t>
            </a:r>
            <a:r>
              <a:rPr lang="en-US" sz="2800" dirty="0">
                <a:latin typeface="Helvetica"/>
                <a:cs typeface="Helvetica"/>
              </a:rPr>
              <a:t>; New York: Harper &amp; Row, 1975, 9).</a:t>
            </a:r>
          </a:p>
          <a:p>
            <a:endParaRPr lang="en-US" sz="2800" b="1" dirty="0">
              <a:solidFill>
                <a:srgbClr val="FFFF00"/>
              </a:solidFill>
              <a:latin typeface="Helvetica"/>
              <a:cs typeface="Helvetica"/>
            </a:endParaRPr>
          </a:p>
          <a:p>
            <a:endParaRPr lang="en-US" sz="2800" b="1" dirty="0" smtClean="0">
              <a:solidFill>
                <a:srgbClr val="FFFF00"/>
              </a:solidFill>
              <a:latin typeface="Helvetica"/>
              <a:cs typeface="Helvetica"/>
            </a:endParaRPr>
          </a:p>
        </p:txBody>
      </p:sp>
    </p:spTree>
    <p:extLst>
      <p:ext uri="{BB962C8B-B14F-4D97-AF65-F5344CB8AC3E}">
        <p14:creationId xmlns:p14="http://schemas.microsoft.com/office/powerpoint/2010/main" val="14653906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8486" y="1679204"/>
            <a:ext cx="5585061" cy="3907042"/>
          </a:xfrm>
        </p:spPr>
        <p:txBody>
          <a:bodyPr>
            <a:normAutofit fontScale="90000"/>
          </a:bodyPr>
          <a:lstStyle/>
          <a:p>
            <a:pPr lvl="1" algn="ctr" rtl="0">
              <a:spcBef>
                <a:spcPct val="0"/>
              </a:spcBef>
            </a:pPr>
            <a:r>
              <a:rPr lang="en-US" sz="4000" dirty="0" smtClean="0">
                <a:solidFill>
                  <a:schemeClr val="tx1"/>
                </a:solidFill>
                <a:cs typeface="Cochin"/>
              </a:rPr>
              <a:t>Victoria Osteen, </a:t>
            </a:r>
            <a:r>
              <a:rPr lang="en-US" sz="3600" dirty="0" smtClean="0">
                <a:solidFill>
                  <a:schemeClr val="tx1"/>
                </a:solidFill>
                <a:cs typeface="Cochin"/>
              </a:rPr>
              <a:t>“I want to encourage every one of us to realize that when we obey God, we are not doing it for God, I mean that is one way to look at it. We are doing it for ourselves… so I want you to know this morning just do good for your own self … when you come to … worship you are not doing it for God, you are doing it for your self…Amen.”</a:t>
            </a:r>
            <a:br>
              <a:rPr lang="en-US" sz="3600" dirty="0" smtClean="0">
                <a:solidFill>
                  <a:schemeClr val="tx1"/>
                </a:solidFill>
                <a:cs typeface="Cochin"/>
              </a:rPr>
            </a:br>
            <a:endParaRPr lang="en-US" dirty="0">
              <a:solidFill>
                <a:schemeClr val="tx1"/>
              </a:solidFill>
            </a:endParaRPr>
          </a:p>
        </p:txBody>
      </p:sp>
      <p:pic>
        <p:nvPicPr>
          <p:cNvPr id="2" name="Picture 1"/>
          <p:cNvPicPr>
            <a:picLocks noChangeAspect="1"/>
          </p:cNvPicPr>
          <p:nvPr/>
        </p:nvPicPr>
        <p:blipFill>
          <a:blip r:embed="rId2"/>
          <a:stretch>
            <a:fillRect/>
          </a:stretch>
        </p:blipFill>
        <p:spPr>
          <a:xfrm>
            <a:off x="5612372" y="381000"/>
            <a:ext cx="3531628" cy="6096000"/>
          </a:xfrm>
          <a:prstGeom prst="rect">
            <a:avLst/>
          </a:prstGeom>
          <a:ln>
            <a:noFill/>
          </a:ln>
          <a:effectLst>
            <a:softEdge rad="112500"/>
          </a:effectLst>
        </p:spPr>
      </p:pic>
    </p:spTree>
    <p:extLst>
      <p:ext uri="{BB962C8B-B14F-4D97-AF65-F5344CB8AC3E}">
        <p14:creationId xmlns:p14="http://schemas.microsoft.com/office/powerpoint/2010/main" val="38938567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8487" y="1679204"/>
            <a:ext cx="5325608" cy="3907042"/>
          </a:xfrm>
        </p:spPr>
        <p:txBody>
          <a:bodyPr>
            <a:noAutofit/>
          </a:bodyPr>
          <a:lstStyle/>
          <a:p>
            <a:pPr lvl="1" algn="ctr" rtl="0">
              <a:spcBef>
                <a:spcPct val="0"/>
              </a:spcBef>
            </a:pPr>
            <a:r>
              <a:rPr lang="en-US" sz="2800" dirty="0" smtClean="0">
                <a:solidFill>
                  <a:srgbClr val="FFFFFF"/>
                </a:solidFill>
              </a:rPr>
              <a:t>The carnal view of many “religious people” is completely out of hand:</a:t>
            </a:r>
            <a:r>
              <a:rPr lang="en-US" sz="2800" i="1" dirty="0" smtClean="0">
                <a:solidFill>
                  <a:srgbClr val="FFFFFF"/>
                </a:solidFill>
              </a:rPr>
              <a:t> “A number of Baptist bloggers who opposed Floyd linked to articles by the Associated Baptist Press about the church’s children ministry and a ‘fire truck’ baptistery. One article quoting Christianity Today, said, ‘The unique baptistery, created by Disney designer Bruce Barry, is part of a $270,000 high tech project for the church’s children worship area which includes…</a:t>
            </a:r>
            <a:r>
              <a:rPr lang="en-US" sz="2800" dirty="0" smtClean="0">
                <a:solidFill>
                  <a:srgbClr val="FFFFFF"/>
                </a:solidFill>
                <a:effectLst>
                  <a:glow rad="228600">
                    <a:schemeClr val="accent4">
                      <a:satMod val="175000"/>
                      <a:alpha val="40000"/>
                    </a:schemeClr>
                  </a:glow>
                </a:effectLst>
                <a:latin typeface="Cochin"/>
                <a:cs typeface="Cochin"/>
              </a:rPr>
              <a:t/>
            </a:r>
            <a:br>
              <a:rPr lang="en-US" sz="2800" dirty="0" smtClean="0">
                <a:solidFill>
                  <a:srgbClr val="FFFFFF"/>
                </a:solidFill>
                <a:effectLst>
                  <a:glow rad="228600">
                    <a:schemeClr val="accent4">
                      <a:satMod val="175000"/>
                      <a:alpha val="40000"/>
                    </a:schemeClr>
                  </a:glow>
                </a:effectLst>
                <a:latin typeface="Cochin"/>
                <a:cs typeface="Cochin"/>
              </a:rPr>
            </a:br>
            <a:r>
              <a:rPr lang="en-US" sz="2800" dirty="0" smtClean="0">
                <a:solidFill>
                  <a:srgbClr val="FFFFFF"/>
                </a:solidFill>
                <a:cs typeface="Cochin"/>
              </a:rPr>
              <a:t/>
            </a:r>
            <a:br>
              <a:rPr lang="en-US" sz="2800" dirty="0" smtClean="0">
                <a:solidFill>
                  <a:srgbClr val="FFFFFF"/>
                </a:solidFill>
                <a:cs typeface="Cochin"/>
              </a:rPr>
            </a:br>
            <a:endParaRPr lang="en-US" sz="1400" dirty="0">
              <a:solidFill>
                <a:srgbClr val="FFFFFF"/>
              </a:solidFill>
            </a:endParaRPr>
          </a:p>
        </p:txBody>
      </p:sp>
      <p:pic>
        <p:nvPicPr>
          <p:cNvPr id="4" name="Picture 3"/>
          <p:cNvPicPr>
            <a:picLocks noChangeAspect="1"/>
          </p:cNvPicPr>
          <p:nvPr/>
        </p:nvPicPr>
        <p:blipFill>
          <a:blip r:embed="rId2"/>
          <a:stretch>
            <a:fillRect/>
          </a:stretch>
        </p:blipFill>
        <p:spPr>
          <a:xfrm>
            <a:off x="5735270" y="-109237"/>
            <a:ext cx="3408730" cy="6858000"/>
          </a:xfrm>
          <a:prstGeom prst="rect">
            <a:avLst/>
          </a:prstGeom>
          <a:ln>
            <a:noFill/>
          </a:ln>
          <a:effectLst>
            <a:softEdge rad="112500"/>
          </a:effectLst>
        </p:spPr>
      </p:pic>
    </p:spTree>
    <p:extLst>
      <p:ext uri="{BB962C8B-B14F-4D97-AF65-F5344CB8AC3E}">
        <p14:creationId xmlns:p14="http://schemas.microsoft.com/office/powerpoint/2010/main" val="22735036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8486" y="1679204"/>
            <a:ext cx="5748925" cy="3907042"/>
          </a:xfrm>
        </p:spPr>
        <p:txBody>
          <a:bodyPr>
            <a:noAutofit/>
          </a:bodyPr>
          <a:lstStyle/>
          <a:p>
            <a:pPr lvl="1" algn="ctr" rtl="0">
              <a:spcBef>
                <a:spcPct val="0"/>
              </a:spcBef>
            </a:pPr>
            <a:r>
              <a:rPr lang="en-US" sz="2800" i="1" dirty="0" smtClean="0">
                <a:solidFill>
                  <a:srgbClr val="FFFFFF"/>
                </a:solidFill>
              </a:rPr>
              <a:t>“…video games, a light show, music videos and a bubble machine, according to Christianity Today. When a child is baptized in the fire-truck baptistery, sirens blare and confetti is fired out of cannons. ‘Putting a talking head in front of kids for an hour does not work,’ the children’s minister told the magazine…Floyd told Arkansas Baptist News that creative evangelism was needed to package the gospel ‘in ways the culture can understand and receive’” </a:t>
            </a:r>
            <a:r>
              <a:rPr lang="en-US" sz="2800" b="1" i="1" dirty="0" smtClean="0">
                <a:solidFill>
                  <a:srgbClr val="FFFFFF"/>
                </a:solidFill>
              </a:rPr>
              <a:t>(Arkansas Times, p.4).</a:t>
            </a:r>
            <a:r>
              <a:rPr lang="en-US" sz="2800" dirty="0" smtClean="0">
                <a:solidFill>
                  <a:srgbClr val="FFFFFF"/>
                </a:solidFill>
              </a:rPr>
              <a:t/>
            </a:r>
            <a:br>
              <a:rPr lang="en-US" sz="2800" dirty="0" smtClean="0">
                <a:solidFill>
                  <a:srgbClr val="FFFFFF"/>
                </a:solidFill>
              </a:rPr>
            </a:br>
            <a:r>
              <a:rPr lang="en-US" sz="2800" dirty="0" smtClean="0">
                <a:solidFill>
                  <a:srgbClr val="FFFFFF"/>
                </a:solidFill>
                <a:cs typeface="Cochin"/>
              </a:rPr>
              <a:t/>
            </a:r>
            <a:br>
              <a:rPr lang="en-US" sz="2800" dirty="0" smtClean="0">
                <a:solidFill>
                  <a:srgbClr val="FFFFFF"/>
                </a:solidFill>
                <a:cs typeface="Cochin"/>
              </a:rPr>
            </a:br>
            <a:endParaRPr lang="en-US" sz="1400" dirty="0">
              <a:solidFill>
                <a:srgbClr val="FFFFFF"/>
              </a:solidFill>
            </a:endParaRPr>
          </a:p>
        </p:txBody>
      </p:sp>
      <p:pic>
        <p:nvPicPr>
          <p:cNvPr id="4" name="Picture 3"/>
          <p:cNvPicPr>
            <a:picLocks noChangeAspect="1"/>
          </p:cNvPicPr>
          <p:nvPr/>
        </p:nvPicPr>
        <p:blipFill>
          <a:blip r:embed="rId2"/>
          <a:stretch>
            <a:fillRect/>
          </a:stretch>
        </p:blipFill>
        <p:spPr>
          <a:xfrm>
            <a:off x="5735270" y="-109237"/>
            <a:ext cx="3408730" cy="6858000"/>
          </a:xfrm>
          <a:prstGeom prst="rect">
            <a:avLst/>
          </a:prstGeom>
          <a:ln>
            <a:noFill/>
          </a:ln>
          <a:effectLst>
            <a:softEdge rad="112500"/>
          </a:effectLst>
        </p:spPr>
      </p:pic>
    </p:spTree>
    <p:extLst>
      <p:ext uri="{BB962C8B-B14F-4D97-AF65-F5344CB8AC3E}">
        <p14:creationId xmlns:p14="http://schemas.microsoft.com/office/powerpoint/2010/main" val="19878016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sz="6000" b="1" dirty="0" smtClean="0">
                <a:solidFill>
                  <a:srgbClr val="FFFFFF"/>
                </a:solidFill>
                <a:latin typeface="Cambria"/>
                <a:cs typeface="Cambria"/>
              </a:rPr>
              <a:t>Our Identity In Christ</a:t>
            </a:r>
          </a:p>
          <a:p>
            <a:r>
              <a:rPr lang="en-US" sz="4400" b="1" dirty="0" smtClean="0">
                <a:solidFill>
                  <a:srgbClr val="FFFFFF"/>
                </a:solidFill>
                <a:latin typeface="Cambria"/>
                <a:cs typeface="Cambria"/>
              </a:rPr>
              <a:t>Confession</a:t>
            </a:r>
          </a:p>
          <a:p>
            <a:r>
              <a:rPr lang="en-US" sz="4400" b="1" dirty="0" smtClean="0">
                <a:solidFill>
                  <a:srgbClr val="FFFFFF"/>
                </a:solidFill>
                <a:latin typeface="Cambria"/>
                <a:cs typeface="Cambria"/>
              </a:rPr>
              <a:t>Proclamation</a:t>
            </a:r>
          </a:p>
          <a:p>
            <a:r>
              <a:rPr lang="en-US" sz="4400" b="1" dirty="0" smtClean="0">
                <a:solidFill>
                  <a:srgbClr val="FFFFFF"/>
                </a:solidFill>
                <a:latin typeface="Cambria"/>
                <a:cs typeface="Cambria"/>
              </a:rPr>
              <a:t>Fellowship</a:t>
            </a:r>
            <a:endParaRPr lang="en-US" sz="4400" b="1" dirty="0">
              <a:solidFill>
                <a:srgbClr val="FFFFFF"/>
              </a:solidFill>
              <a:latin typeface="Cambria"/>
              <a:cs typeface="Cambria"/>
            </a:endParaRPr>
          </a:p>
        </p:txBody>
      </p:sp>
    </p:spTree>
    <p:extLst>
      <p:ext uri="{BB962C8B-B14F-4D97-AF65-F5344CB8AC3E}">
        <p14:creationId xmlns:p14="http://schemas.microsoft.com/office/powerpoint/2010/main" val="920465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ssolve">
                                      <p:cBhvr>
                                        <p:cTn id="11" dur="500"/>
                                        <p:tgtEl>
                                          <p:spTgt spid="5">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ssolv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dirty="0">
              <a:solidFill>
                <a:srgbClr val="B17B31"/>
              </a:solidFill>
            </a:endParaRPr>
          </a:p>
        </p:txBody>
      </p:sp>
    </p:spTree>
    <p:extLst>
      <p:ext uri="{BB962C8B-B14F-4D97-AF65-F5344CB8AC3E}">
        <p14:creationId xmlns:p14="http://schemas.microsoft.com/office/powerpoint/2010/main" val="5442581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r>
              <a:rPr lang="en-US" sz="4400" b="1" dirty="0" smtClean="0">
                <a:solidFill>
                  <a:schemeClr val="tx1"/>
                </a:solidFill>
                <a:latin typeface="Helvetica"/>
                <a:cs typeface="Helvetica"/>
              </a:rPr>
              <a:t>“Whatever you do in word or deed, do all in the name of the Lord Jesus, giving thanks through Him to God the Father.” </a:t>
            </a:r>
          </a:p>
          <a:p>
            <a:r>
              <a:rPr lang="en-US" sz="4400" b="1" dirty="0" smtClean="0">
                <a:solidFill>
                  <a:schemeClr val="tx1"/>
                </a:solidFill>
                <a:latin typeface="Helvetica"/>
                <a:cs typeface="Helvetica"/>
              </a:rPr>
              <a:t>(Colossians 3:17)</a:t>
            </a:r>
            <a:endParaRPr lang="en-US" sz="4400" b="1" dirty="0">
              <a:solidFill>
                <a:schemeClr val="tx1"/>
              </a:solidFill>
              <a:latin typeface="Helvetica"/>
              <a:cs typeface="Helvetica"/>
            </a:endParaRPr>
          </a:p>
        </p:txBody>
      </p:sp>
    </p:spTree>
    <p:extLst>
      <p:ext uri="{BB962C8B-B14F-4D97-AF65-F5344CB8AC3E}">
        <p14:creationId xmlns:p14="http://schemas.microsoft.com/office/powerpoint/2010/main" val="3743528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26737" y="1092364"/>
            <a:ext cx="8160063" cy="4888331"/>
          </a:xfrm>
        </p:spPr>
        <p:txBody>
          <a:bodyPr>
            <a:normAutofit/>
          </a:bodyPr>
          <a:lstStyle/>
          <a:p>
            <a:pPr marL="0" lvl="2"/>
            <a:r>
              <a:rPr lang="en-US" sz="3400" b="1" dirty="0">
                <a:latin typeface="Helvetica"/>
                <a:cs typeface="Helvetica"/>
              </a:rPr>
              <a:t>“Those who contend with the LORD will be shattered; against them He will thunder in the heavens, the LORD will judge the ends of the earth; and He will give strength to His king, and he will exalt </a:t>
            </a:r>
            <a:r>
              <a:rPr lang="en-US" sz="3400" b="1" dirty="0" smtClean="0">
                <a:latin typeface="Helvetica"/>
                <a:cs typeface="Helvetica"/>
              </a:rPr>
              <a:t>the horn </a:t>
            </a:r>
            <a:r>
              <a:rPr lang="en-US" sz="3400" b="1" dirty="0">
                <a:latin typeface="Helvetica"/>
                <a:cs typeface="Helvetica"/>
              </a:rPr>
              <a:t>of His anointed</a:t>
            </a:r>
            <a:r>
              <a:rPr lang="en-US" sz="3400" b="1" dirty="0" smtClean="0">
                <a:latin typeface="Helvetica"/>
                <a:cs typeface="Helvetica"/>
              </a:rPr>
              <a:t>”    </a:t>
            </a:r>
          </a:p>
          <a:p>
            <a:pPr marL="0" lvl="2"/>
            <a:r>
              <a:rPr lang="en-US" sz="3200" b="1" dirty="0" smtClean="0">
                <a:latin typeface="Helvetica"/>
                <a:cs typeface="Helvetica"/>
              </a:rPr>
              <a:t> </a:t>
            </a:r>
            <a:r>
              <a:rPr lang="en-US" sz="3200" b="1" dirty="0">
                <a:latin typeface="Helvetica"/>
                <a:cs typeface="Helvetica"/>
              </a:rPr>
              <a:t>(I Sam. 2:10).</a:t>
            </a:r>
          </a:p>
          <a:p>
            <a:endParaRPr lang="en-US" sz="3400" b="1" dirty="0">
              <a:latin typeface="Helvetica"/>
              <a:cs typeface="Helvetica"/>
            </a:endParaRPr>
          </a:p>
        </p:txBody>
      </p:sp>
      <p:sp>
        <p:nvSpPr>
          <p:cNvPr id="9" name="Text Placeholder 8"/>
          <p:cNvSpPr>
            <a:spLocks noGrp="1"/>
          </p:cNvSpPr>
          <p:nvPr>
            <p:ph type="body" sz="quarter" idx="14"/>
          </p:nvPr>
        </p:nvSpPr>
        <p:spPr>
          <a:xfrm>
            <a:off x="501702" y="102111"/>
            <a:ext cx="8159750" cy="990253"/>
          </a:xfrm>
        </p:spPr>
        <p:txBody>
          <a:bodyPr>
            <a:noAutofit/>
          </a:bodyPr>
          <a:lstStyle/>
          <a:p>
            <a:r>
              <a:rPr lang="en-US" sz="4000" b="1" dirty="0" smtClean="0">
                <a:solidFill>
                  <a:srgbClr val="FFFF00"/>
                </a:solidFill>
                <a:latin typeface="Helvetica"/>
                <a:cs typeface="Helvetica"/>
              </a:rPr>
              <a:t>The Sovereign Authority of God</a:t>
            </a:r>
          </a:p>
        </p:txBody>
      </p:sp>
    </p:spTree>
    <p:extLst>
      <p:ext uri="{BB962C8B-B14F-4D97-AF65-F5344CB8AC3E}">
        <p14:creationId xmlns:p14="http://schemas.microsoft.com/office/powerpoint/2010/main" val="38772539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26737" y="1269874"/>
            <a:ext cx="8160063" cy="4710821"/>
          </a:xfrm>
        </p:spPr>
        <p:txBody>
          <a:bodyPr>
            <a:normAutofit/>
          </a:bodyPr>
          <a:lstStyle/>
          <a:p>
            <a:pPr marL="0" lvl="2"/>
            <a:r>
              <a:rPr lang="en-US" sz="3400" b="1" dirty="0">
                <a:latin typeface="Cambria"/>
                <a:cs typeface="Cambria"/>
              </a:rPr>
              <a:t>“He said, </a:t>
            </a:r>
            <a:r>
              <a:rPr lang="en-US" sz="3400" b="1" dirty="0" smtClean="0">
                <a:latin typeface="Cambria"/>
                <a:cs typeface="Cambria"/>
              </a:rPr>
              <a:t>‘O </a:t>
            </a:r>
            <a:r>
              <a:rPr lang="en-US" sz="3400" b="1" dirty="0">
                <a:latin typeface="Cambria"/>
                <a:cs typeface="Cambria"/>
              </a:rPr>
              <a:t>LORD, the God of our fathers, are you not God in the heavens? And are you not ruler over all the kingdoms of the nations? Power and might are in your hand so that no one </a:t>
            </a:r>
            <a:r>
              <a:rPr lang="en-US" sz="3200" b="1" dirty="0" smtClean="0">
                <a:latin typeface="Cambria"/>
                <a:cs typeface="Cambria"/>
              </a:rPr>
              <a:t>can </a:t>
            </a:r>
            <a:r>
              <a:rPr lang="en-US" sz="3200" b="1" dirty="0">
                <a:latin typeface="Cambria"/>
                <a:cs typeface="Cambria"/>
              </a:rPr>
              <a:t>stand against You</a:t>
            </a:r>
            <a:r>
              <a:rPr lang="en-US" sz="3200" b="1" dirty="0" smtClean="0">
                <a:latin typeface="Cambria"/>
                <a:cs typeface="Cambria"/>
              </a:rPr>
              <a:t>.’” </a:t>
            </a:r>
          </a:p>
          <a:p>
            <a:pPr marL="0" lvl="2"/>
            <a:r>
              <a:rPr lang="en-US" sz="2800" b="1" dirty="0" smtClean="0">
                <a:latin typeface="Cambria"/>
                <a:cs typeface="Cambria"/>
              </a:rPr>
              <a:t>(</a:t>
            </a:r>
            <a:r>
              <a:rPr lang="en-US" sz="2800" b="1" dirty="0">
                <a:latin typeface="Cambria"/>
                <a:cs typeface="Cambria"/>
              </a:rPr>
              <a:t>2 Chronicles 20:6; </a:t>
            </a:r>
            <a:endParaRPr lang="en-US" sz="2800" b="1" dirty="0" smtClean="0">
              <a:latin typeface="Cambria"/>
              <a:cs typeface="Cambria"/>
            </a:endParaRPr>
          </a:p>
          <a:p>
            <a:pPr marL="0" lvl="2"/>
            <a:r>
              <a:rPr lang="en-US" sz="2800" b="1" dirty="0" smtClean="0">
                <a:latin typeface="Cambria"/>
                <a:cs typeface="Cambria"/>
              </a:rPr>
              <a:t> </a:t>
            </a:r>
            <a:r>
              <a:rPr lang="en-US" sz="2800" b="1" dirty="0">
                <a:latin typeface="Cambria"/>
                <a:cs typeface="Cambria"/>
              </a:rPr>
              <a:t>I Chronicles 29:10-13).</a:t>
            </a:r>
            <a:endParaRPr lang="en-US" sz="2400" b="1" dirty="0">
              <a:latin typeface="Cambria"/>
              <a:cs typeface="Cambria"/>
            </a:endParaRPr>
          </a:p>
          <a:p>
            <a:endParaRPr lang="en-US" sz="2800" b="1" dirty="0">
              <a:latin typeface="Cambria"/>
              <a:cs typeface="Cambria"/>
            </a:endParaRPr>
          </a:p>
        </p:txBody>
      </p:sp>
      <p:sp>
        <p:nvSpPr>
          <p:cNvPr id="9" name="Text Placeholder 8"/>
          <p:cNvSpPr>
            <a:spLocks noGrp="1"/>
          </p:cNvSpPr>
          <p:nvPr>
            <p:ph type="body" sz="quarter" idx="14"/>
          </p:nvPr>
        </p:nvSpPr>
        <p:spPr>
          <a:xfrm>
            <a:off x="501702" y="102111"/>
            <a:ext cx="8159750" cy="990253"/>
          </a:xfrm>
        </p:spPr>
        <p:txBody>
          <a:bodyPr>
            <a:noAutofit/>
          </a:bodyPr>
          <a:lstStyle/>
          <a:p>
            <a:r>
              <a:rPr lang="en-US" sz="4000" b="1" dirty="0" smtClean="0">
                <a:solidFill>
                  <a:srgbClr val="FFFF00"/>
                </a:solidFill>
                <a:latin typeface="Helvetica"/>
                <a:cs typeface="Helvetica"/>
              </a:rPr>
              <a:t>The Sovereign Authority of God</a:t>
            </a:r>
          </a:p>
        </p:txBody>
      </p:sp>
    </p:spTree>
    <p:extLst>
      <p:ext uri="{BB962C8B-B14F-4D97-AF65-F5344CB8AC3E}">
        <p14:creationId xmlns:p14="http://schemas.microsoft.com/office/powerpoint/2010/main" val="12923079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26737" y="1269874"/>
            <a:ext cx="8160063" cy="4710821"/>
          </a:xfrm>
        </p:spPr>
        <p:txBody>
          <a:bodyPr>
            <a:normAutofit/>
          </a:bodyPr>
          <a:lstStyle/>
          <a:p>
            <a:pPr marL="0" lvl="2"/>
            <a:r>
              <a:rPr lang="en-US" sz="3200" b="1" dirty="0">
                <a:latin typeface="Helvetica"/>
                <a:cs typeface="Helvetica"/>
              </a:rPr>
              <a:t>"Woe to the one who quarrels with his </a:t>
            </a:r>
            <a:r>
              <a:rPr lang="en-US" sz="3200" b="1" dirty="0" smtClean="0">
                <a:latin typeface="Helvetica"/>
                <a:cs typeface="Helvetica"/>
              </a:rPr>
              <a:t>Maker</a:t>
            </a:r>
            <a:r>
              <a:rPr lang="en-US" sz="3200" b="1" dirty="0">
                <a:latin typeface="Helvetica"/>
                <a:cs typeface="Helvetica"/>
              </a:rPr>
              <a:t> </a:t>
            </a:r>
            <a:r>
              <a:rPr lang="en-US" sz="3200" b="1" dirty="0" smtClean="0">
                <a:latin typeface="Helvetica"/>
                <a:cs typeface="Helvetica"/>
              </a:rPr>
              <a:t>- </a:t>
            </a:r>
            <a:r>
              <a:rPr lang="en-US" sz="3200" b="1" dirty="0">
                <a:latin typeface="Helvetica"/>
                <a:cs typeface="Helvetica"/>
              </a:rPr>
              <a:t>An earthenware vessel among the vessels of earth! Will the clay say to the potter, 'What are you doing?' Or the thing you are making say, 'He has no hands'? "Woe to him who says to a father, 'What are you begetting?' Or to a woman, 'To what are you giving birth?'" </a:t>
            </a:r>
            <a:r>
              <a:rPr lang="en-US" sz="3200" b="1" dirty="0" smtClean="0">
                <a:latin typeface="Helvetica"/>
                <a:cs typeface="Helvetica"/>
              </a:rPr>
              <a:t> </a:t>
            </a:r>
          </a:p>
          <a:p>
            <a:pPr marL="0" lvl="2"/>
            <a:r>
              <a:rPr lang="en-US" sz="2800" b="1" dirty="0" smtClean="0">
                <a:latin typeface="Helvetica"/>
                <a:cs typeface="Helvetica"/>
              </a:rPr>
              <a:t>(</a:t>
            </a:r>
            <a:r>
              <a:rPr lang="en-US" sz="2800" b="1" dirty="0">
                <a:latin typeface="Helvetica"/>
                <a:cs typeface="Helvetica"/>
              </a:rPr>
              <a:t>Isaiah 45:9-10).</a:t>
            </a:r>
            <a:endParaRPr lang="en-US" sz="2400" b="1" dirty="0">
              <a:latin typeface="Helvetica"/>
              <a:cs typeface="Helvetica"/>
            </a:endParaRPr>
          </a:p>
          <a:p>
            <a:endParaRPr lang="en-US" sz="2800" b="1" dirty="0">
              <a:latin typeface="Helvetica"/>
              <a:cs typeface="Helvetica"/>
            </a:endParaRPr>
          </a:p>
        </p:txBody>
      </p:sp>
      <p:sp>
        <p:nvSpPr>
          <p:cNvPr id="9" name="Text Placeholder 8"/>
          <p:cNvSpPr>
            <a:spLocks noGrp="1"/>
          </p:cNvSpPr>
          <p:nvPr>
            <p:ph type="body" sz="quarter" idx="14"/>
          </p:nvPr>
        </p:nvSpPr>
        <p:spPr>
          <a:xfrm>
            <a:off x="501702" y="102111"/>
            <a:ext cx="8159750" cy="990253"/>
          </a:xfrm>
        </p:spPr>
        <p:txBody>
          <a:bodyPr>
            <a:noAutofit/>
          </a:bodyPr>
          <a:lstStyle/>
          <a:p>
            <a:r>
              <a:rPr lang="en-US" sz="4000" b="1" dirty="0" smtClean="0">
                <a:solidFill>
                  <a:srgbClr val="FFFF00"/>
                </a:solidFill>
                <a:latin typeface="Helvetica"/>
                <a:cs typeface="Helvetica"/>
              </a:rPr>
              <a:t>The Sovereign Authority of God</a:t>
            </a:r>
          </a:p>
        </p:txBody>
      </p:sp>
    </p:spTree>
    <p:extLst>
      <p:ext uri="{BB962C8B-B14F-4D97-AF65-F5344CB8AC3E}">
        <p14:creationId xmlns:p14="http://schemas.microsoft.com/office/powerpoint/2010/main" val="603063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26737" y="1269874"/>
            <a:ext cx="8160063" cy="4710821"/>
          </a:xfrm>
        </p:spPr>
        <p:txBody>
          <a:bodyPr>
            <a:normAutofit/>
          </a:bodyPr>
          <a:lstStyle/>
          <a:p>
            <a:pPr marL="0" lvl="2"/>
            <a:r>
              <a:rPr lang="en-US" sz="3600" b="1" dirty="0">
                <a:latin typeface="Helvetica"/>
                <a:cs typeface="Helvetica"/>
              </a:rPr>
              <a:t>“So in the present case, I say to you, stay away from these men and let them alone, for if this plan or action is of men, it will be overthrown; but if it is of God, you will not be able to overthrow them; or else you may even be found fighting against God” </a:t>
            </a:r>
            <a:endParaRPr lang="en-US" sz="3600" b="1" dirty="0" smtClean="0">
              <a:latin typeface="Helvetica"/>
              <a:cs typeface="Helvetica"/>
            </a:endParaRPr>
          </a:p>
          <a:p>
            <a:pPr marL="0" lvl="2"/>
            <a:r>
              <a:rPr lang="en-US" sz="3200" b="1" dirty="0" smtClean="0">
                <a:latin typeface="Helvetica"/>
                <a:cs typeface="Helvetica"/>
              </a:rPr>
              <a:t>(</a:t>
            </a:r>
            <a:r>
              <a:rPr lang="en-US" sz="3200" b="1" dirty="0">
                <a:latin typeface="Helvetica"/>
                <a:cs typeface="Helvetica"/>
              </a:rPr>
              <a:t>Acts 5:38-39).</a:t>
            </a:r>
            <a:endParaRPr lang="en-US" sz="2800" b="1" dirty="0">
              <a:latin typeface="Helvetica"/>
              <a:cs typeface="Helvetica"/>
            </a:endParaRPr>
          </a:p>
          <a:p>
            <a:endParaRPr lang="en-US" sz="3200" b="1" dirty="0">
              <a:latin typeface="Helvetica"/>
              <a:cs typeface="Helvetica"/>
            </a:endParaRPr>
          </a:p>
        </p:txBody>
      </p:sp>
      <p:sp>
        <p:nvSpPr>
          <p:cNvPr id="9" name="Text Placeholder 8"/>
          <p:cNvSpPr>
            <a:spLocks noGrp="1"/>
          </p:cNvSpPr>
          <p:nvPr>
            <p:ph type="body" sz="quarter" idx="14"/>
          </p:nvPr>
        </p:nvSpPr>
        <p:spPr>
          <a:xfrm>
            <a:off x="501702" y="102111"/>
            <a:ext cx="8159750" cy="990253"/>
          </a:xfrm>
        </p:spPr>
        <p:txBody>
          <a:bodyPr>
            <a:noAutofit/>
          </a:bodyPr>
          <a:lstStyle/>
          <a:p>
            <a:r>
              <a:rPr lang="en-US" sz="4000" b="1" dirty="0" smtClean="0">
                <a:solidFill>
                  <a:srgbClr val="FFFF00"/>
                </a:solidFill>
                <a:latin typeface="Helvetica"/>
                <a:cs typeface="Helvetica"/>
              </a:rPr>
              <a:t>The Sovereign Authority of God</a:t>
            </a:r>
          </a:p>
        </p:txBody>
      </p:sp>
    </p:spTree>
    <p:extLst>
      <p:ext uri="{BB962C8B-B14F-4D97-AF65-F5344CB8AC3E}">
        <p14:creationId xmlns:p14="http://schemas.microsoft.com/office/powerpoint/2010/main" val="34038512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26737" y="1269874"/>
            <a:ext cx="8160063" cy="4710821"/>
          </a:xfrm>
        </p:spPr>
        <p:txBody>
          <a:bodyPr>
            <a:normAutofit fontScale="92500" lnSpcReduction="10000"/>
          </a:bodyPr>
          <a:lstStyle/>
          <a:p>
            <a:pPr marL="457200" indent="-457200" algn="l">
              <a:buFont typeface="Arial"/>
              <a:buChar char="•"/>
            </a:pPr>
            <a:r>
              <a:rPr lang="en-US" sz="3800" b="1" dirty="0">
                <a:latin typeface="Helvetica"/>
                <a:cs typeface="Helvetica"/>
              </a:rPr>
              <a:t>“Let the heavens be glad, and let the earth rejoice; and let them say among the nations, ‘The Lord reigns’” (I Chron. 16:31)</a:t>
            </a:r>
            <a:r>
              <a:rPr lang="en-US" sz="3800" b="1" dirty="0" smtClean="0">
                <a:latin typeface="Helvetica"/>
                <a:cs typeface="Helvetica"/>
              </a:rPr>
              <a:t>.</a:t>
            </a:r>
            <a:endParaRPr lang="en-US" sz="3400" b="1" dirty="0">
              <a:latin typeface="Helvetica"/>
              <a:cs typeface="Helvetica"/>
            </a:endParaRPr>
          </a:p>
          <a:p>
            <a:pPr marL="457200" indent="-457200" algn="l">
              <a:buFont typeface="Arial"/>
              <a:buChar char="•"/>
            </a:pPr>
            <a:r>
              <a:rPr lang="en-US" b="1" dirty="0" smtClean="0">
                <a:latin typeface="Helvetica"/>
                <a:cs typeface="Helvetica"/>
              </a:rPr>
              <a:t>"</a:t>
            </a:r>
            <a:r>
              <a:rPr lang="en-US" b="1" dirty="0">
                <a:latin typeface="Helvetica"/>
                <a:cs typeface="Helvetica"/>
              </a:rPr>
              <a:t>Worthy are You, our Lord and our God, to receive glory and honor and power; for You created all things, and because of Your will they existed, and were </a:t>
            </a:r>
            <a:r>
              <a:rPr lang="en-US" b="1" dirty="0" smtClean="0">
                <a:latin typeface="Helvetica"/>
                <a:cs typeface="Helvetica"/>
              </a:rPr>
              <a:t>created” (Rev. 4:11).</a:t>
            </a:r>
            <a:endParaRPr lang="en-US" sz="6600" b="1" dirty="0">
              <a:latin typeface="Helvetica"/>
              <a:cs typeface="Helvetica"/>
            </a:endParaRPr>
          </a:p>
        </p:txBody>
      </p:sp>
      <p:sp>
        <p:nvSpPr>
          <p:cNvPr id="9" name="Text Placeholder 8"/>
          <p:cNvSpPr>
            <a:spLocks noGrp="1"/>
          </p:cNvSpPr>
          <p:nvPr>
            <p:ph type="body" sz="quarter" idx="14"/>
          </p:nvPr>
        </p:nvSpPr>
        <p:spPr>
          <a:xfrm>
            <a:off x="501702" y="279621"/>
            <a:ext cx="8159750" cy="990253"/>
          </a:xfrm>
        </p:spPr>
        <p:txBody>
          <a:bodyPr>
            <a:noAutofit/>
          </a:bodyPr>
          <a:lstStyle/>
          <a:p>
            <a:r>
              <a:rPr lang="en-US" sz="4000" b="1" dirty="0" smtClean="0">
                <a:solidFill>
                  <a:srgbClr val="FFFF00"/>
                </a:solidFill>
                <a:latin typeface="Helvetica"/>
                <a:cs typeface="Helvetica"/>
              </a:rPr>
              <a:t>The Sovereign Authority of God</a:t>
            </a:r>
          </a:p>
        </p:txBody>
      </p:sp>
    </p:spTree>
    <p:extLst>
      <p:ext uri="{BB962C8B-B14F-4D97-AF65-F5344CB8AC3E}">
        <p14:creationId xmlns:p14="http://schemas.microsoft.com/office/powerpoint/2010/main" val="2171770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259453" y="1092364"/>
            <a:ext cx="8780425" cy="5052185"/>
          </a:xfrm>
        </p:spPr>
        <p:txBody>
          <a:bodyPr>
            <a:noAutofit/>
          </a:bodyPr>
          <a:lstStyle/>
          <a:p>
            <a:pPr marL="457200" indent="-457200" algn="l">
              <a:buFont typeface="Arial"/>
              <a:buChar char="•"/>
            </a:pPr>
            <a:r>
              <a:rPr lang="en-US" sz="2600" b="1" dirty="0" smtClean="0">
                <a:latin typeface="Helvetica"/>
                <a:cs typeface="Helvetica"/>
              </a:rPr>
              <a:t>“</a:t>
            </a:r>
            <a:r>
              <a:rPr lang="en-US" sz="2600" b="1" dirty="0">
                <a:latin typeface="Helvetica"/>
                <a:cs typeface="Helvetica"/>
              </a:rPr>
              <a:t>The LORD reigns, He is clothed with majesty; The LORD has clothed and girded Himself with strength; Indeed, the world is firmly established, it will not be </a:t>
            </a:r>
            <a:r>
              <a:rPr lang="en-US" sz="2600" b="1" dirty="0" smtClean="0">
                <a:latin typeface="Helvetica"/>
                <a:cs typeface="Helvetica"/>
              </a:rPr>
              <a:t>moved” (Psalm 93:1).</a:t>
            </a:r>
            <a:endParaRPr lang="en-US" sz="2600" b="1" dirty="0">
              <a:latin typeface="Helvetica"/>
              <a:cs typeface="Helvetica"/>
            </a:endParaRPr>
          </a:p>
          <a:p>
            <a:pPr marL="457200" indent="-457200" algn="l">
              <a:buFont typeface="Arial"/>
              <a:buChar char="•"/>
            </a:pPr>
            <a:r>
              <a:rPr lang="en-US" sz="2600" b="1" dirty="0" smtClean="0">
                <a:latin typeface="Helvetica"/>
                <a:cs typeface="Helvetica"/>
              </a:rPr>
              <a:t>“</a:t>
            </a:r>
            <a:r>
              <a:rPr lang="en-US" sz="2600" b="1" dirty="0">
                <a:latin typeface="Helvetica"/>
                <a:cs typeface="Helvetica"/>
              </a:rPr>
              <a:t>It is He who sits above the circle of the earth, And its inhabitants are like grasshoppers, Who stretches out the heavens like a curtain And spreads them out like a tent to dwell </a:t>
            </a:r>
            <a:r>
              <a:rPr lang="en-US" sz="2600" b="1" dirty="0" smtClean="0">
                <a:latin typeface="Helvetica"/>
                <a:cs typeface="Helvetica"/>
              </a:rPr>
              <a:t>in” (Isaiah 40:22).</a:t>
            </a:r>
            <a:endParaRPr lang="en-US" sz="2600" b="1" dirty="0">
              <a:latin typeface="Helvetica"/>
              <a:cs typeface="Helvetica"/>
            </a:endParaRPr>
          </a:p>
          <a:p>
            <a:pPr marL="457200" indent="-457200" algn="l">
              <a:buFont typeface="Arial"/>
              <a:buChar char="•"/>
            </a:pPr>
            <a:r>
              <a:rPr lang="en-US" sz="2600" b="1" dirty="0" smtClean="0">
                <a:latin typeface="Helvetica"/>
                <a:cs typeface="Helvetica"/>
              </a:rPr>
              <a:t>“</a:t>
            </a:r>
            <a:r>
              <a:rPr lang="en-US" sz="2600" b="1" dirty="0">
                <a:latin typeface="Helvetica"/>
                <a:cs typeface="Helvetica"/>
              </a:rPr>
              <a:t>Instead, you ought to say, </a:t>
            </a:r>
            <a:r>
              <a:rPr lang="en-US" sz="2600" b="1" dirty="0" smtClean="0">
                <a:latin typeface="Helvetica"/>
                <a:cs typeface="Helvetica"/>
              </a:rPr>
              <a:t>‘If </a:t>
            </a:r>
            <a:r>
              <a:rPr lang="en-US" sz="2600" b="1" dirty="0">
                <a:latin typeface="Helvetica"/>
                <a:cs typeface="Helvetica"/>
              </a:rPr>
              <a:t>the Lord wills, we will live and also do this or </a:t>
            </a:r>
            <a:r>
              <a:rPr lang="en-US" sz="2600" b="1" dirty="0" smtClean="0">
                <a:latin typeface="Helvetica"/>
                <a:cs typeface="Helvetica"/>
              </a:rPr>
              <a:t>that’” (James 4:15).</a:t>
            </a:r>
            <a:endParaRPr lang="en-US" sz="2600" b="1" dirty="0">
              <a:latin typeface="Helvetica"/>
              <a:cs typeface="Helvetica"/>
            </a:endParaRPr>
          </a:p>
          <a:p>
            <a:pPr marL="457200" indent="-457200" algn="l">
              <a:buFont typeface="Arial"/>
              <a:buChar char="•"/>
            </a:pPr>
            <a:endParaRPr lang="en-US" sz="2600" b="1" dirty="0">
              <a:latin typeface="Helvetica"/>
              <a:cs typeface="Helvetica"/>
            </a:endParaRPr>
          </a:p>
        </p:txBody>
      </p:sp>
      <p:sp>
        <p:nvSpPr>
          <p:cNvPr id="9" name="Text Placeholder 8"/>
          <p:cNvSpPr>
            <a:spLocks noGrp="1"/>
          </p:cNvSpPr>
          <p:nvPr>
            <p:ph type="body" sz="quarter" idx="14"/>
          </p:nvPr>
        </p:nvSpPr>
        <p:spPr>
          <a:xfrm>
            <a:off x="501702" y="102111"/>
            <a:ext cx="8159750" cy="990253"/>
          </a:xfrm>
        </p:spPr>
        <p:txBody>
          <a:bodyPr>
            <a:noAutofit/>
          </a:bodyPr>
          <a:lstStyle/>
          <a:p>
            <a:r>
              <a:rPr lang="en-US" sz="4000" b="1" dirty="0" smtClean="0">
                <a:solidFill>
                  <a:srgbClr val="FFFF00"/>
                </a:solidFill>
                <a:latin typeface="Helvetica"/>
                <a:cs typeface="Helvetica"/>
              </a:rPr>
              <a:t>The Sovereign Authority of God</a:t>
            </a:r>
          </a:p>
        </p:txBody>
      </p:sp>
    </p:spTree>
    <p:extLst>
      <p:ext uri="{BB962C8B-B14F-4D97-AF65-F5344CB8AC3E}">
        <p14:creationId xmlns:p14="http://schemas.microsoft.com/office/powerpoint/2010/main" val="1616445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65101" y="-127612"/>
            <a:ext cx="4574560" cy="5844149"/>
          </a:xfrm>
        </p:spPr>
        <p:txBody>
          <a:bodyPr>
            <a:noAutofit/>
          </a:bodyPr>
          <a:lstStyle/>
          <a:p>
            <a:r>
              <a:rPr lang="en-US" sz="2400" b="1" dirty="0" smtClean="0">
                <a:latin typeface="Cambria"/>
                <a:cs typeface="Cambria"/>
              </a:rPr>
              <a:t>“Turn to Me and be saved, all the ends of the earth; for I am God, and there is no other. I have sworn by Myself, the word has gone forth from My mouth in righteousness and will not turn back</a:t>
            </a:r>
            <a:r>
              <a:rPr lang="en-US" sz="2400" b="1" dirty="0" smtClean="0">
                <a:solidFill>
                  <a:srgbClr val="FFFF00"/>
                </a:solidFill>
                <a:latin typeface="Cambria"/>
                <a:cs typeface="Cambria"/>
              </a:rPr>
              <a:t>, that to Me every knee will bow, every tongue will swear allegiance</a:t>
            </a:r>
            <a:r>
              <a:rPr lang="en-US" sz="2400" b="1" dirty="0" smtClean="0">
                <a:latin typeface="Cambria"/>
                <a:cs typeface="Cambria"/>
              </a:rPr>
              <a:t>” </a:t>
            </a:r>
            <a:endParaRPr lang="en-US" sz="2400" b="1" dirty="0" smtClean="0">
              <a:latin typeface="Cambria"/>
              <a:cs typeface="Cambria"/>
            </a:endParaRPr>
          </a:p>
          <a:p>
            <a:r>
              <a:rPr lang="en-US" sz="2400" b="1" dirty="0" smtClean="0">
                <a:latin typeface="Cambria"/>
                <a:cs typeface="Cambria"/>
              </a:rPr>
              <a:t> </a:t>
            </a:r>
            <a:r>
              <a:rPr lang="en-US" sz="2400" b="1" dirty="0" smtClean="0">
                <a:latin typeface="Cambria"/>
                <a:cs typeface="Cambria"/>
              </a:rPr>
              <a:t>(Isaiah 45:22, 23).</a:t>
            </a:r>
          </a:p>
        </p:txBody>
      </p:sp>
      <p:sp>
        <p:nvSpPr>
          <p:cNvPr id="4" name="Text Placeholder 7"/>
          <p:cNvSpPr txBox="1">
            <a:spLocks/>
          </p:cNvSpPr>
          <p:nvPr/>
        </p:nvSpPr>
        <p:spPr>
          <a:xfrm>
            <a:off x="4851399" y="136546"/>
            <a:ext cx="4147511" cy="536623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a:buNone/>
              <a:defRPr sz="3600" kern="1200">
                <a:solidFill>
                  <a:schemeClr val="tx1"/>
                </a:solidFill>
                <a:latin typeface="+mn-lt"/>
                <a:ea typeface="+mn-ea"/>
                <a:cs typeface="Apple Chancery"/>
              </a:defRPr>
            </a:lvl1pPr>
            <a:lvl2pPr marL="457200" indent="0" algn="ctr" defTabSz="914400" rtl="0" eaLnBrk="1" latinLnBrk="0" hangingPunct="1">
              <a:spcBef>
                <a:spcPct val="20000"/>
              </a:spcBef>
              <a:buFont typeface="Arial"/>
              <a:buNone/>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latin typeface="Cambria"/>
                <a:cs typeface="Cambria"/>
              </a:rPr>
              <a:t>“For this reason also, God highly exalted Him, and bestowed on Him the name which is above every name, </a:t>
            </a:r>
            <a:r>
              <a:rPr lang="en-US" sz="2400" b="1" dirty="0" smtClean="0">
                <a:solidFill>
                  <a:srgbClr val="FFFF00"/>
                </a:solidFill>
                <a:latin typeface="Cambria"/>
                <a:cs typeface="Cambria"/>
              </a:rPr>
              <a:t>so that at the name of Jesus every knee will bow, of those who are in heaven and on earth and under the earth, and that every tongue will confess that Jesus Christ is Lord, to the glory of the Father” </a:t>
            </a:r>
          </a:p>
          <a:p>
            <a:r>
              <a:rPr lang="en-US" sz="2400" b="1" dirty="0">
                <a:latin typeface="Cambria"/>
                <a:cs typeface="Cambria"/>
              </a:rPr>
              <a:t> </a:t>
            </a:r>
            <a:r>
              <a:rPr lang="en-US" sz="2400" b="1" dirty="0" smtClean="0">
                <a:latin typeface="Cambria"/>
                <a:cs typeface="Cambria"/>
              </a:rPr>
              <a:t>      (Philippians 2:9-11).</a:t>
            </a:r>
            <a:endParaRPr lang="en-US" sz="2400" b="1" dirty="0">
              <a:latin typeface="Cambria"/>
              <a:cs typeface="Cambria"/>
            </a:endParaRPr>
          </a:p>
        </p:txBody>
      </p:sp>
      <p:sp>
        <p:nvSpPr>
          <p:cNvPr id="2" name="Text Placeholder 1"/>
          <p:cNvSpPr>
            <a:spLocks noGrp="1"/>
          </p:cNvSpPr>
          <p:nvPr>
            <p:ph type="body" sz="quarter" idx="14"/>
          </p:nvPr>
        </p:nvSpPr>
        <p:spPr>
          <a:xfrm>
            <a:off x="527050" y="5716537"/>
            <a:ext cx="8159750" cy="990253"/>
          </a:xfrm>
        </p:spPr>
        <p:txBody>
          <a:bodyPr>
            <a:normAutofit/>
          </a:bodyPr>
          <a:lstStyle/>
          <a:p>
            <a:r>
              <a:rPr lang="en-US" sz="3600" b="1" i="1" dirty="0" smtClean="0">
                <a:solidFill>
                  <a:srgbClr val="FFFF00"/>
                </a:solidFill>
                <a:latin typeface="Helvetica"/>
                <a:cs typeface="Helvetica"/>
              </a:rPr>
              <a:t>The Sovereignty of Jesus Christ</a:t>
            </a:r>
            <a:endParaRPr lang="en-US" sz="3600" b="1" i="1" dirty="0">
              <a:solidFill>
                <a:srgbClr val="FFFF00"/>
              </a:solidFill>
              <a:latin typeface="Helvetica"/>
              <a:cs typeface="Helvetica"/>
            </a:endParaRPr>
          </a:p>
        </p:txBody>
      </p:sp>
    </p:spTree>
    <p:extLst>
      <p:ext uri="{BB962C8B-B14F-4D97-AF65-F5344CB8AC3E}">
        <p14:creationId xmlns:p14="http://schemas.microsoft.com/office/powerpoint/2010/main" val="2678574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dissolve">
                                      <p:cBhvr>
                                        <p:cTn id="14" dur="500"/>
                                        <p:tgtEl>
                                          <p:spTgt spid="4">
                                            <p:txEl>
                                              <p:pRg st="0" end="0"/>
                                            </p:txEl>
                                          </p:spTgt>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ssolve">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334</TotalTime>
  <Words>1416</Words>
  <Application>Microsoft Macintosh PowerPoint</Application>
  <PresentationFormat>On-screen Show (4:3)</PresentationFormat>
  <Paragraphs>56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Victoria Osteen, “I want to encourage every one of us to realize that when we obey God, we are not doing it for God, I mean that is one way to look at it. We are doing it for ourselves… so I want you to know this morning just do good for your own self … when you come to … worship you are not doing it for God, you are doing it for your self…Amen.” </vt:lpstr>
      <vt:lpstr>The carnal view of many “religious people” is completely out of hand: “A number of Baptist bloggers who opposed Floyd linked to articles by the Associated Baptist Press about the church’s children ministry and a ‘fire truck’ baptistery. One article quoting Christianity Today, said, ‘The unique baptistery, created by Disney designer Bruce Barry, is part of a $270,000 high tech project for the church’s children worship area which includes…  </vt:lpstr>
      <vt:lpstr>“…video games, a light show, music videos and a bubble machine, according to Christianity Today. When a child is baptized in the fire-truck baptistery, sirens blare and confetti is fired out of cannons. ‘Putting a talking head in front of kids for an hour does not work,’ the children’s minister told the magazine…Floyd told Arkansas Baptist News that creative evangelism was needed to package the gospel ‘in ways the culture can understand and receive’” (Arkansas Times, p.4).  </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Bruce Reeves</cp:lastModifiedBy>
  <cp:revision>37</cp:revision>
  <dcterms:created xsi:type="dcterms:W3CDTF">2014-03-26T14:03:34Z</dcterms:created>
  <dcterms:modified xsi:type="dcterms:W3CDTF">2019-03-26T21:47:27Z</dcterms:modified>
</cp:coreProperties>
</file>