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Default Extension="png" ContentType="image/png"/>
  <Override PartName="/ppt/slideLayouts/slideLayout1.xml" ContentType="application/vnd.openxmlformats-officedocument.presentationml.slideLayout+xml"/>
  <Default Extension="xml" ContentType="application/xml"/>
  <Override PartName="/ppt/theme/themeOverride3.xml" ContentType="application/vnd.openxmlformats-officedocument.themeOverr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heme/themeOverride2.xml" ContentType="application/vnd.openxmlformats-officedocument.themeOverride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64831" autoAdjust="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EEDF1-05C2-4956-8BCB-54CD0A82F00E}" type="datetimeFigureOut">
              <a:rPr lang="en-US" smtClean="0"/>
              <a:pPr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D6585-B2E9-4967-BAB0-42D3721B5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990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7000">
              <a:schemeClr val="bg1">
                <a:lumMod val="50000"/>
              </a:schemeClr>
            </a:gs>
            <a:gs pos="87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yard.jpg"/>
          <p:cNvPicPr>
            <a:picLocks noChangeAspect="1"/>
          </p:cNvPicPr>
          <p:nvPr userDrawn="1"/>
        </p:nvPicPr>
        <p:blipFill>
          <a:blip r:embed="rId3" cstate="print"/>
          <a:srcRect l="9634" r="53373"/>
          <a:stretch>
            <a:fillRect/>
          </a:stretch>
        </p:blipFill>
        <p:spPr>
          <a:xfrm>
            <a:off x="0" y="1524000"/>
            <a:ext cx="24384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Flowchart: Document 8"/>
          <p:cNvSpPr/>
          <p:nvPr userDrawn="1"/>
        </p:nvSpPr>
        <p:spPr>
          <a:xfrm>
            <a:off x="0" y="0"/>
            <a:ext cx="9144000" cy="1676400"/>
          </a:xfrm>
          <a:prstGeom prst="flowChartDocumen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 userDrawn="1"/>
        </p:nvSpPr>
        <p:spPr>
          <a:xfrm>
            <a:off x="0" y="0"/>
            <a:ext cx="9144000" cy="1676400"/>
          </a:xfrm>
          <a:prstGeom prst="flowChartDocumen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600200"/>
            <a:ext cx="609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9641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150">
          <a:ln w="11430"/>
          <a:solidFill>
            <a:srgbClr val="F8F8F8"/>
          </a:solidFill>
          <a:effectLst>
            <a:outerShdw blurRad="25400" dist="101600" dir="8820000" algn="tl" rotWithShape="0">
              <a:srgbClr val="000000">
                <a:alpha val="29000"/>
              </a:srgbClr>
            </a:outerShdw>
          </a:effectLst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png"/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png"/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971800" y="5105400"/>
            <a:ext cx="5469595" cy="1318211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700" b="1" dirty="0" smtClean="0">
                <a:solidFill>
                  <a:srgbClr val="FFCC66"/>
                </a:solidFill>
                <a:latin typeface="Calibri"/>
                <a:cs typeface="Calibri"/>
              </a:rPr>
              <a:t>“Found Others Standing Idle…”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b="1" dirty="0" smtClean="0">
                <a:solidFill>
                  <a:schemeClr val="bg1"/>
                </a:solidFill>
                <a:latin typeface="Calibri"/>
                <a:cs typeface="Calibri"/>
              </a:rPr>
              <a:t>Matt. 20:6-7; Phil. 3:18-19; Rev. 22:17; Isa. 65:1-3</a:t>
            </a:r>
            <a:endParaRPr lang="en-US" sz="2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971800" y="3200400"/>
            <a:ext cx="5469595" cy="1676400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700" b="1" kern="1200" dirty="0" smtClean="0">
                <a:solidFill>
                  <a:srgbClr val="FFCC66"/>
                </a:solidFill>
                <a:latin typeface="Calibri"/>
                <a:cs typeface="Calibri"/>
              </a:rPr>
              <a:t>“Again He Went Out…”</a:t>
            </a:r>
            <a:endParaRPr lang="en-US" sz="2700" b="1" kern="1200" dirty="0">
              <a:solidFill>
                <a:srgbClr val="FFCC66"/>
              </a:solidFill>
              <a:latin typeface="Calibri"/>
              <a:cs typeface="Calibri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b="1" kern="1200" dirty="0" smtClean="0">
                <a:solidFill>
                  <a:schemeClr val="bg1"/>
                </a:solidFill>
                <a:latin typeface="Calibri"/>
                <a:cs typeface="Calibri"/>
              </a:rPr>
              <a:t>Matt. 20:2-5; Rom. 1:19-20;                           4:15; 3:19-20; John 12:47-48</a:t>
            </a:r>
            <a:endParaRPr lang="en-US" sz="2700" b="1" kern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971800" y="2057400"/>
            <a:ext cx="5469595" cy="937211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700" b="1" kern="1200" dirty="0" smtClean="0">
                <a:solidFill>
                  <a:srgbClr val="FFCC66"/>
                </a:solidFill>
                <a:latin typeface="Calibri"/>
                <a:cs typeface="Calibri"/>
              </a:rPr>
              <a:t>“…A Landowner Who Went Out…”</a:t>
            </a:r>
            <a:endParaRPr lang="en-US" sz="2700" b="1" kern="1200" dirty="0">
              <a:solidFill>
                <a:srgbClr val="FFCC66"/>
              </a:solidFill>
              <a:latin typeface="Calibri"/>
              <a:cs typeface="Calibri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b="1" kern="1200" dirty="0" smtClean="0">
                <a:solidFill>
                  <a:schemeClr val="bg1"/>
                </a:solidFill>
                <a:latin typeface="Calibri"/>
                <a:cs typeface="Calibri"/>
              </a:rPr>
              <a:t>Matt. 20:1; John 4:23; 1 Tim. 2:3-6</a:t>
            </a:r>
            <a:r>
              <a:rPr lang="en-US" sz="2800" b="1" kern="120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endParaRPr lang="en-US" sz="2800" b="1" kern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uLnTx/>
                <a:uFillTx/>
                <a:latin typeface="Calibri"/>
                <a:ea typeface="+mj-ea"/>
                <a:cs typeface="Calibri"/>
              </a:rPr>
              <a:t>The Parable of the</a:t>
            </a:r>
            <a:r>
              <a:rPr kumimoji="0" lang="en-US" sz="44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uLnTx/>
                <a:uFillTx/>
                <a:latin typeface="Calibri"/>
                <a:ea typeface="+mj-ea"/>
                <a:cs typeface="Calibri"/>
              </a:rPr>
              <a:t> Workers in the Vineyard (Matt. 20:1-16)</a:t>
            </a:r>
            <a:endParaRPr kumimoji="0" lang="en-US" sz="4400" b="1" i="0" u="none" strike="noStrike" kern="1200" cap="none" spc="150" normalizeH="0" baseline="0" noProof="0" dirty="0">
              <a:ln w="11430"/>
              <a:solidFill>
                <a:srgbClr val="F8F8F8"/>
              </a:solidFill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21" name="Picture 20" descr="arr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2057400"/>
            <a:ext cx="914400" cy="865632"/>
          </a:xfrm>
          <a:prstGeom prst="rect">
            <a:avLst/>
          </a:prstGeom>
          <a:effectLst>
            <a:outerShdw blurRad="50800" dist="1016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12856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00833 0.2148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21461 L 0.00833 0.4810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971800" y="3505200"/>
            <a:ext cx="5469595" cy="1676400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700" b="1" kern="1200" dirty="0" smtClean="0">
                <a:solidFill>
                  <a:srgbClr val="FFCC66"/>
                </a:solidFill>
                <a:latin typeface="Calibri"/>
                <a:cs typeface="Calibri"/>
              </a:rPr>
              <a:t>“Is It Not Lawful for Me to Do                 What I Wish…?</a:t>
            </a:r>
            <a:endParaRPr lang="en-US" sz="2700" b="1" kern="1200" dirty="0">
              <a:solidFill>
                <a:srgbClr val="FFCC66"/>
              </a:solidFill>
              <a:latin typeface="Calibri"/>
              <a:cs typeface="Calibri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b="1" kern="1200" dirty="0" smtClean="0">
                <a:solidFill>
                  <a:schemeClr val="bg1"/>
                </a:solidFill>
                <a:latin typeface="Calibri"/>
                <a:cs typeface="Calibri"/>
              </a:rPr>
              <a:t>Matt. 20:13-16; Jer. 18:6; Psa. 92:13-15</a:t>
            </a:r>
            <a:endParaRPr lang="en-US" sz="2700" b="1" kern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971800" y="2057400"/>
            <a:ext cx="5469595" cy="1295400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700" b="1" kern="1200" dirty="0" smtClean="0">
                <a:solidFill>
                  <a:srgbClr val="FFCC66"/>
                </a:solidFill>
                <a:latin typeface="Calibri"/>
                <a:cs typeface="Calibri"/>
              </a:rPr>
              <a:t>“When Evening Had Come…”</a:t>
            </a:r>
            <a:endParaRPr lang="en-US" sz="2700" b="1" kern="1200" dirty="0">
              <a:solidFill>
                <a:srgbClr val="FFCC66"/>
              </a:solidFill>
              <a:latin typeface="Calibri"/>
              <a:cs typeface="Calibri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b="1" kern="1200" dirty="0" smtClean="0">
                <a:solidFill>
                  <a:schemeClr val="bg1"/>
                </a:solidFill>
                <a:latin typeface="Calibri"/>
                <a:cs typeface="Calibri"/>
              </a:rPr>
              <a:t>Matt. 20:8-12; Acts 17:31; Rom. 2:5-12</a:t>
            </a: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uLnTx/>
                <a:uFillTx/>
                <a:latin typeface="Calibri"/>
                <a:ea typeface="+mj-ea"/>
                <a:cs typeface="Calibri"/>
              </a:rPr>
              <a:t>The Parable of the</a:t>
            </a:r>
            <a:r>
              <a:rPr kumimoji="0" lang="en-US" sz="44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uLnTx/>
                <a:uFillTx/>
                <a:latin typeface="Calibri"/>
                <a:ea typeface="+mj-ea"/>
                <a:cs typeface="Calibri"/>
              </a:rPr>
              <a:t> Workers in the Vineyard (Matt. 20:1-16)</a:t>
            </a:r>
            <a:endParaRPr kumimoji="0" lang="en-US" sz="4400" b="1" i="0" u="none" strike="noStrike" kern="1200" cap="none" spc="150" normalizeH="0" baseline="0" noProof="0" dirty="0">
              <a:ln w="11430"/>
              <a:solidFill>
                <a:srgbClr val="F8F8F8"/>
              </a:solidFill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21" name="Picture 20" descr="arr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2057400"/>
            <a:ext cx="914400" cy="865632"/>
          </a:xfrm>
          <a:prstGeom prst="rect">
            <a:avLst/>
          </a:prstGeom>
          <a:effectLst>
            <a:outerShdw blurRad="50800" dist="1016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12856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00833 0.2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971800" y="5105401"/>
            <a:ext cx="5469595" cy="990599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700" b="1" dirty="0" smtClean="0">
                <a:solidFill>
                  <a:srgbClr val="FFCC66"/>
                </a:solidFill>
                <a:latin typeface="Calibri"/>
                <a:cs typeface="Calibri"/>
              </a:rPr>
              <a:t>We Must Accept This Salvation</a:t>
            </a:r>
            <a:endParaRPr lang="en-US" sz="2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971800" y="3505200"/>
            <a:ext cx="5469595" cy="1066800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700" b="1" kern="1200" dirty="0" smtClean="0">
                <a:solidFill>
                  <a:srgbClr val="FFCC66"/>
                </a:solidFill>
                <a:latin typeface="Calibri"/>
                <a:cs typeface="Calibri"/>
              </a:rPr>
              <a:t>God Has Provided for Our Salvation</a:t>
            </a:r>
          </a:p>
        </p:txBody>
      </p:sp>
      <p:sp>
        <p:nvSpPr>
          <p:cNvPr id="15" name="Freeform 14"/>
          <p:cNvSpPr/>
          <p:nvPr/>
        </p:nvSpPr>
        <p:spPr>
          <a:xfrm>
            <a:off x="2971800" y="2057400"/>
            <a:ext cx="5469595" cy="937211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700" b="1" kern="1200" dirty="0" smtClean="0">
                <a:solidFill>
                  <a:srgbClr val="FFCC66"/>
                </a:solidFill>
                <a:latin typeface="Calibri"/>
                <a:cs typeface="Calibri"/>
              </a:rPr>
              <a:t>God Wants Our Salvation</a:t>
            </a: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uLnTx/>
                <a:uFillTx/>
                <a:latin typeface="Calibri"/>
                <a:ea typeface="+mj-ea"/>
                <a:cs typeface="Calibri"/>
              </a:rPr>
              <a:t>The Parable of the</a:t>
            </a:r>
            <a:r>
              <a:rPr kumimoji="0" lang="en-US" sz="44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uLnTx/>
                <a:uFillTx/>
                <a:latin typeface="Calibri"/>
                <a:ea typeface="+mj-ea"/>
                <a:cs typeface="Calibri"/>
              </a:rPr>
              <a:t> Workers in the Vineyard (Matt. 20:1-16)</a:t>
            </a:r>
            <a:endParaRPr kumimoji="0" lang="en-US" sz="4400" b="1" i="0" u="none" strike="noStrike" kern="1200" cap="none" spc="150" normalizeH="0" baseline="0" noProof="0" dirty="0">
              <a:ln w="11430"/>
              <a:solidFill>
                <a:srgbClr val="F8F8F8"/>
              </a:solidFill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21" name="Picture 20" descr="arr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2057400"/>
            <a:ext cx="914400" cy="865632"/>
          </a:xfrm>
          <a:prstGeom prst="rect">
            <a:avLst/>
          </a:prstGeom>
          <a:effectLst>
            <a:outerShdw blurRad="50800" dist="1016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12856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00833 0.2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21482 L 0.00833 0.448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S10201165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1B466F-AFF9-46DC-BB09-235B4FD478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TS102011659</Template>
  <TotalTime>0</TotalTime>
  <Words>231</Words>
  <Application>Microsoft Macintosh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TS102011659</vt:lpstr>
      <vt:lpstr>Slide 1</vt:lpstr>
      <vt:lpstr>Slide 2</vt:lpstr>
      <vt:lpstr>Slide 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2019-07-01T21:55:21Z</dcterms:created>
  <dcterms:modified xsi:type="dcterms:W3CDTF">2019-07-01T21:55:46Z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TC020116599991</vt:lpwstr>
  </property>
</Properties>
</file>