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7" r:id="rId7"/>
    <p:sldId id="261" r:id="rId8"/>
    <p:sldId id="263" r:id="rId9"/>
    <p:sldId id="264" r:id="rId10"/>
    <p:sldId id="262"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a:srgbClr val="003300"/>
    <a:srgbClr val="990033"/>
    <a:srgbClr val="CC9900"/>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A08375-78E6-7842-9B4F-20B260E47A8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D11227-7C87-6241-9E5B-75C0D8C4146C}" type="slidenum">
              <a:rPr lang="en-US"/>
              <a:pPr/>
              <a:t>1</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201E3F-305E-4144-A30F-AB45EA162107}" type="slidenum">
              <a:rPr lang="en-US"/>
              <a:pPr/>
              <a:t>10</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52984-8D83-6941-84AC-53D504313611}" type="slidenum">
              <a:rPr lang="en-US"/>
              <a:pPr/>
              <a:t>2</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D4AD78-B7AD-794D-B9D1-A2CF2C6E8A8A}" type="slidenum">
              <a:rPr lang="en-US"/>
              <a:pPr/>
              <a:t>3</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CC7AE1-AE7F-DE4B-B885-83CDD05D3A5F}" type="slidenum">
              <a:rPr lang="en-US"/>
              <a:pPr/>
              <a:t>4</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606945-4F07-4146-946A-ABFDE9038CBA}" type="slidenum">
              <a:rPr lang="en-US"/>
              <a:pPr/>
              <a:t>5</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9E5720-42F9-244C-804C-6AF5DD656E70}" type="slidenum">
              <a:rPr lang="en-US"/>
              <a:pPr/>
              <a:t>6</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6C930A-21CB-824F-BFF4-3A617683FC65}" type="slidenum">
              <a:rPr lang="en-US"/>
              <a:pPr/>
              <a:t>7</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648A4B-4647-DF4D-828C-B38CF447A117}" type="slidenum">
              <a:rPr lang="en-US"/>
              <a:pPr/>
              <a:t>8</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69316C-16D2-FC42-9976-B1C19ED54629}" type="slidenum">
              <a:rPr lang="en-US"/>
              <a:pPr/>
              <a:t>9</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F77C88A-BF14-B54A-84E5-0EA41830BD4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F59B705-AF12-704B-BF10-77AAB3F8929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65A0BF1-36B0-6449-946E-C9910004ED6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4E2BF4E-30CB-6949-8BE9-3843EA0A123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1A6739F-26C6-CE47-B17C-66216B801B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B0A1EA9-695C-884E-85D6-82C25F7D26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D5C9FA30-F8A3-874A-A6F2-22EAF5C366B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831A4262-0B30-8D41-A5C7-9CFB8108689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F4F94C2C-91D1-4E4A-862D-0E41C8971EE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90F35DD2-4C8B-7142-8468-68B6BE4A6E6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6F787BD1-B558-A340-8CA7-1FC22684B5D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031" name="Picture 7" descr="30001291"/>
          <p:cNvPicPr>
            <a:picLocks noChangeAspect="1" noChangeArrowheads="1"/>
          </p:cNvPicPr>
          <p:nvPr userDrawn="1"/>
        </p:nvPicPr>
        <p:blipFill>
          <a:blip r:embed="rId13"/>
          <a:srcRect/>
          <a:stretch>
            <a:fillRect/>
          </a:stretch>
        </p:blipFill>
        <p:spPr bwMode="auto">
          <a:xfrm>
            <a:off x="0" y="-4763"/>
            <a:ext cx="9144000" cy="6867526"/>
          </a:xfrm>
          <a:prstGeom prst="rect">
            <a:avLst/>
          </a:prstGeom>
          <a:noFill/>
        </p:spPr>
      </p:pic>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DC9AF12-EFED-C540-A66F-5415F69D52E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descr="Denim"/>
          <p:cNvSpPr>
            <a:spLocks noGrp="1" noChangeArrowheads="1"/>
          </p:cNvSpPr>
          <p:nvPr>
            <p:ph type="title"/>
          </p:nvPr>
        </p:nvSpPr>
        <p:spPr>
          <a:xfrm>
            <a:off x="609600" y="304800"/>
            <a:ext cx="7772400" cy="1143000"/>
          </a:xfrm>
          <a:blipFill dpi="0" rotWithShape="1">
            <a:blip r:embed="rId3">
              <a:alphaModFix amt="30000"/>
            </a:blip>
            <a:srcRect/>
            <a:tile tx="0" ty="0" sx="100000" sy="100000" flip="none" algn="tl"/>
          </a:blipFill>
          <a:ln w="63500">
            <a:solidFill>
              <a:schemeClr val="bg1"/>
            </a:solidFill>
          </a:ln>
        </p:spPr>
        <p:txBody>
          <a:bodyPr/>
          <a:lstStyle/>
          <a:p>
            <a:r>
              <a:rPr lang="en-US" sz="5400" b="1" dirty="0">
                <a:solidFill>
                  <a:schemeClr val="bg1"/>
                </a:solidFill>
                <a:effectLst>
                  <a:outerShdw blurRad="50800" dist="38100" dir="2700000">
                    <a:srgbClr val="000000">
                      <a:alpha val="43000"/>
                    </a:srgbClr>
                  </a:outerShdw>
                </a:effectLst>
                <a:latin typeface="Calibri"/>
                <a:ea typeface="Times" charset="0"/>
                <a:cs typeface="Calibri"/>
              </a:rPr>
              <a:t>John 6:35-40</a:t>
            </a:r>
            <a:endParaRPr lang="en-US" sz="5400" dirty="0">
              <a:solidFill>
                <a:schemeClr val="bg1"/>
              </a:solidFill>
              <a:effectLst>
                <a:outerShdw blurRad="50800" dist="38100" dir="2700000">
                  <a:srgbClr val="000000">
                    <a:alpha val="43000"/>
                  </a:srgbClr>
                </a:outerShdw>
              </a:effectLst>
              <a:latin typeface="Calibri"/>
              <a:ea typeface="Times" charset="0"/>
              <a:cs typeface="Calibri"/>
            </a:endParaRPr>
          </a:p>
        </p:txBody>
      </p:sp>
      <p:sp>
        <p:nvSpPr>
          <p:cNvPr id="3075" name="Rectangle 3"/>
          <p:cNvSpPr>
            <a:spLocks noGrp="1" noChangeArrowheads="1"/>
          </p:cNvSpPr>
          <p:nvPr>
            <p:ph type="body" idx="1"/>
          </p:nvPr>
        </p:nvSpPr>
        <p:spPr>
          <a:xfrm>
            <a:off x="685800" y="1828800"/>
            <a:ext cx="7772400" cy="4572000"/>
          </a:xfrm>
          <a:solidFill>
            <a:srgbClr val="333333">
              <a:alpha val="39000"/>
            </a:srgbClr>
          </a:solidFill>
        </p:spPr>
        <p:txBody>
          <a:bodyPr/>
          <a:lstStyle/>
          <a:p>
            <a:pPr marL="173038" indent="0">
              <a:buFontTx/>
              <a:buNone/>
            </a:pPr>
            <a:r>
              <a:rPr lang="en-US" b="1" dirty="0">
                <a:solidFill>
                  <a:schemeClr val="bg1"/>
                </a:solidFill>
                <a:latin typeface="Calibri"/>
                <a:ea typeface="Times" charset="0"/>
                <a:cs typeface="Calibri"/>
              </a:rPr>
              <a:t>“And Jesus said to them, ‘I am the bread of life. He who comes to Me shall never hunger, and he who believes in Me shall never thirst.  But I said to you that you have seen Me and yet do not believe.  All that the Father gives Me will come to Me, and the one who comes to Me I will by no means cast out. For I have come down from heaven, not to do My own will…”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3075">
                                            <p:bg/>
                                          </p:spTgt>
                                        </p:tgtEl>
                                        <p:attrNameLst>
                                          <p:attrName>style.visibility</p:attrName>
                                        </p:attrNameLst>
                                      </p:cBhvr>
                                      <p:to>
                                        <p:strVal val="visible"/>
                                      </p:to>
                                    </p:set>
                                    <p:animEffect transition="in" filter="wipe(down)">
                                      <p:cBhvr>
                                        <p:cTn id="13" dur="1000"/>
                                        <p:tgtEl>
                                          <p:spTgt spid="3075">
                                            <p:bg/>
                                          </p:spTgt>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3075">
                                            <p:txEl>
                                              <p:pRg st="0" end="0"/>
                                            </p:txEl>
                                          </p:spTgt>
                                        </p:tgtEl>
                                        <p:attrNameLst>
                                          <p:attrName>style.visibility</p:attrName>
                                        </p:attrNameLst>
                                      </p:cBhvr>
                                      <p:to>
                                        <p:strVal val="visible"/>
                                      </p:to>
                                    </p:set>
                                    <p:animEffect transition="in" filter="fade">
                                      <p:cBhvr>
                                        <p:cTn id="16" dur="1000"/>
                                        <p:tgtEl>
                                          <p:spTgt spid="3075">
                                            <p:txEl>
                                              <p:pRg st="0" end="0"/>
                                            </p:txEl>
                                          </p:spTgt>
                                        </p:tgtEl>
                                      </p:cBhvr>
                                    </p:animEffect>
                                    <p:anim calcmode="lin" valueType="num">
                                      <p:cBhvr>
                                        <p:cTn id="17"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build="p" animBg="1"/>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685800" y="1981200"/>
            <a:ext cx="7924800" cy="4114800"/>
          </a:xfrm>
          <a:solidFill>
            <a:srgbClr val="333333">
              <a:alpha val="50000"/>
            </a:srgbClr>
          </a:solidFill>
        </p:spPr>
        <p:txBody>
          <a:bodyPr/>
          <a:lstStyle/>
          <a:p>
            <a:pPr marL="0" indent="0">
              <a:buFontTx/>
              <a:buNone/>
            </a:pPr>
            <a:r>
              <a:rPr lang="en-US" sz="4000" b="1" dirty="0">
                <a:solidFill>
                  <a:schemeClr val="bg1"/>
                </a:solidFill>
                <a:latin typeface="Calibri"/>
                <a:ea typeface="Times" charset="0"/>
                <a:cs typeface="Calibri"/>
              </a:rPr>
              <a:t>IV. </a:t>
            </a:r>
            <a:r>
              <a:rPr lang="en-US" sz="3600" b="1" dirty="0">
                <a:solidFill>
                  <a:schemeClr val="bg1"/>
                </a:solidFill>
                <a:latin typeface="Calibri"/>
                <a:ea typeface="Times" charset="0"/>
                <a:cs typeface="Calibri"/>
              </a:rPr>
              <a:t>“And I Will Raise Him Up At the 	Last Day”</a:t>
            </a:r>
            <a:endParaRPr lang="en-US" sz="3600" dirty="0">
              <a:solidFill>
                <a:schemeClr val="bg1"/>
              </a:solidFill>
              <a:latin typeface="Calibri"/>
              <a:ea typeface="Times" charset="0"/>
              <a:cs typeface="Calibri"/>
            </a:endParaRPr>
          </a:p>
          <a:p>
            <a:pPr marL="625475" lvl="2" indent="-396875">
              <a:buFontTx/>
              <a:buNone/>
            </a:pPr>
            <a:r>
              <a:rPr lang="en-US" sz="3200" dirty="0">
                <a:solidFill>
                  <a:schemeClr val="bg1"/>
                </a:solidFill>
                <a:latin typeface="Calibri"/>
                <a:ea typeface="Times" charset="0"/>
                <a:cs typeface="Calibri"/>
              </a:rPr>
              <a:t>A.	 All will be raised (John 5:25; Acts 24:15).</a:t>
            </a:r>
          </a:p>
          <a:p>
            <a:pPr marL="625475" lvl="2" indent="-396875">
              <a:buFontTx/>
              <a:buNone/>
            </a:pPr>
            <a:r>
              <a:rPr lang="en-US" sz="3200" dirty="0">
                <a:solidFill>
                  <a:schemeClr val="bg1"/>
                </a:solidFill>
                <a:latin typeface="Calibri"/>
                <a:ea typeface="Times" charset="0"/>
                <a:cs typeface="Calibri"/>
              </a:rPr>
              <a:t>B.	  There will be a “Last Day” (Heb. 9:27-28).</a:t>
            </a:r>
          </a:p>
          <a:p>
            <a:pPr marL="625475" lvl="2" indent="-396875">
              <a:buFontTx/>
              <a:buNone/>
            </a:pPr>
            <a:r>
              <a:rPr lang="en-US" sz="3200" dirty="0">
                <a:solidFill>
                  <a:schemeClr val="bg1"/>
                </a:solidFill>
                <a:latin typeface="Calibri"/>
                <a:ea typeface="Times" charset="0"/>
                <a:cs typeface="Calibri"/>
              </a:rPr>
              <a:t>C.  This “raising up” and granting “eternal life” is done by Jesus.</a:t>
            </a:r>
            <a:endParaRPr lang="en-US" dirty="0">
              <a:solidFill>
                <a:schemeClr val="bg1"/>
              </a:solidFill>
              <a:latin typeface="Calibri"/>
              <a:ea typeface="Times" charset="0"/>
              <a:cs typeface="Calibri"/>
            </a:endParaRPr>
          </a:p>
        </p:txBody>
      </p:sp>
      <p:sp>
        <p:nvSpPr>
          <p:cNvPr id="10245" name="Rectangle 5" descr="Denim"/>
          <p:cNvSpPr>
            <a:spLocks noGrp="1" noChangeArrowheads="1"/>
          </p:cNvSpPr>
          <p:nvPr>
            <p:ph type="title"/>
          </p:nvPr>
        </p:nvSpPr>
        <p:spPr>
          <a:xfrm>
            <a:off x="685800" y="304800"/>
            <a:ext cx="7772400" cy="1447800"/>
          </a:xfrm>
          <a:blipFill dpi="0" rotWithShape="1">
            <a:blip r:embed="rId3">
              <a:alphaModFix amt="29000"/>
            </a:blip>
            <a:srcRect/>
            <a:tile tx="0" ty="0" sx="100000" sy="100000" flip="none" algn="tl"/>
          </a:blipFill>
          <a:ln w="63500">
            <a:solidFill>
              <a:schemeClr val="bg1"/>
            </a:solidFill>
          </a:ln>
        </p:spPr>
        <p:txBody>
          <a:bodyPr/>
          <a:lstStyle/>
          <a:p>
            <a:r>
              <a:rPr lang="en-US" b="1" dirty="0">
                <a:solidFill>
                  <a:srgbClr val="FFFFFF"/>
                </a:solidFill>
                <a:effectLst>
                  <a:outerShdw blurRad="50800" dist="38100" dir="2700000">
                    <a:srgbClr val="000000">
                      <a:alpha val="43000"/>
                    </a:srgbClr>
                  </a:outerShdw>
                </a:effectLst>
                <a:latin typeface="Calibri"/>
                <a:ea typeface="Times" charset="0"/>
                <a:cs typeface="Calibri"/>
              </a:rPr>
              <a:t>“</a:t>
            </a:r>
            <a:r>
              <a:rPr lang="en-US" b="1" dirty="0" smtClean="0">
                <a:solidFill>
                  <a:srgbClr val="FFFFFF"/>
                </a:solidFill>
                <a:effectLst>
                  <a:outerShdw blurRad="50800" dist="38100" dir="2700000">
                    <a:srgbClr val="000000">
                      <a:alpha val="43000"/>
                    </a:srgbClr>
                  </a:outerShdw>
                </a:effectLst>
                <a:latin typeface="Calibri"/>
                <a:ea typeface="Times" charset="0"/>
                <a:cs typeface="Calibri"/>
              </a:rPr>
              <a:t>Everyone </a:t>
            </a:r>
            <a:r>
              <a:rPr lang="en-US" b="1" dirty="0">
                <a:solidFill>
                  <a:srgbClr val="FFFFFF"/>
                </a:solidFill>
                <a:effectLst>
                  <a:outerShdw blurRad="50800" dist="38100" dir="2700000">
                    <a:srgbClr val="000000">
                      <a:alpha val="43000"/>
                    </a:srgbClr>
                  </a:outerShdw>
                </a:effectLst>
                <a:latin typeface="Calibri"/>
                <a:ea typeface="Times" charset="0"/>
                <a:cs typeface="Calibri"/>
              </a:rPr>
              <a:t>Who Sees the Son”</a:t>
            </a:r>
            <a:br>
              <a:rPr lang="en-US" b="1" dirty="0">
                <a:solidFill>
                  <a:srgbClr val="FFFFFF"/>
                </a:solidFill>
                <a:effectLst>
                  <a:outerShdw blurRad="50800" dist="38100" dir="2700000">
                    <a:srgbClr val="000000">
                      <a:alpha val="43000"/>
                    </a:srgbClr>
                  </a:outerShdw>
                </a:effectLst>
                <a:latin typeface="Calibri"/>
                <a:ea typeface="Times" charset="0"/>
                <a:cs typeface="Calibri"/>
              </a:rPr>
            </a:br>
            <a:r>
              <a:rPr lang="en-US" sz="3600" dirty="0">
                <a:solidFill>
                  <a:srgbClr val="FFFFFF"/>
                </a:solidFill>
                <a:effectLst>
                  <a:outerShdw blurRad="50800" dist="38100" dir="2700000">
                    <a:srgbClr val="000000">
                      <a:alpha val="43000"/>
                    </a:srgbClr>
                  </a:outerShdw>
                </a:effectLst>
                <a:latin typeface="Calibri"/>
                <a:ea typeface="Times" charset="0"/>
                <a:cs typeface="Calibri"/>
              </a:rPr>
              <a:t>(John 6:40)</a:t>
            </a:r>
            <a:endParaRPr lang="en-US" dirty="0">
              <a:solidFill>
                <a:srgbClr val="FFFFFF"/>
              </a:solidFill>
              <a:effectLst>
                <a:outerShdw blurRad="50800" dist="38100" dir="2700000">
                  <a:srgbClr val="000000">
                    <a:alpha val="43000"/>
                  </a:srgbClr>
                </a:outerShdw>
              </a:effectLst>
              <a:latin typeface="Calibri"/>
              <a:ea typeface="Times" charset="0"/>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024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Effect transition="in" filter="fade">
                                      <p:cBhvr>
                                        <p:cTn id="28" dur="1000"/>
                                        <p:tgtEl>
                                          <p:spTgt spid="10243">
                                            <p:txEl>
                                              <p:pRg st="3" end="3"/>
                                            </p:txEl>
                                          </p:spTgt>
                                        </p:tgtEl>
                                      </p:cBhvr>
                                    </p:animEffect>
                                    <p:anim calcmode="lin" valueType="num">
                                      <p:cBhvr>
                                        <p:cTn id="29"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solidFill>
            <a:srgbClr val="333333">
              <a:alpha val="39000"/>
            </a:srgbClr>
          </a:solidFill>
        </p:spPr>
        <p:txBody>
          <a:bodyPr/>
          <a:lstStyle/>
          <a:p>
            <a:pPr marL="225425" indent="0">
              <a:lnSpc>
                <a:spcPct val="90000"/>
              </a:lnSpc>
              <a:buFontTx/>
              <a:buNone/>
            </a:pPr>
            <a:r>
              <a:rPr lang="en-US" b="1" dirty="0">
                <a:solidFill>
                  <a:schemeClr val="bg1"/>
                </a:solidFill>
                <a:latin typeface="Calibri"/>
                <a:ea typeface="Times" charset="0"/>
                <a:cs typeface="Calibri"/>
              </a:rPr>
              <a:t>“... but the will of Him who sent Me.  This is the will of the Father who sent Me, that of all He has given Me I should lose nothing, but should raise it up at the last day.  And this is the will of Him who sent Me, that everyone who sees the Son and believes in Him may have everlasting life; and I will raise him up at the last day’” (NKJV)</a:t>
            </a:r>
            <a:r>
              <a:rPr lang="en-US" b="1" dirty="0" smtClean="0">
                <a:solidFill>
                  <a:schemeClr val="bg1"/>
                </a:solidFill>
                <a:latin typeface="Calibri"/>
                <a:ea typeface="Times" charset="0"/>
                <a:cs typeface="Calibri"/>
              </a:rPr>
              <a:t>.</a:t>
            </a:r>
            <a:endParaRPr lang="en-US" b="1" dirty="0">
              <a:solidFill>
                <a:schemeClr val="bg1"/>
              </a:solidFill>
              <a:latin typeface="Calibri"/>
              <a:ea typeface="Times" charset="0"/>
              <a:cs typeface="Calibri"/>
            </a:endParaRPr>
          </a:p>
        </p:txBody>
      </p:sp>
      <p:sp>
        <p:nvSpPr>
          <p:cNvPr id="4101" name="Rectangle 5" descr="Denim"/>
          <p:cNvSpPr>
            <a:spLocks noGrp="1" noChangeArrowheads="1"/>
          </p:cNvSpPr>
          <p:nvPr>
            <p:ph type="title"/>
          </p:nvPr>
        </p:nvSpPr>
        <p:spPr>
          <a:xfrm>
            <a:off x="609600" y="304800"/>
            <a:ext cx="7772400" cy="1143000"/>
          </a:xfrm>
          <a:blipFill dpi="0" rotWithShape="1">
            <a:blip r:embed="rId3">
              <a:alphaModFix amt="30000"/>
            </a:blip>
            <a:srcRect/>
            <a:tile tx="0" ty="0" sx="100000" sy="100000" flip="none" algn="tl"/>
          </a:blipFill>
          <a:ln w="63500">
            <a:solidFill>
              <a:schemeClr val="bg1"/>
            </a:solidFill>
          </a:ln>
        </p:spPr>
        <p:txBody>
          <a:bodyPr/>
          <a:lstStyle/>
          <a:p>
            <a:r>
              <a:rPr lang="en-US" sz="5400" b="1" dirty="0">
                <a:solidFill>
                  <a:srgbClr val="FFFFFF"/>
                </a:solidFill>
                <a:effectLst>
                  <a:outerShdw blurRad="50800" dist="38100" dir="2700000">
                    <a:srgbClr val="000000">
                      <a:alpha val="43000"/>
                    </a:srgbClr>
                  </a:outerShdw>
                </a:effectLst>
                <a:latin typeface="Calibri"/>
                <a:ea typeface="Times" charset="0"/>
                <a:cs typeface="Calibri"/>
              </a:rPr>
              <a:t>John 6:35-40</a:t>
            </a:r>
            <a:endParaRPr lang="en-US" sz="5400" dirty="0">
              <a:solidFill>
                <a:srgbClr val="FFFFFF"/>
              </a:solidFill>
              <a:effectLst>
                <a:outerShdw blurRad="50800" dist="38100" dir="2700000">
                  <a:srgbClr val="000000">
                    <a:alpha val="43000"/>
                  </a:srgbClr>
                </a:outerShdw>
              </a:effectLst>
              <a:latin typeface="Calibri"/>
              <a:ea typeface="Times" charset="0"/>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descr="Denim"/>
          <p:cNvSpPr>
            <a:spLocks noGrp="1" noChangeArrowheads="1"/>
          </p:cNvSpPr>
          <p:nvPr>
            <p:ph type="title"/>
          </p:nvPr>
        </p:nvSpPr>
        <p:spPr>
          <a:xfrm>
            <a:off x="685800" y="304800"/>
            <a:ext cx="7772400" cy="1447800"/>
          </a:xfrm>
          <a:blipFill dpi="0" rotWithShape="1">
            <a:blip r:embed="rId3">
              <a:alphaModFix amt="29000"/>
            </a:blip>
            <a:srcRect/>
            <a:tile tx="0" ty="0" sx="100000" sy="100000" flip="none" algn="tl"/>
          </a:blipFill>
          <a:ln w="63500">
            <a:solidFill>
              <a:schemeClr val="bg1"/>
            </a:solidFill>
          </a:ln>
        </p:spPr>
        <p:txBody>
          <a:bodyPr/>
          <a:lstStyle/>
          <a:p>
            <a:r>
              <a:rPr lang="en-US" b="1" dirty="0">
                <a:solidFill>
                  <a:srgbClr val="FFFFFF"/>
                </a:solidFill>
                <a:effectLst>
                  <a:outerShdw blurRad="50800" dist="38100" dir="2700000">
                    <a:srgbClr val="000000">
                      <a:alpha val="43000"/>
                    </a:srgbClr>
                  </a:outerShdw>
                </a:effectLst>
                <a:latin typeface="Calibri"/>
                <a:ea typeface="Times" charset="0"/>
                <a:cs typeface="Calibri"/>
              </a:rPr>
              <a:t>“Everyone Who Sees the Son”</a:t>
            </a:r>
            <a:br>
              <a:rPr lang="en-US" b="1" dirty="0">
                <a:solidFill>
                  <a:srgbClr val="FFFFFF"/>
                </a:solidFill>
                <a:effectLst>
                  <a:outerShdw blurRad="50800" dist="38100" dir="2700000">
                    <a:srgbClr val="000000">
                      <a:alpha val="43000"/>
                    </a:srgbClr>
                  </a:outerShdw>
                </a:effectLst>
                <a:latin typeface="Calibri"/>
                <a:ea typeface="Times" charset="0"/>
                <a:cs typeface="Calibri"/>
              </a:rPr>
            </a:br>
            <a:r>
              <a:rPr lang="en-US" sz="3600" dirty="0">
                <a:solidFill>
                  <a:srgbClr val="FFFFFF"/>
                </a:solidFill>
                <a:effectLst>
                  <a:outerShdw blurRad="50800" dist="38100" dir="2700000">
                    <a:srgbClr val="000000">
                      <a:alpha val="43000"/>
                    </a:srgbClr>
                  </a:outerShdw>
                </a:effectLst>
                <a:latin typeface="Calibri"/>
                <a:ea typeface="Times" charset="0"/>
                <a:cs typeface="Calibri"/>
              </a:rPr>
              <a:t>(John 6:40)</a:t>
            </a:r>
            <a:endParaRPr lang="en-US" dirty="0">
              <a:solidFill>
                <a:srgbClr val="FFFFFF"/>
              </a:solidFill>
              <a:effectLst>
                <a:outerShdw blurRad="50800" dist="38100" dir="2700000">
                  <a:srgbClr val="000000">
                    <a:alpha val="43000"/>
                  </a:srgbClr>
                </a:outerShdw>
              </a:effectLst>
              <a:latin typeface="Calibri"/>
              <a:ea typeface="Times" charset="0"/>
              <a:cs typeface="Calibri"/>
            </a:endParaRPr>
          </a:p>
        </p:txBody>
      </p:sp>
      <p:sp>
        <p:nvSpPr>
          <p:cNvPr id="5123" name="Rectangle 3"/>
          <p:cNvSpPr>
            <a:spLocks noGrp="1" noChangeArrowheads="1"/>
          </p:cNvSpPr>
          <p:nvPr>
            <p:ph type="body" idx="1"/>
          </p:nvPr>
        </p:nvSpPr>
        <p:spPr>
          <a:solidFill>
            <a:srgbClr val="333333">
              <a:alpha val="50000"/>
            </a:srgbClr>
          </a:solidFill>
        </p:spPr>
        <p:txBody>
          <a:bodyPr/>
          <a:lstStyle/>
          <a:p>
            <a:pPr marL="0" indent="0">
              <a:buFontTx/>
              <a:buNone/>
            </a:pPr>
            <a:r>
              <a:rPr lang="en-US" sz="3600" b="1" dirty="0">
                <a:solidFill>
                  <a:schemeClr val="bg1"/>
                </a:solidFill>
                <a:latin typeface="Calibri"/>
                <a:ea typeface="Times" charset="0"/>
                <a:cs typeface="Calibri"/>
              </a:rPr>
              <a:t>I.  “Everyone Who Sees the Son”</a:t>
            </a:r>
            <a:endParaRPr lang="en-US" b="1" dirty="0">
              <a:solidFill>
                <a:schemeClr val="bg1"/>
              </a:solidFill>
              <a:latin typeface="Calibri"/>
              <a:ea typeface="Times" charset="0"/>
              <a:cs typeface="Calibri"/>
            </a:endParaRPr>
          </a:p>
          <a:p>
            <a:pPr marL="912813" lvl="2" indent="-447675">
              <a:buFontTx/>
              <a:buNone/>
            </a:pPr>
            <a:r>
              <a:rPr lang="en-US" sz="2800" dirty="0">
                <a:solidFill>
                  <a:schemeClr val="bg1"/>
                </a:solidFill>
                <a:latin typeface="Calibri"/>
                <a:ea typeface="Times" charset="0"/>
                <a:cs typeface="Calibri"/>
              </a:rPr>
              <a:t>A.	How do we “see the Son”?  (John 20:25-31) </a:t>
            </a:r>
          </a:p>
          <a:p>
            <a:pPr marL="912813" lvl="2" indent="-447675">
              <a:buFontTx/>
              <a:buNone/>
            </a:pPr>
            <a:r>
              <a:rPr lang="en-US" sz="2800" dirty="0">
                <a:solidFill>
                  <a:schemeClr val="bg1"/>
                </a:solidFill>
                <a:latin typeface="Calibri"/>
                <a:ea typeface="Times" charset="0"/>
                <a:cs typeface="Calibri"/>
              </a:rPr>
              <a:t>B.	We can “look unto Jesus” by considering His life (Hebrews 12:1-3).  </a:t>
            </a:r>
          </a:p>
          <a:p>
            <a:pPr marL="912813" lvl="2" indent="-447675">
              <a:buFontTx/>
              <a:buNone/>
            </a:pPr>
            <a:r>
              <a:rPr lang="en-US" sz="2800" dirty="0">
                <a:solidFill>
                  <a:schemeClr val="bg1"/>
                </a:solidFill>
                <a:latin typeface="Calibri"/>
                <a:ea typeface="Times" charset="0"/>
                <a:cs typeface="Calibri"/>
              </a:rPr>
              <a:t>C.	We see Jesus by considering who He is (Hebrews 2:5-9). </a:t>
            </a:r>
          </a:p>
          <a:p>
            <a:pPr marL="912813" lvl="2" indent="-447675">
              <a:buFontTx/>
              <a:buNone/>
            </a:pPr>
            <a:r>
              <a:rPr lang="en-US" sz="2800" dirty="0">
                <a:solidFill>
                  <a:schemeClr val="bg1"/>
                </a:solidFill>
                <a:latin typeface="Calibri"/>
                <a:ea typeface="Times" charset="0"/>
                <a:cs typeface="Calibri"/>
              </a:rPr>
              <a:t>D.	What did Jesus say when some wished to see Him? (John 12:20-26).</a:t>
            </a:r>
            <a:r>
              <a:rPr lang="en-US" dirty="0">
                <a:latin typeface="Calibri"/>
                <a:ea typeface="Times" charset="0"/>
                <a:cs typeface="Calibri"/>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p:cTn id="13" dur="1000" fill="hold"/>
                                        <p:tgtEl>
                                          <p:spTgt spid="5123">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512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512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123">
                                            <p:txEl>
                                              <p:pRg st="1" end="1"/>
                                            </p:txEl>
                                          </p:spTgt>
                                        </p:tgtEl>
                                        <p:attrNameLst>
                                          <p:attrName>style.visibility</p:attrName>
                                        </p:attrNameLst>
                                      </p:cBhvr>
                                      <p:to>
                                        <p:strVal val="visible"/>
                                      </p:to>
                                    </p:set>
                                    <p:animEffect transition="in" filter="fade">
                                      <p:cBhvr>
                                        <p:cTn id="20" dur="1000"/>
                                        <p:tgtEl>
                                          <p:spTgt spid="5123">
                                            <p:txEl>
                                              <p:pRg st="1" end="1"/>
                                            </p:txEl>
                                          </p:spTgt>
                                        </p:tgtEl>
                                      </p:cBhvr>
                                    </p:animEffect>
                                    <p:anim calcmode="lin" valueType="num">
                                      <p:cBhvr>
                                        <p:cTn id="21"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123">
                                            <p:txEl>
                                              <p:pRg st="2" end="2"/>
                                            </p:txEl>
                                          </p:spTgt>
                                        </p:tgtEl>
                                        <p:attrNameLst>
                                          <p:attrName>style.visibility</p:attrName>
                                        </p:attrNameLst>
                                      </p:cBhvr>
                                      <p:to>
                                        <p:strVal val="visible"/>
                                      </p:to>
                                    </p:set>
                                    <p:animEffect transition="in" filter="fade">
                                      <p:cBhvr>
                                        <p:cTn id="27" dur="1000"/>
                                        <p:tgtEl>
                                          <p:spTgt spid="5123">
                                            <p:txEl>
                                              <p:pRg st="2" end="2"/>
                                            </p:txEl>
                                          </p:spTgt>
                                        </p:tgtEl>
                                      </p:cBhvr>
                                    </p:animEffect>
                                    <p:anim calcmode="lin" valueType="num">
                                      <p:cBhvr>
                                        <p:cTn id="28"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123">
                                            <p:txEl>
                                              <p:pRg st="3" end="3"/>
                                            </p:txEl>
                                          </p:spTgt>
                                        </p:tgtEl>
                                        <p:attrNameLst>
                                          <p:attrName>style.visibility</p:attrName>
                                        </p:attrNameLst>
                                      </p:cBhvr>
                                      <p:to>
                                        <p:strVal val="visible"/>
                                      </p:to>
                                    </p:set>
                                    <p:animEffect transition="in" filter="fade">
                                      <p:cBhvr>
                                        <p:cTn id="34" dur="1000"/>
                                        <p:tgtEl>
                                          <p:spTgt spid="5123">
                                            <p:txEl>
                                              <p:pRg st="3" end="3"/>
                                            </p:txEl>
                                          </p:spTgt>
                                        </p:tgtEl>
                                      </p:cBhvr>
                                    </p:animEffect>
                                    <p:anim calcmode="lin" valueType="num">
                                      <p:cBhvr>
                                        <p:cTn id="35"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5123">
                                            <p:txEl>
                                              <p:pRg st="4" end="4"/>
                                            </p:txEl>
                                          </p:spTgt>
                                        </p:tgtEl>
                                        <p:attrNameLst>
                                          <p:attrName>style.visibility</p:attrName>
                                        </p:attrNameLst>
                                      </p:cBhvr>
                                      <p:to>
                                        <p:strVal val="visible"/>
                                      </p:to>
                                    </p:set>
                                    <p:animEffect transition="in" filter="fade">
                                      <p:cBhvr>
                                        <p:cTn id="41" dur="1000"/>
                                        <p:tgtEl>
                                          <p:spTgt spid="5123">
                                            <p:txEl>
                                              <p:pRg st="4" end="4"/>
                                            </p:txEl>
                                          </p:spTgt>
                                        </p:tgtEl>
                                      </p:cBhvr>
                                    </p:animEffect>
                                    <p:anim calcmode="lin" valueType="num">
                                      <p:cBhvr>
                                        <p:cTn id="42"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85800" y="1981200"/>
            <a:ext cx="7772400" cy="4495800"/>
          </a:xfrm>
          <a:solidFill>
            <a:srgbClr val="333333">
              <a:alpha val="50000"/>
            </a:srgbClr>
          </a:solidFill>
        </p:spPr>
        <p:txBody>
          <a:bodyPr/>
          <a:lstStyle/>
          <a:p>
            <a:pPr marL="0" indent="0">
              <a:buFontTx/>
              <a:buNone/>
            </a:pPr>
            <a:r>
              <a:rPr lang="en-US" sz="3600" b="1" dirty="0">
                <a:solidFill>
                  <a:schemeClr val="bg1"/>
                </a:solidFill>
                <a:latin typeface="Calibri"/>
                <a:ea typeface="Times" charset="0"/>
                <a:cs typeface="Calibri"/>
              </a:rPr>
              <a:t>II.  “And Believes In Him”</a:t>
            </a:r>
            <a:endParaRPr lang="en-US" b="1" dirty="0">
              <a:solidFill>
                <a:schemeClr val="bg1"/>
              </a:solidFill>
              <a:latin typeface="Calibri"/>
              <a:ea typeface="Times" charset="0"/>
              <a:cs typeface="Calibri"/>
            </a:endParaRPr>
          </a:p>
          <a:p>
            <a:pPr marL="625475" lvl="2" indent="-396875">
              <a:buFontTx/>
              <a:buNone/>
            </a:pPr>
            <a:r>
              <a:rPr lang="en-US" sz="2800" dirty="0">
                <a:solidFill>
                  <a:schemeClr val="bg1"/>
                </a:solidFill>
                <a:latin typeface="Calibri"/>
                <a:ea typeface="Times" charset="0"/>
                <a:cs typeface="Calibri"/>
              </a:rPr>
              <a:t>A.	This cannot mean faith alone. </a:t>
            </a:r>
          </a:p>
          <a:p>
            <a:pPr marL="625475" lvl="2" indent="-396875">
              <a:buFontTx/>
              <a:buNone/>
            </a:pPr>
            <a:r>
              <a:rPr lang="en-US" sz="2800" dirty="0">
                <a:solidFill>
                  <a:schemeClr val="bg1"/>
                </a:solidFill>
                <a:latin typeface="Calibri"/>
                <a:ea typeface="Times" charset="0"/>
                <a:cs typeface="Calibri"/>
              </a:rPr>
              <a:t>B.	Some say that eternal life comes by faith alone (Ephesians 2:4-10; I Thessalonians 1:2-3; John 6:28,29).</a:t>
            </a:r>
          </a:p>
        </p:txBody>
      </p:sp>
      <p:sp>
        <p:nvSpPr>
          <p:cNvPr id="6149" name="Rectangle 5" descr="Denim"/>
          <p:cNvSpPr>
            <a:spLocks noGrp="1" noChangeArrowheads="1"/>
          </p:cNvSpPr>
          <p:nvPr>
            <p:ph type="title"/>
          </p:nvPr>
        </p:nvSpPr>
        <p:spPr>
          <a:xfrm>
            <a:off x="685800" y="304800"/>
            <a:ext cx="7772400" cy="1447800"/>
          </a:xfrm>
          <a:blipFill dpi="0" rotWithShape="1">
            <a:blip r:embed="rId3">
              <a:alphaModFix amt="29000"/>
            </a:blip>
            <a:srcRect/>
            <a:tile tx="0" ty="0" sx="100000" sy="100000" flip="none" algn="tl"/>
          </a:blipFill>
          <a:ln w="63500">
            <a:solidFill>
              <a:schemeClr val="bg1"/>
            </a:solidFill>
          </a:ln>
        </p:spPr>
        <p:txBody>
          <a:bodyPr/>
          <a:lstStyle/>
          <a:p>
            <a:r>
              <a:rPr lang="en-US" b="1" dirty="0">
                <a:solidFill>
                  <a:srgbClr val="FFFFFF"/>
                </a:solidFill>
                <a:effectLst>
                  <a:outerShdw blurRad="50800" dist="38100" dir="2700000">
                    <a:srgbClr val="000000">
                      <a:alpha val="43000"/>
                    </a:srgbClr>
                  </a:outerShdw>
                </a:effectLst>
                <a:latin typeface="Calibri"/>
                <a:ea typeface="Times" charset="0"/>
                <a:cs typeface="Calibri"/>
              </a:rPr>
              <a:t>“Everyone Who Sees the Son”</a:t>
            </a:r>
            <a:br>
              <a:rPr lang="en-US" b="1" dirty="0">
                <a:solidFill>
                  <a:srgbClr val="FFFFFF"/>
                </a:solidFill>
                <a:effectLst>
                  <a:outerShdw blurRad="50800" dist="38100" dir="2700000">
                    <a:srgbClr val="000000">
                      <a:alpha val="43000"/>
                    </a:srgbClr>
                  </a:outerShdw>
                </a:effectLst>
                <a:latin typeface="Calibri"/>
                <a:ea typeface="Times" charset="0"/>
                <a:cs typeface="Calibri"/>
              </a:rPr>
            </a:br>
            <a:r>
              <a:rPr lang="en-US" sz="3600" dirty="0">
                <a:solidFill>
                  <a:srgbClr val="FFFFFF"/>
                </a:solidFill>
                <a:effectLst>
                  <a:outerShdw blurRad="50800" dist="38100" dir="2700000">
                    <a:srgbClr val="000000">
                      <a:alpha val="43000"/>
                    </a:srgbClr>
                  </a:outerShdw>
                </a:effectLst>
                <a:latin typeface="Calibri"/>
                <a:ea typeface="Times" charset="0"/>
                <a:cs typeface="Calibri"/>
              </a:rPr>
              <a:t>(John 6:40)</a:t>
            </a:r>
            <a:endParaRPr lang="en-US" dirty="0">
              <a:solidFill>
                <a:srgbClr val="FFFFFF"/>
              </a:solidFill>
              <a:effectLst>
                <a:outerShdw blurRad="50800" dist="38100" dir="2700000">
                  <a:srgbClr val="000000">
                    <a:alpha val="43000"/>
                  </a:srgbClr>
                </a:outerShdw>
              </a:effectLst>
              <a:latin typeface="Calibri"/>
              <a:ea typeface="Times" charset="0"/>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1000" fill="hold"/>
                                        <p:tgtEl>
                                          <p:spTgt spid="614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614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Effect transition="in" filter="fade">
                                      <p:cBhvr>
                                        <p:cTn id="21" dur="1000"/>
                                        <p:tgtEl>
                                          <p:spTgt spid="6147">
                                            <p:txEl>
                                              <p:pRg st="2" end="2"/>
                                            </p:txEl>
                                          </p:spTgt>
                                        </p:tgtEl>
                                      </p:cBhvr>
                                    </p:animEffect>
                                    <p:anim calcmode="lin" valueType="num">
                                      <p:cBhvr>
                                        <p:cTn id="22"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0" y="0"/>
            <a:ext cx="9144000" cy="6858000"/>
          </a:xfrm>
          <a:prstGeom prst="rect">
            <a:avLst/>
          </a:prstGeom>
          <a:solidFill>
            <a:srgbClr val="FFFF00">
              <a:alpha val="39999"/>
            </a:srgbClr>
          </a:solidFill>
          <a:ln w="9525">
            <a:noFill/>
            <a:miter lim="800000"/>
            <a:headEnd/>
            <a:tailEnd/>
          </a:ln>
          <a:effectLst/>
        </p:spPr>
        <p:txBody>
          <a:bodyPr wrap="none" anchor="ctr">
            <a:prstTxWarp prst="textNoShape">
              <a:avLst/>
            </a:prstTxWarp>
          </a:bodyPr>
          <a:lstStyle/>
          <a:p>
            <a:endParaRPr lang="en-US"/>
          </a:p>
        </p:txBody>
      </p:sp>
      <p:sp>
        <p:nvSpPr>
          <p:cNvPr id="8194" name="Rectangle 2"/>
          <p:cNvSpPr>
            <a:spLocks noGrp="1" noChangeArrowheads="1"/>
          </p:cNvSpPr>
          <p:nvPr>
            <p:ph type="title"/>
          </p:nvPr>
        </p:nvSpPr>
        <p:spPr/>
        <p:txBody>
          <a:bodyPr/>
          <a:lstStyle/>
          <a:p>
            <a:pPr>
              <a:lnSpc>
                <a:spcPct val="80000"/>
              </a:lnSpc>
            </a:pPr>
            <a:r>
              <a:rPr lang="en-US" sz="6000" b="1" i="1" dirty="0">
                <a:solidFill>
                  <a:srgbClr val="FFFFFF"/>
                </a:solidFill>
                <a:effectLst>
                  <a:outerShdw blurRad="50800" dist="38100" dir="2700000">
                    <a:srgbClr val="000000">
                      <a:alpha val="43000"/>
                    </a:srgbClr>
                  </a:outerShdw>
                </a:effectLst>
                <a:latin typeface="Times New Roman"/>
                <a:cs typeface="Times New Roman"/>
              </a:rPr>
              <a:t>Things That Accompany Faith</a:t>
            </a:r>
            <a:endParaRPr lang="en-US" sz="6000" dirty="0">
              <a:solidFill>
                <a:srgbClr val="FFFFFF"/>
              </a:solidFill>
              <a:effectLst>
                <a:outerShdw blurRad="50800" dist="38100" dir="2700000">
                  <a:srgbClr val="000000">
                    <a:alpha val="43000"/>
                  </a:srgbClr>
                </a:outerShdw>
              </a:effectLst>
              <a:latin typeface="Times New Roman"/>
              <a:cs typeface="Times New Roman"/>
            </a:endParaRPr>
          </a:p>
        </p:txBody>
      </p:sp>
      <p:sp>
        <p:nvSpPr>
          <p:cNvPr id="8195" name="Rectangle 3"/>
          <p:cNvSpPr>
            <a:spLocks noGrp="1" noChangeArrowheads="1"/>
          </p:cNvSpPr>
          <p:nvPr>
            <p:ph type="body" idx="1"/>
          </p:nvPr>
        </p:nvSpPr>
        <p:spPr>
          <a:xfrm>
            <a:off x="685800" y="2362200"/>
            <a:ext cx="7772400" cy="3733800"/>
          </a:xfrm>
          <a:solidFill>
            <a:srgbClr val="333333">
              <a:alpha val="50000"/>
            </a:srgbClr>
          </a:solidFill>
        </p:spPr>
        <p:txBody>
          <a:bodyPr/>
          <a:lstStyle/>
          <a:p>
            <a:pPr algn="ctr">
              <a:spcBef>
                <a:spcPct val="40000"/>
              </a:spcBef>
            </a:pPr>
            <a:r>
              <a:rPr lang="en-US" sz="4400" dirty="0">
                <a:solidFill>
                  <a:schemeClr val="bg1"/>
                </a:solidFill>
                <a:latin typeface="Times New Roman"/>
                <a:cs typeface="Times New Roman"/>
              </a:rPr>
              <a:t>Confession (Romans 10:5-11). </a:t>
            </a:r>
          </a:p>
          <a:p>
            <a:pPr algn="ctr">
              <a:spcBef>
                <a:spcPct val="40000"/>
              </a:spcBef>
            </a:pPr>
            <a:r>
              <a:rPr lang="en-US" sz="4400" dirty="0">
                <a:solidFill>
                  <a:schemeClr val="bg1"/>
                </a:solidFill>
                <a:latin typeface="Times New Roman"/>
                <a:cs typeface="Times New Roman"/>
              </a:rPr>
              <a:t>Repentance (Acts 11:15-18). </a:t>
            </a:r>
          </a:p>
          <a:p>
            <a:pPr algn="ctr">
              <a:spcBef>
                <a:spcPct val="40000"/>
              </a:spcBef>
            </a:pPr>
            <a:r>
              <a:rPr lang="en-US" sz="4400" dirty="0">
                <a:solidFill>
                  <a:schemeClr val="bg1"/>
                </a:solidFill>
                <a:latin typeface="Times New Roman"/>
                <a:cs typeface="Times New Roman"/>
              </a:rPr>
              <a:t>Baptism (Mark 16:16). </a:t>
            </a:r>
          </a:p>
          <a:p>
            <a:pPr algn="ctr">
              <a:spcBef>
                <a:spcPct val="40000"/>
              </a:spcBef>
            </a:pPr>
            <a:r>
              <a:rPr lang="en-US" sz="4400" dirty="0">
                <a:solidFill>
                  <a:schemeClr val="bg1"/>
                </a:solidFill>
                <a:latin typeface="Times New Roman"/>
                <a:cs typeface="Times New Roman"/>
              </a:rPr>
              <a:t>Faithfulness (Hebrews 3:12-14).</a:t>
            </a:r>
            <a:endParaRPr lang="en-US" dirty="0">
              <a:solidFill>
                <a:schemeClr val="bg1"/>
              </a:solidFill>
              <a:latin typeface="Times New Roman"/>
              <a:cs typeface="Times New Roman"/>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8195">
                                            <p:bg/>
                                          </p:spTgt>
                                        </p:tgtEl>
                                        <p:attrNameLst>
                                          <p:attrName>style.visibility</p:attrName>
                                        </p:attrNameLst>
                                      </p:cBhvr>
                                      <p:to>
                                        <p:strVal val="visible"/>
                                      </p:to>
                                    </p:set>
                                    <p:animEffect transition="in" filter="wipe(down)">
                                      <p:cBhvr>
                                        <p:cTn id="13" dur="1000"/>
                                        <p:tgtEl>
                                          <p:spTgt spid="8195">
                                            <p:bg/>
                                          </p:spTgt>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8195">
                                            <p:txEl>
                                              <p:pRg st="1" end="1"/>
                                            </p:txEl>
                                          </p:spTgt>
                                        </p:tgtEl>
                                        <p:attrNameLst>
                                          <p:attrName>style.visibility</p:attrName>
                                        </p:attrNameLst>
                                      </p:cBhvr>
                                      <p:to>
                                        <p:strVal val="visible"/>
                                      </p:to>
                                    </p:set>
                                    <p:animEffect transition="in" filter="fade">
                                      <p:cBhvr>
                                        <p:cTn id="23" dur="1000"/>
                                        <p:tgtEl>
                                          <p:spTgt spid="8195">
                                            <p:txEl>
                                              <p:pRg st="1" end="1"/>
                                            </p:txEl>
                                          </p:spTgt>
                                        </p:tgtEl>
                                      </p:cBhvr>
                                    </p:animEffect>
                                    <p:anim calcmode="lin" valueType="num">
                                      <p:cBhvr>
                                        <p:cTn id="24"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195">
                                            <p:txEl>
                                              <p:pRg st="2" end="2"/>
                                            </p:txEl>
                                          </p:spTgt>
                                        </p:tgtEl>
                                        <p:attrNameLst>
                                          <p:attrName>style.visibility</p:attrName>
                                        </p:attrNameLst>
                                      </p:cBhvr>
                                      <p:to>
                                        <p:strVal val="visible"/>
                                      </p:to>
                                    </p:set>
                                    <p:animEffect transition="in" filter="fade">
                                      <p:cBhvr>
                                        <p:cTn id="30" dur="1000"/>
                                        <p:tgtEl>
                                          <p:spTgt spid="8195">
                                            <p:txEl>
                                              <p:pRg st="2" end="2"/>
                                            </p:txEl>
                                          </p:spTgt>
                                        </p:tgtEl>
                                      </p:cBhvr>
                                    </p:animEffect>
                                    <p:anim calcmode="lin" valueType="num">
                                      <p:cBhvr>
                                        <p:cTn id="31"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8195">
                                            <p:txEl>
                                              <p:pRg st="3" end="3"/>
                                            </p:txEl>
                                          </p:spTgt>
                                        </p:tgtEl>
                                        <p:attrNameLst>
                                          <p:attrName>style.visibility</p:attrName>
                                        </p:attrNameLst>
                                      </p:cBhvr>
                                      <p:to>
                                        <p:strVal val="visible"/>
                                      </p:to>
                                    </p:set>
                                    <p:animEffect transition="in" filter="fade">
                                      <p:cBhvr>
                                        <p:cTn id="37" dur="1000"/>
                                        <p:tgtEl>
                                          <p:spTgt spid="8195">
                                            <p:txEl>
                                              <p:pRg st="3" end="3"/>
                                            </p:txEl>
                                          </p:spTgt>
                                        </p:tgtEl>
                                      </p:cBhvr>
                                    </p:animEffect>
                                    <p:anim calcmode="lin" valueType="num">
                                      <p:cBhvr>
                                        <p:cTn id="38"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685800" y="1981200"/>
            <a:ext cx="7772400" cy="4495800"/>
          </a:xfrm>
          <a:solidFill>
            <a:srgbClr val="333333">
              <a:alpha val="50000"/>
            </a:srgbClr>
          </a:solidFill>
        </p:spPr>
        <p:txBody>
          <a:bodyPr/>
          <a:lstStyle/>
          <a:p>
            <a:pPr marL="0" indent="0">
              <a:buFontTx/>
              <a:buNone/>
            </a:pPr>
            <a:r>
              <a:rPr lang="en-US" sz="3600" b="1" dirty="0">
                <a:solidFill>
                  <a:schemeClr val="bg1"/>
                </a:solidFill>
                <a:latin typeface="Calibri"/>
                <a:ea typeface="Times" charset="0"/>
                <a:cs typeface="Calibri"/>
              </a:rPr>
              <a:t>II.  “And Believes In Him”</a:t>
            </a:r>
            <a:endParaRPr lang="en-US" b="1" dirty="0">
              <a:solidFill>
                <a:schemeClr val="bg1"/>
              </a:solidFill>
              <a:latin typeface="Calibri"/>
              <a:ea typeface="Times" charset="0"/>
              <a:cs typeface="Calibri"/>
            </a:endParaRPr>
          </a:p>
          <a:p>
            <a:pPr marL="625475" lvl="2" indent="-396875">
              <a:buFontTx/>
              <a:buNone/>
            </a:pPr>
            <a:r>
              <a:rPr lang="en-US" sz="2800" dirty="0">
                <a:solidFill>
                  <a:schemeClr val="bg1"/>
                </a:solidFill>
                <a:latin typeface="Calibri"/>
                <a:ea typeface="Times" charset="0"/>
                <a:cs typeface="Calibri"/>
              </a:rPr>
              <a:t>A.	This cannot mean faith alone. </a:t>
            </a:r>
          </a:p>
          <a:p>
            <a:pPr marL="625475" lvl="2" indent="-396875">
              <a:buFontTx/>
              <a:buNone/>
            </a:pPr>
            <a:r>
              <a:rPr lang="en-US" sz="2800" dirty="0">
                <a:solidFill>
                  <a:schemeClr val="bg1"/>
                </a:solidFill>
                <a:latin typeface="Calibri"/>
                <a:ea typeface="Times" charset="0"/>
                <a:cs typeface="Calibri"/>
              </a:rPr>
              <a:t>B.	Some say that eternal life comes by faith alone (Ephesians 2:4-10; I Thessalonians 1:2-3; John 6:28,29).</a:t>
            </a:r>
          </a:p>
          <a:p>
            <a:pPr marL="625475" lvl="2" indent="-396875">
              <a:buFontTx/>
              <a:buNone/>
            </a:pPr>
            <a:r>
              <a:rPr lang="en-US" sz="2800" dirty="0">
                <a:solidFill>
                  <a:schemeClr val="bg1"/>
                </a:solidFill>
                <a:latin typeface="Calibri"/>
                <a:ea typeface="Times" charset="0"/>
                <a:cs typeface="Calibri"/>
              </a:rPr>
              <a:t>C.	This “faith only” doctrine grew out of a “works only” environment.  </a:t>
            </a:r>
            <a:endParaRPr lang="en-US" sz="2800" i="1" dirty="0">
              <a:solidFill>
                <a:schemeClr val="bg1"/>
              </a:solidFill>
              <a:latin typeface="Calibri"/>
              <a:ea typeface="Times" charset="0"/>
              <a:cs typeface="Calibri"/>
            </a:endParaRPr>
          </a:p>
          <a:p>
            <a:pPr marL="625475" lvl="2" indent="-396875">
              <a:buFontTx/>
              <a:buNone/>
            </a:pPr>
            <a:r>
              <a:rPr lang="en-US" sz="2800" dirty="0">
                <a:solidFill>
                  <a:schemeClr val="bg1"/>
                </a:solidFill>
                <a:latin typeface="Calibri"/>
                <a:ea typeface="Times" charset="0"/>
                <a:cs typeface="Calibri"/>
              </a:rPr>
              <a:t>D.  Only one Scripture uses the phrase “faith only”—(James 2:14-24).</a:t>
            </a:r>
            <a:endParaRPr lang="en-US" dirty="0">
              <a:solidFill>
                <a:schemeClr val="bg1"/>
              </a:solidFill>
              <a:latin typeface="Calibri"/>
              <a:ea typeface="Times" charset="0"/>
              <a:cs typeface="Calibri"/>
            </a:endParaRPr>
          </a:p>
        </p:txBody>
      </p:sp>
      <p:sp>
        <p:nvSpPr>
          <p:cNvPr id="27651" name="Rectangle 3" descr="Denim"/>
          <p:cNvSpPr>
            <a:spLocks noGrp="1" noChangeArrowheads="1"/>
          </p:cNvSpPr>
          <p:nvPr>
            <p:ph type="title"/>
          </p:nvPr>
        </p:nvSpPr>
        <p:spPr>
          <a:xfrm>
            <a:off x="685800" y="304800"/>
            <a:ext cx="7772400" cy="1447800"/>
          </a:xfrm>
          <a:blipFill dpi="0" rotWithShape="1">
            <a:blip r:embed="rId3">
              <a:alphaModFix amt="29000"/>
            </a:blip>
            <a:srcRect/>
            <a:tile tx="0" ty="0" sx="100000" sy="100000" flip="none" algn="tl"/>
          </a:blipFill>
          <a:ln w="63500">
            <a:solidFill>
              <a:schemeClr val="bg1"/>
            </a:solidFill>
          </a:ln>
        </p:spPr>
        <p:txBody>
          <a:bodyPr/>
          <a:lstStyle/>
          <a:p>
            <a:r>
              <a:rPr lang="en-US" b="1" dirty="0">
                <a:solidFill>
                  <a:srgbClr val="FFFFFF"/>
                </a:solidFill>
                <a:effectLst>
                  <a:outerShdw blurRad="50800" dist="38100" dir="2700000">
                    <a:srgbClr val="000000">
                      <a:alpha val="43000"/>
                    </a:srgbClr>
                  </a:outerShdw>
                </a:effectLst>
                <a:latin typeface="Calibri"/>
                <a:ea typeface="Times" charset="0"/>
                <a:cs typeface="Calibri"/>
              </a:rPr>
              <a:t>“Everyone Who Sees the Son”</a:t>
            </a:r>
            <a:br>
              <a:rPr lang="en-US" b="1" dirty="0">
                <a:solidFill>
                  <a:srgbClr val="FFFFFF"/>
                </a:solidFill>
                <a:effectLst>
                  <a:outerShdw blurRad="50800" dist="38100" dir="2700000">
                    <a:srgbClr val="000000">
                      <a:alpha val="43000"/>
                    </a:srgbClr>
                  </a:outerShdw>
                </a:effectLst>
                <a:latin typeface="Calibri"/>
                <a:ea typeface="Times" charset="0"/>
                <a:cs typeface="Calibri"/>
              </a:rPr>
            </a:br>
            <a:r>
              <a:rPr lang="en-US" sz="3600" dirty="0">
                <a:solidFill>
                  <a:srgbClr val="FFFFFF"/>
                </a:solidFill>
                <a:effectLst>
                  <a:outerShdw blurRad="50800" dist="38100" dir="2700000">
                    <a:srgbClr val="000000">
                      <a:alpha val="43000"/>
                    </a:srgbClr>
                  </a:outerShdw>
                </a:effectLst>
                <a:latin typeface="Calibri"/>
                <a:ea typeface="Times" charset="0"/>
                <a:cs typeface="Calibri"/>
              </a:rPr>
              <a:t>(John 6:40)</a:t>
            </a:r>
            <a:endParaRPr lang="en-US" dirty="0">
              <a:solidFill>
                <a:srgbClr val="FFFFFF"/>
              </a:solidFill>
              <a:effectLst>
                <a:outerShdw blurRad="50800" dist="38100" dir="2700000">
                  <a:srgbClr val="000000">
                    <a:alpha val="43000"/>
                  </a:srgbClr>
                </a:outerShdw>
              </a:effectLst>
              <a:latin typeface="Calibri"/>
              <a:ea typeface="Times" charset="0"/>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7650">
                                            <p:txEl>
                                              <p:pRg st="3" end="3"/>
                                            </p:txEl>
                                          </p:spTgt>
                                        </p:tgtEl>
                                        <p:attrNameLst>
                                          <p:attrName>style.visibility</p:attrName>
                                        </p:attrNameLst>
                                      </p:cBhvr>
                                      <p:to>
                                        <p:strVal val="visible"/>
                                      </p:to>
                                    </p:set>
                                    <p:animEffect transition="in" filter="fade">
                                      <p:cBhvr>
                                        <p:cTn id="7" dur="1000"/>
                                        <p:tgtEl>
                                          <p:spTgt spid="27650">
                                            <p:txEl>
                                              <p:pRg st="3" end="3"/>
                                            </p:txEl>
                                          </p:spTgt>
                                        </p:tgtEl>
                                      </p:cBhvr>
                                    </p:animEffect>
                                    <p:anim calcmode="lin" valueType="num">
                                      <p:cBhvr>
                                        <p:cTn id="8" dur="1000" fill="hold"/>
                                        <p:tgtEl>
                                          <p:spTgt spid="27650">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765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7650">
                                            <p:txEl>
                                              <p:pRg st="4" end="4"/>
                                            </p:txEl>
                                          </p:spTgt>
                                        </p:tgtEl>
                                        <p:attrNameLst>
                                          <p:attrName>style.visibility</p:attrName>
                                        </p:attrNameLst>
                                      </p:cBhvr>
                                      <p:to>
                                        <p:strVal val="visible"/>
                                      </p:to>
                                    </p:set>
                                    <p:animEffect transition="in" filter="fade">
                                      <p:cBhvr>
                                        <p:cTn id="14" dur="1000"/>
                                        <p:tgtEl>
                                          <p:spTgt spid="27650">
                                            <p:txEl>
                                              <p:pRg st="4" end="4"/>
                                            </p:txEl>
                                          </p:spTgt>
                                        </p:tgtEl>
                                      </p:cBhvr>
                                    </p:animEffect>
                                    <p:anim calcmode="lin" valueType="num">
                                      <p:cBhvr>
                                        <p:cTn id="15" dur="10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765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solidFill>
            <a:srgbClr val="333333">
              <a:alpha val="50000"/>
            </a:srgbClr>
          </a:solidFill>
        </p:spPr>
        <p:txBody>
          <a:bodyPr/>
          <a:lstStyle/>
          <a:p>
            <a:pPr marL="0" indent="0">
              <a:buFontTx/>
              <a:buNone/>
            </a:pPr>
            <a:r>
              <a:rPr lang="en-US" sz="3600" b="1" dirty="0">
                <a:solidFill>
                  <a:schemeClr val="bg1"/>
                </a:solidFill>
                <a:latin typeface="Calibri"/>
                <a:ea typeface="Times" charset="0"/>
                <a:cs typeface="Calibri"/>
              </a:rPr>
              <a:t>III.  “May Have Eternal Life”</a:t>
            </a:r>
            <a:endParaRPr lang="en-US" b="1" dirty="0">
              <a:solidFill>
                <a:schemeClr val="bg1"/>
              </a:solidFill>
              <a:latin typeface="Calibri"/>
              <a:ea typeface="Times" charset="0"/>
              <a:cs typeface="Calibri"/>
            </a:endParaRPr>
          </a:p>
          <a:p>
            <a:pPr marL="625475" lvl="2" indent="-396875">
              <a:buFontTx/>
              <a:buNone/>
            </a:pPr>
            <a:r>
              <a:rPr lang="en-US" sz="3600" dirty="0">
                <a:solidFill>
                  <a:schemeClr val="bg1"/>
                </a:solidFill>
                <a:latin typeface="Calibri"/>
                <a:ea typeface="Times" charset="0"/>
                <a:cs typeface="Calibri"/>
              </a:rPr>
              <a:t>A.	This is a conditional statement.</a:t>
            </a:r>
            <a:endParaRPr lang="en-US" dirty="0">
              <a:solidFill>
                <a:schemeClr val="bg1"/>
              </a:solidFill>
              <a:latin typeface="Calibri"/>
              <a:ea typeface="Times" charset="0"/>
              <a:cs typeface="Calibri"/>
            </a:endParaRPr>
          </a:p>
        </p:txBody>
      </p:sp>
      <p:sp>
        <p:nvSpPr>
          <p:cNvPr id="9221" name="Rectangle 5" descr="Denim"/>
          <p:cNvSpPr>
            <a:spLocks noGrp="1" noChangeArrowheads="1"/>
          </p:cNvSpPr>
          <p:nvPr>
            <p:ph type="title"/>
          </p:nvPr>
        </p:nvSpPr>
        <p:spPr>
          <a:xfrm>
            <a:off x="685800" y="304800"/>
            <a:ext cx="7772400" cy="1447800"/>
          </a:xfrm>
          <a:blipFill dpi="0" rotWithShape="1">
            <a:blip r:embed="rId3">
              <a:alphaModFix amt="29000"/>
            </a:blip>
            <a:srcRect/>
            <a:tile tx="0" ty="0" sx="100000" sy="100000" flip="none" algn="tl"/>
          </a:blipFill>
          <a:ln w="63500">
            <a:solidFill>
              <a:schemeClr val="bg1"/>
            </a:solidFill>
          </a:ln>
        </p:spPr>
        <p:txBody>
          <a:bodyPr/>
          <a:lstStyle/>
          <a:p>
            <a:r>
              <a:rPr lang="en-US" b="1" dirty="0">
                <a:solidFill>
                  <a:srgbClr val="FFFFFF"/>
                </a:solidFill>
                <a:effectLst>
                  <a:outerShdw blurRad="50800" dist="38100" dir="2700000">
                    <a:srgbClr val="000000">
                      <a:alpha val="43000"/>
                    </a:srgbClr>
                  </a:outerShdw>
                </a:effectLst>
                <a:latin typeface="Calibri"/>
                <a:ea typeface="Times" charset="0"/>
                <a:cs typeface="Calibri"/>
              </a:rPr>
              <a:t>“Everyone Who Sees the Son”</a:t>
            </a:r>
            <a:br>
              <a:rPr lang="en-US" b="1" dirty="0">
                <a:solidFill>
                  <a:srgbClr val="FFFFFF"/>
                </a:solidFill>
                <a:effectLst>
                  <a:outerShdw blurRad="50800" dist="38100" dir="2700000">
                    <a:srgbClr val="000000">
                      <a:alpha val="43000"/>
                    </a:srgbClr>
                  </a:outerShdw>
                </a:effectLst>
                <a:latin typeface="Calibri"/>
                <a:ea typeface="Times" charset="0"/>
                <a:cs typeface="Calibri"/>
              </a:rPr>
            </a:br>
            <a:r>
              <a:rPr lang="en-US" sz="3600" dirty="0">
                <a:solidFill>
                  <a:srgbClr val="FFFFFF"/>
                </a:solidFill>
                <a:effectLst>
                  <a:outerShdw blurRad="50800" dist="38100" dir="2700000">
                    <a:srgbClr val="000000">
                      <a:alpha val="43000"/>
                    </a:srgbClr>
                  </a:outerShdw>
                </a:effectLst>
                <a:latin typeface="Calibri"/>
                <a:ea typeface="Times" charset="0"/>
                <a:cs typeface="Calibri"/>
              </a:rPr>
              <a:t>(John 6:40)</a:t>
            </a:r>
            <a:endParaRPr lang="en-US" dirty="0">
              <a:solidFill>
                <a:srgbClr val="FFFFFF"/>
              </a:solidFill>
              <a:effectLst>
                <a:outerShdw blurRad="50800" dist="38100" dir="2700000">
                  <a:srgbClr val="000000">
                    <a:alpha val="43000"/>
                  </a:srgbClr>
                </a:outerShdw>
              </a:effectLst>
              <a:latin typeface="Calibri"/>
              <a:ea typeface="Times" charset="0"/>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921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6858000"/>
          </a:xfrm>
          <a:prstGeom prst="rect">
            <a:avLst/>
          </a:prstGeom>
          <a:solidFill>
            <a:srgbClr val="FFFF00">
              <a:alpha val="39999"/>
            </a:srgbClr>
          </a:solidFill>
          <a:ln w="9525">
            <a:noFill/>
            <a:miter lim="800000"/>
            <a:headEnd/>
            <a:tailEnd/>
          </a:ln>
          <a:effectLst/>
        </p:spPr>
        <p:txBody>
          <a:bodyPr wrap="none" anchor="ctr">
            <a:prstTxWarp prst="textNoShape">
              <a:avLst/>
            </a:prstTxWarp>
          </a:bodyPr>
          <a:lstStyle/>
          <a:p>
            <a:endParaRPr lang="en-US"/>
          </a:p>
        </p:txBody>
      </p:sp>
      <p:sp>
        <p:nvSpPr>
          <p:cNvPr id="11266" name="Rectangle 2"/>
          <p:cNvSpPr>
            <a:spLocks noGrp="1" noChangeArrowheads="1"/>
          </p:cNvSpPr>
          <p:nvPr>
            <p:ph type="title"/>
          </p:nvPr>
        </p:nvSpPr>
        <p:spPr>
          <a:xfrm>
            <a:off x="685800" y="304800"/>
            <a:ext cx="7772400" cy="1447800"/>
          </a:xfrm>
        </p:spPr>
        <p:txBody>
          <a:bodyPr/>
          <a:lstStyle/>
          <a:p>
            <a:r>
              <a:rPr lang="en-US" sz="5400" b="1" i="1" dirty="0">
                <a:solidFill>
                  <a:srgbClr val="FFFFFF"/>
                </a:solidFill>
                <a:effectLst>
                  <a:outerShdw blurRad="50800" dist="38100" dir="2700000">
                    <a:srgbClr val="000000">
                      <a:alpha val="43000"/>
                    </a:srgbClr>
                  </a:outerShdw>
                </a:effectLst>
                <a:latin typeface="Times New Roman"/>
                <a:cs typeface="Times New Roman"/>
              </a:rPr>
              <a:t>Subjunctive Mood</a:t>
            </a:r>
            <a:endParaRPr lang="en-US" sz="5400" dirty="0">
              <a:solidFill>
                <a:srgbClr val="FFFFFF"/>
              </a:solidFill>
              <a:effectLst>
                <a:outerShdw blurRad="50800" dist="38100" dir="2700000">
                  <a:srgbClr val="000000">
                    <a:alpha val="43000"/>
                  </a:srgbClr>
                </a:outerShdw>
              </a:effectLst>
              <a:latin typeface="Times New Roman"/>
              <a:cs typeface="Times New Roman"/>
            </a:endParaRPr>
          </a:p>
        </p:txBody>
      </p:sp>
      <p:sp>
        <p:nvSpPr>
          <p:cNvPr id="11267" name="Rectangle 3"/>
          <p:cNvSpPr>
            <a:spLocks noGrp="1" noChangeArrowheads="1"/>
          </p:cNvSpPr>
          <p:nvPr>
            <p:ph type="body" idx="1"/>
          </p:nvPr>
        </p:nvSpPr>
        <p:spPr>
          <a:xfrm>
            <a:off x="685800" y="1905000"/>
            <a:ext cx="7772400" cy="4114800"/>
          </a:xfrm>
          <a:solidFill>
            <a:srgbClr val="333333">
              <a:alpha val="50000"/>
            </a:srgbClr>
          </a:solidFill>
        </p:spPr>
        <p:txBody>
          <a:bodyPr/>
          <a:lstStyle/>
          <a:p>
            <a:pPr marL="225425" indent="0">
              <a:lnSpc>
                <a:spcPct val="90000"/>
              </a:lnSpc>
              <a:buFontTx/>
              <a:buNone/>
            </a:pPr>
            <a:r>
              <a:rPr lang="en-US" sz="3100" dirty="0">
                <a:solidFill>
                  <a:schemeClr val="bg1"/>
                </a:solidFill>
                <a:latin typeface="Times New Roman"/>
                <a:ea typeface="Times" charset="0"/>
                <a:cs typeface="Times New Roman"/>
              </a:rPr>
              <a:t>“The subjunctive mood is the mood of mild contingency; the mood of </a:t>
            </a:r>
            <a:r>
              <a:rPr lang="en-US" sz="3100" i="1" dirty="0">
                <a:solidFill>
                  <a:schemeClr val="bg1"/>
                </a:solidFill>
                <a:latin typeface="Times New Roman"/>
                <a:ea typeface="Times" charset="0"/>
                <a:cs typeface="Times New Roman"/>
              </a:rPr>
              <a:t>probability.  </a:t>
            </a:r>
            <a:r>
              <a:rPr lang="en-US" sz="3100" dirty="0">
                <a:solidFill>
                  <a:schemeClr val="bg1"/>
                </a:solidFill>
                <a:latin typeface="Times New Roman"/>
                <a:ea typeface="Times" charset="0"/>
                <a:cs typeface="Times New Roman"/>
              </a:rPr>
              <a:t>While the indicative</a:t>
            </a:r>
            <a:r>
              <a:rPr lang="en-US" sz="3100" dirty="0" smtClean="0">
                <a:solidFill>
                  <a:schemeClr val="bg1"/>
                </a:solidFill>
                <a:latin typeface="Times New Roman"/>
                <a:ea typeface="Times" charset="0"/>
                <a:cs typeface="Times New Roman"/>
              </a:rPr>
              <a:t> assumes </a:t>
            </a:r>
            <a:r>
              <a:rPr lang="en-US" sz="3100" dirty="0">
                <a:solidFill>
                  <a:schemeClr val="bg1"/>
                </a:solidFill>
                <a:latin typeface="Times New Roman"/>
                <a:ea typeface="Times" charset="0"/>
                <a:cs typeface="Times New Roman"/>
              </a:rPr>
              <a:t>reality, the subjunctive assumes unreality.  It is the first step away from what is actual in the direction of what is only conceivable, and, therefore, properly leads the list of potential moods” (Dana &amp; </a:t>
            </a:r>
            <a:r>
              <a:rPr lang="en-US" sz="3100" dirty="0" err="1">
                <a:solidFill>
                  <a:schemeClr val="bg1"/>
                </a:solidFill>
                <a:latin typeface="Times New Roman"/>
                <a:ea typeface="Times" charset="0"/>
                <a:cs typeface="Times New Roman"/>
              </a:rPr>
              <a:t>Mantey</a:t>
            </a:r>
            <a:r>
              <a:rPr lang="en-US" sz="3100" dirty="0">
                <a:solidFill>
                  <a:schemeClr val="bg1"/>
                </a:solidFill>
                <a:latin typeface="Times New Roman"/>
                <a:ea typeface="Times" charset="0"/>
                <a:cs typeface="Times New Roman"/>
              </a:rPr>
              <a:t> in their </a:t>
            </a:r>
            <a:r>
              <a:rPr lang="en-US" sz="3100" i="1" dirty="0">
                <a:solidFill>
                  <a:schemeClr val="bg1"/>
                </a:solidFill>
                <a:latin typeface="Times New Roman"/>
                <a:ea typeface="Times" charset="0"/>
                <a:cs typeface="Times New Roman"/>
              </a:rPr>
              <a:t>Manual Grammar of the Greek New Testament</a:t>
            </a:r>
            <a:r>
              <a:rPr lang="en-US" sz="3100" i="1" dirty="0" smtClean="0">
                <a:solidFill>
                  <a:schemeClr val="bg1"/>
                </a:solidFill>
                <a:latin typeface="Times New Roman"/>
                <a:ea typeface="Times" charset="0"/>
                <a:cs typeface="Times New Roman"/>
              </a:rPr>
              <a:t>,</a:t>
            </a:r>
            <a:r>
              <a:rPr lang="en-US" sz="3100" dirty="0" smtClean="0">
                <a:solidFill>
                  <a:schemeClr val="bg1"/>
                </a:solidFill>
                <a:latin typeface="Times New Roman"/>
                <a:ea typeface="Times" charset="0"/>
                <a:cs typeface="Times New Roman"/>
              </a:rPr>
              <a:t> </a:t>
            </a:r>
            <a:r>
              <a:rPr lang="en-US" sz="3100" dirty="0">
                <a:solidFill>
                  <a:schemeClr val="bg1"/>
                </a:solidFill>
                <a:latin typeface="Times New Roman"/>
                <a:ea typeface="Times" charset="0"/>
                <a:cs typeface="Times New Roman"/>
              </a:rPr>
              <a:t>170).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ppt_x</p:attrName>
                                        </p:attrNameLst>
                                      </p:cBhvr>
                                      <p:tavLst>
                                        <p:tav tm="0">
                                          <p:val>
                                            <p:strVal val="#ppt_x-.2"/>
                                          </p:val>
                                        </p:tav>
                                        <p:tav tm="100000">
                                          <p:val>
                                            <p:strVal val="#ppt_x"/>
                                          </p:val>
                                        </p:tav>
                                      </p:tavLst>
                                    </p:anim>
                                    <p:anim calcmode="lin" valueType="num">
                                      <p:cBhvr>
                                        <p:cTn id="8" dur="1000" fill="hold"/>
                                        <p:tgtEl>
                                          <p:spTgt spid="112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6"/>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1267">
                                            <p:bg/>
                                          </p:spTgt>
                                        </p:tgtEl>
                                        <p:attrNameLst>
                                          <p:attrName>style.visibility</p:attrName>
                                        </p:attrNameLst>
                                      </p:cBhvr>
                                      <p:to>
                                        <p:strVal val="visible"/>
                                      </p:to>
                                    </p:set>
                                    <p:animEffect transition="in" filter="wipe(down)">
                                      <p:cBhvr>
                                        <p:cTn id="13" dur="1000"/>
                                        <p:tgtEl>
                                          <p:spTgt spid="11267">
                                            <p:bg/>
                                          </p:spTgt>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11267">
                                            <p:txEl>
                                              <p:pRg st="0" end="0"/>
                                            </p:txEl>
                                          </p:spTgt>
                                        </p:tgtEl>
                                        <p:attrNameLst>
                                          <p:attrName>style.visibility</p:attrName>
                                        </p:attrNameLst>
                                      </p:cBhvr>
                                      <p:to>
                                        <p:strVal val="visible"/>
                                      </p:to>
                                    </p:set>
                                    <p:animEffect transition="in" filter="fade">
                                      <p:cBhvr>
                                        <p:cTn id="17" dur="1000"/>
                                        <p:tgtEl>
                                          <p:spTgt spid="11267">
                                            <p:txEl>
                                              <p:pRg st="0" end="0"/>
                                            </p:txEl>
                                          </p:spTgt>
                                        </p:tgtEl>
                                      </p:cBhvr>
                                    </p:animEffect>
                                    <p:anim calcmode="lin" valueType="num">
                                      <p:cBhvr>
                                        <p:cTn id="1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solidFill>
            <a:srgbClr val="333333">
              <a:alpha val="50000"/>
            </a:srgbClr>
          </a:solidFill>
        </p:spPr>
        <p:txBody>
          <a:bodyPr/>
          <a:lstStyle/>
          <a:p>
            <a:pPr marL="0" indent="0">
              <a:buFontTx/>
              <a:buNone/>
            </a:pPr>
            <a:r>
              <a:rPr lang="en-US" sz="3600" b="1" dirty="0">
                <a:solidFill>
                  <a:schemeClr val="bg1"/>
                </a:solidFill>
                <a:latin typeface="Calibri"/>
                <a:ea typeface="Times" charset="0"/>
                <a:cs typeface="Calibri"/>
              </a:rPr>
              <a:t>III.  “May Have Eternal Life”</a:t>
            </a:r>
            <a:endParaRPr lang="en-US" b="1" dirty="0">
              <a:solidFill>
                <a:schemeClr val="bg1"/>
              </a:solidFill>
              <a:latin typeface="Calibri"/>
              <a:ea typeface="Times" charset="0"/>
              <a:cs typeface="Calibri"/>
            </a:endParaRPr>
          </a:p>
          <a:p>
            <a:pPr marL="625475" lvl="2" indent="-396875">
              <a:buFontTx/>
              <a:buNone/>
            </a:pPr>
            <a:r>
              <a:rPr lang="en-US" sz="3600" dirty="0">
                <a:solidFill>
                  <a:schemeClr val="bg1"/>
                </a:solidFill>
                <a:latin typeface="Calibri"/>
                <a:ea typeface="Times" charset="0"/>
                <a:cs typeface="Calibri"/>
              </a:rPr>
              <a:t>A.	This is a conditional statement. </a:t>
            </a:r>
          </a:p>
          <a:p>
            <a:pPr marL="625475" lvl="2" indent="-396875"/>
            <a:r>
              <a:rPr lang="en-US" sz="3200" i="1" dirty="0">
                <a:solidFill>
                  <a:schemeClr val="bg1"/>
                </a:solidFill>
                <a:latin typeface="Calibri"/>
                <a:ea typeface="Times" charset="0"/>
                <a:cs typeface="Calibri"/>
              </a:rPr>
              <a:t>What is the conditional about this?</a:t>
            </a:r>
            <a:r>
              <a:rPr lang="en-US" sz="3200" dirty="0">
                <a:solidFill>
                  <a:schemeClr val="bg1"/>
                </a:solidFill>
                <a:latin typeface="Calibri"/>
                <a:ea typeface="Times" charset="0"/>
                <a:cs typeface="Calibri"/>
              </a:rPr>
              <a:t> (Acts 10:34,35). </a:t>
            </a:r>
          </a:p>
          <a:p>
            <a:pPr marL="625475" lvl="2" indent="-396875">
              <a:buFontTx/>
              <a:buNone/>
            </a:pPr>
            <a:r>
              <a:rPr lang="en-US" sz="3600" dirty="0">
                <a:solidFill>
                  <a:schemeClr val="bg1"/>
                </a:solidFill>
                <a:latin typeface="Calibri"/>
                <a:cs typeface="Calibri"/>
              </a:rPr>
              <a:t>B.  </a:t>
            </a:r>
            <a:r>
              <a:rPr lang="en-US" sz="3600" dirty="0">
                <a:solidFill>
                  <a:schemeClr val="bg1"/>
                </a:solidFill>
                <a:latin typeface="Calibri"/>
                <a:ea typeface="Times" charset="0"/>
                <a:cs typeface="Calibri"/>
              </a:rPr>
              <a:t>Eternal life.  All have an eternal spirit (Ecclesiastes 12:7).</a:t>
            </a:r>
            <a:endParaRPr lang="en-US" dirty="0">
              <a:solidFill>
                <a:schemeClr val="bg1"/>
              </a:solidFill>
              <a:latin typeface="Calibri"/>
              <a:ea typeface="Times" charset="0"/>
              <a:cs typeface="Calibri"/>
            </a:endParaRPr>
          </a:p>
          <a:p>
            <a:pPr marL="625475" lvl="2" indent="-396875"/>
            <a:endParaRPr lang="en-US" dirty="0">
              <a:solidFill>
                <a:schemeClr val="bg1"/>
              </a:solidFill>
              <a:latin typeface="Calibri"/>
              <a:ea typeface="Times" charset="0"/>
              <a:cs typeface="Calibri"/>
            </a:endParaRPr>
          </a:p>
        </p:txBody>
      </p:sp>
      <p:sp>
        <p:nvSpPr>
          <p:cNvPr id="21507" name="Rectangle 3" descr="Denim"/>
          <p:cNvSpPr>
            <a:spLocks noGrp="1" noChangeArrowheads="1"/>
          </p:cNvSpPr>
          <p:nvPr>
            <p:ph type="title"/>
          </p:nvPr>
        </p:nvSpPr>
        <p:spPr>
          <a:xfrm>
            <a:off x="685800" y="304800"/>
            <a:ext cx="7772400" cy="1447800"/>
          </a:xfrm>
          <a:blipFill dpi="0" rotWithShape="1">
            <a:blip r:embed="rId3">
              <a:alphaModFix amt="29000"/>
            </a:blip>
            <a:srcRect/>
            <a:tile tx="0" ty="0" sx="100000" sy="100000" flip="none" algn="tl"/>
          </a:blipFill>
          <a:ln w="63500">
            <a:solidFill>
              <a:schemeClr val="bg1"/>
            </a:solidFill>
          </a:ln>
        </p:spPr>
        <p:txBody>
          <a:bodyPr/>
          <a:lstStyle/>
          <a:p>
            <a:r>
              <a:rPr lang="en-US" b="1" dirty="0">
                <a:solidFill>
                  <a:srgbClr val="FFFFFF"/>
                </a:solidFill>
                <a:effectLst>
                  <a:outerShdw blurRad="50800" dist="38100" dir="2700000">
                    <a:srgbClr val="000000">
                      <a:alpha val="43000"/>
                    </a:srgbClr>
                  </a:outerShdw>
                </a:effectLst>
                <a:latin typeface="Calibri"/>
                <a:ea typeface="Times" charset="0"/>
                <a:cs typeface="Calibri"/>
              </a:rPr>
              <a:t>“Everyone Who Sees the Son”</a:t>
            </a:r>
            <a:br>
              <a:rPr lang="en-US" b="1" dirty="0">
                <a:solidFill>
                  <a:srgbClr val="FFFFFF"/>
                </a:solidFill>
                <a:effectLst>
                  <a:outerShdw blurRad="50800" dist="38100" dir="2700000">
                    <a:srgbClr val="000000">
                      <a:alpha val="43000"/>
                    </a:srgbClr>
                  </a:outerShdw>
                </a:effectLst>
                <a:latin typeface="Calibri"/>
                <a:ea typeface="Times" charset="0"/>
                <a:cs typeface="Calibri"/>
              </a:rPr>
            </a:br>
            <a:r>
              <a:rPr lang="en-US" sz="3600" dirty="0">
                <a:solidFill>
                  <a:srgbClr val="FFFFFF"/>
                </a:solidFill>
                <a:effectLst>
                  <a:outerShdw blurRad="50800" dist="38100" dir="2700000">
                    <a:srgbClr val="000000">
                      <a:alpha val="43000"/>
                    </a:srgbClr>
                  </a:outerShdw>
                </a:effectLst>
                <a:latin typeface="Calibri"/>
                <a:ea typeface="Times" charset="0"/>
                <a:cs typeface="Calibri"/>
              </a:rPr>
              <a:t>(John 6:40)</a:t>
            </a:r>
            <a:endParaRPr lang="en-US" dirty="0">
              <a:solidFill>
                <a:srgbClr val="FFFFFF"/>
              </a:solidFill>
              <a:effectLst>
                <a:outerShdw blurRad="50800" dist="38100" dir="2700000">
                  <a:srgbClr val="000000">
                    <a:alpha val="43000"/>
                  </a:srgbClr>
                </a:outerShdw>
              </a:effectLst>
              <a:latin typeface="Calibri"/>
              <a:ea typeface="Times" charset="0"/>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1506">
                                            <p:txEl>
                                              <p:pRg st="2" end="2"/>
                                            </p:txEl>
                                          </p:spTgt>
                                        </p:tgtEl>
                                        <p:attrNameLst>
                                          <p:attrName>style.visibility</p:attrName>
                                        </p:attrNameLst>
                                      </p:cBhvr>
                                      <p:to>
                                        <p:strVal val="visible"/>
                                      </p:to>
                                    </p:set>
                                    <p:animEffect transition="in" filter="fade">
                                      <p:cBhvr>
                                        <p:cTn id="7" dur="1000"/>
                                        <p:tgtEl>
                                          <p:spTgt spid="21506">
                                            <p:txEl>
                                              <p:pRg st="2" end="2"/>
                                            </p:txEl>
                                          </p:spTgt>
                                        </p:tgtEl>
                                      </p:cBhvr>
                                    </p:animEffect>
                                    <p:anim calcmode="lin" valueType="num">
                                      <p:cBhvr>
                                        <p:cTn id="8" dur="1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150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1506">
                                            <p:txEl>
                                              <p:pRg st="3" end="3"/>
                                            </p:txEl>
                                          </p:spTgt>
                                        </p:tgtEl>
                                        <p:attrNameLst>
                                          <p:attrName>style.visibility</p:attrName>
                                        </p:attrNameLst>
                                      </p:cBhvr>
                                      <p:to>
                                        <p:strVal val="visible"/>
                                      </p:to>
                                    </p:set>
                                    <p:animEffect transition="in" filter="fade">
                                      <p:cBhvr>
                                        <p:cTn id="14" dur="1000"/>
                                        <p:tgtEl>
                                          <p:spTgt spid="21506">
                                            <p:txEl>
                                              <p:pRg st="3" end="3"/>
                                            </p:txEl>
                                          </p:spTgt>
                                        </p:tgtEl>
                                      </p:cBhvr>
                                    </p:animEffect>
                                    <p:anim calcmode="lin" valueType="num">
                                      <p:cBhvr>
                                        <p:cTn id="15" dur="1000" fill="hold"/>
                                        <p:tgtEl>
                                          <p:spTgt spid="2150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150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TotalTime>
  <Words>784</Words>
  <Application>Microsoft Macintosh PowerPoint</Application>
  <PresentationFormat>On-screen Show (4:3)</PresentationFormat>
  <Paragraphs>50</Paragraphs>
  <Slides>10</Slides>
  <Notes>10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Default Design</vt:lpstr>
      <vt:lpstr>John 6:35-40</vt:lpstr>
      <vt:lpstr>John 6:35-40</vt:lpstr>
      <vt:lpstr>“Everyone Who Sees the Son” (John 6:40)</vt:lpstr>
      <vt:lpstr>“Everyone Who Sees the Son” (John 6:40)</vt:lpstr>
      <vt:lpstr>Things That Accompany Faith</vt:lpstr>
      <vt:lpstr>“Everyone Who Sees the Son” (John 6:40)</vt:lpstr>
      <vt:lpstr>“Everyone Who Sees the Son” (John 6:40)</vt:lpstr>
      <vt:lpstr>Subjunctive Mood</vt:lpstr>
      <vt:lpstr>“Everyone Who Sees the Son” (John 6:40)</vt:lpstr>
      <vt:lpstr>“Everyone Who Sees the Son” (John 6:40)</vt:lpstr>
    </vt:vector>
  </TitlesOfParts>
  <Company>d3,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6:35-40</dc:title>
  <dc:creator>Spike Bachman</dc:creator>
  <cp:lastModifiedBy>Kyle Pope</cp:lastModifiedBy>
  <cp:revision>13</cp:revision>
  <dcterms:created xsi:type="dcterms:W3CDTF">2019-01-23T05:56:17Z</dcterms:created>
  <dcterms:modified xsi:type="dcterms:W3CDTF">2019-01-23T05:56:49Z</dcterms:modified>
</cp:coreProperties>
</file>