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Default Extension="jpeg" ContentType="image/jpeg"/>
  <Override PartName="/ppt/slides/slide5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0DF153A-7B3E-D546-B1E7-8C02195C3CD2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36E2-88B6-DE45-8604-FEF033657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0DF153A-7B3E-D546-B1E7-8C02195C3CD2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36E2-88B6-DE45-8604-FEF033657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0DF153A-7B3E-D546-B1E7-8C02195C3CD2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0DF153A-7B3E-D546-B1E7-8C02195C3CD2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0DF153A-7B3E-D546-B1E7-8C02195C3CD2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0DF153A-7B3E-D546-B1E7-8C02195C3CD2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36E2-88B6-DE45-8604-FEF033657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0DF153A-7B3E-D546-B1E7-8C02195C3CD2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36E2-88B6-DE45-8604-FEF033657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0DF153A-7B3E-D546-B1E7-8C02195C3CD2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36E2-88B6-DE45-8604-FEF033657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0DF153A-7B3E-D546-B1E7-8C02195C3CD2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0DF153A-7B3E-D546-B1E7-8C02195C3CD2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36E2-88B6-DE45-8604-FEF033657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0DF153A-7B3E-D546-B1E7-8C02195C3CD2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36E2-88B6-DE45-8604-FEF033657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0DF153A-7B3E-D546-B1E7-8C02195C3CD2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36E2-88B6-DE45-8604-FEF0336570C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0DF153A-7B3E-D546-B1E7-8C02195C3CD2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36E2-88B6-DE45-8604-FEF033657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0DF153A-7B3E-D546-B1E7-8C02195C3CD2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36E2-88B6-DE45-8604-FEF033657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0DF153A-7B3E-D546-B1E7-8C02195C3CD2}" type="datetimeFigureOut">
              <a:rPr lang="en-US" smtClean="0"/>
              <a:pPr/>
              <a:t>4/24/19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36E2-88B6-DE45-8604-FEF033657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 userDrawn="1"/>
        </p:nvSpPr>
        <p:spPr>
          <a:xfrm>
            <a:off x="914400" y="1581057"/>
            <a:ext cx="8001000" cy="527694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398176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095500"/>
            <a:ext cx="7610476" cy="4579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8736E2-88B6-DE45-8604-FEF0336570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Century Gothic (Headings)"/>
          <a:ea typeface="+mj-ea"/>
          <a:cs typeface="Century Gothic (Headings)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b="1" dirty="0" smtClean="0">
                <a:latin typeface="Calibri"/>
                <a:cs typeface="Calibri"/>
              </a:rPr>
              <a:t>Faithful Sayings</a:t>
            </a:r>
            <a:endParaRPr lang="en-US" sz="64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2763" indent="-512763">
              <a:buNone/>
            </a:pPr>
            <a:r>
              <a:rPr lang="en-US" sz="3800" dirty="0" smtClean="0">
                <a:latin typeface="Calibri"/>
                <a:cs typeface="Calibri"/>
              </a:rPr>
              <a:t>I.  “...Godliness Is Profitable for All Things...” (1 Tim. 4:6-9).</a:t>
            </a:r>
          </a:p>
          <a:p>
            <a:pPr marL="855663" lvl="1" indent="-512763">
              <a:buAutoNum type="alphaUcPeriod"/>
            </a:pPr>
            <a:r>
              <a:rPr lang="en-US" dirty="0" smtClean="0">
                <a:latin typeface="Calibri"/>
                <a:cs typeface="Calibri"/>
              </a:rPr>
              <a:t>“Mystery of godliness” (1 Tim. 3:16)—Nature and meaning of Christ’s coming.</a:t>
            </a:r>
          </a:p>
          <a:p>
            <a:pPr marL="1204913" lvl="2" indent="-512763">
              <a:buClrTx/>
              <a:buFont typeface="+mj-lt"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“Godliness” (</a:t>
            </a:r>
            <a:r>
              <a:rPr lang="en-US" i="1" dirty="0" err="1" smtClean="0">
                <a:latin typeface="Calibri"/>
                <a:cs typeface="Calibri"/>
              </a:rPr>
              <a:t>eusebeia</a:t>
            </a:r>
            <a:r>
              <a:rPr lang="en-US" dirty="0" smtClean="0">
                <a:latin typeface="Calibri"/>
                <a:cs typeface="Calibri"/>
              </a:rPr>
              <a:t>)—“1) reverence, respect; 2) piety towards God, godliness” (Thayer)</a:t>
            </a:r>
          </a:p>
          <a:p>
            <a:pPr marL="688975" lvl="1" indent="-346075">
              <a:buNone/>
            </a:pPr>
            <a:r>
              <a:rPr lang="en-US" dirty="0" smtClean="0">
                <a:latin typeface="Calibri"/>
                <a:cs typeface="Calibri"/>
              </a:rPr>
              <a:t>B. 	Instruct “words of faith” and “good doctrine” (1 Tim. 4:6), but reject "fables" and exercise “toward godliness” (1 Tim. 4:7).</a:t>
            </a:r>
          </a:p>
          <a:p>
            <a:pPr marL="1147763" lvl="2" indent="-455613">
              <a:buClrTx/>
              <a:buAutoNum type="arabicPeriod"/>
            </a:pPr>
            <a:r>
              <a:rPr lang="en-US" dirty="0" smtClean="0">
                <a:latin typeface="Calibri"/>
                <a:cs typeface="Calibri"/>
              </a:rPr>
              <a:t>Form of godliness—denying its power (2 Tim. 3:1-5)—not all godliness is acceptable.</a:t>
            </a:r>
            <a:endParaRPr lang="en-US" dirty="0"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b="1" dirty="0" smtClean="0">
                <a:latin typeface="Calibri"/>
                <a:cs typeface="Calibri"/>
              </a:rPr>
              <a:t>Faithful Sayings</a:t>
            </a:r>
            <a:endParaRPr lang="en-US" sz="64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2763" indent="-512763">
              <a:buNone/>
            </a:pPr>
            <a:r>
              <a:rPr lang="en-US" sz="3800" dirty="0" smtClean="0">
                <a:latin typeface="Calibri"/>
                <a:cs typeface="Calibri"/>
              </a:rPr>
              <a:t>II. “...Jesus Came into the World to Save Sinners...” (1 Tim. 1:12-16).</a:t>
            </a:r>
          </a:p>
          <a:p>
            <a:pPr marL="855663" lvl="1" indent="-512763">
              <a:buAutoNum type="alphaUcPeriod"/>
            </a:pPr>
            <a:r>
              <a:rPr lang="en-US" sz="3200" dirty="0" smtClean="0">
                <a:latin typeface="Calibri"/>
                <a:cs typeface="Calibri"/>
              </a:rPr>
              <a:t>“All have sinned” (Rom. 3:21-23).</a:t>
            </a:r>
          </a:p>
          <a:p>
            <a:pPr marL="855663" lvl="1" indent="-512763">
              <a:buAutoNum type="alphaUcPeriod"/>
            </a:pPr>
            <a:r>
              <a:rPr lang="en-US" sz="3200" dirty="0" smtClean="0">
                <a:latin typeface="Calibri"/>
                <a:cs typeface="Calibri"/>
              </a:rPr>
              <a:t>“The Wages of sin is death” (Rom. 6:20-23; Rev. 21:8).</a:t>
            </a:r>
          </a:p>
          <a:p>
            <a:pPr marL="855663" lvl="1" indent="-512763">
              <a:buAutoNum type="alphaUcPeriod"/>
            </a:pPr>
            <a:r>
              <a:rPr lang="en-US" sz="3200" dirty="0" smtClean="0">
                <a:latin typeface="Calibri"/>
                <a:cs typeface="Calibri"/>
              </a:rPr>
              <a:t>Jesus came “to save sinners” (1 Tim. 1:15; John 3:16-17).</a:t>
            </a:r>
            <a:endParaRPr lang="en-US" sz="32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b="1" dirty="0" smtClean="0">
                <a:latin typeface="Calibri"/>
                <a:cs typeface="Calibri"/>
              </a:rPr>
              <a:t>Faithful Sayings</a:t>
            </a:r>
            <a:endParaRPr lang="en-US" sz="64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5000" indent="-635000">
              <a:buNone/>
            </a:pPr>
            <a:r>
              <a:rPr lang="en-US" sz="3800" dirty="0" smtClean="0">
                <a:latin typeface="Calibri"/>
                <a:cs typeface="Calibri"/>
              </a:rPr>
              <a:t>III. “Be Careful to Maintain Good Works…” (Titus 3:8).</a:t>
            </a:r>
          </a:p>
          <a:p>
            <a:pPr marL="855663" lvl="1" indent="-512763">
              <a:buAutoNum type="alphaUcPeriod"/>
            </a:pPr>
            <a:r>
              <a:rPr lang="en-US" sz="3200" dirty="0" smtClean="0">
                <a:latin typeface="Calibri"/>
                <a:cs typeface="Calibri"/>
              </a:rPr>
              <a:t>“Affirm constantly” </a:t>
            </a:r>
          </a:p>
          <a:p>
            <a:pPr marL="855663" lvl="1" indent="-512763">
              <a:buAutoNum type="alphaUcPeriod"/>
            </a:pPr>
            <a:r>
              <a:rPr lang="en-US" sz="3200" dirty="0" smtClean="0">
                <a:latin typeface="Calibri"/>
                <a:cs typeface="Calibri"/>
              </a:rPr>
              <a:t>“Maintain good works”  </a:t>
            </a:r>
          </a:p>
          <a:p>
            <a:pPr marL="855663" lvl="1" indent="-512763">
              <a:buAutoNum type="alphaUcPeriod"/>
            </a:pPr>
            <a:r>
              <a:rPr lang="en-US" sz="3200" dirty="0" smtClean="0">
                <a:latin typeface="Calibri"/>
                <a:cs typeface="Calibri"/>
              </a:rPr>
              <a:t>“These things are good and profitable”  </a:t>
            </a:r>
          </a:p>
          <a:p>
            <a:pPr marL="1201738" lvl="2" indent="-509588">
              <a:buClrTx/>
              <a:buFont typeface="+mj-lt"/>
              <a:buAutoNum type="arabicPeriod"/>
            </a:pPr>
            <a:r>
              <a:rPr lang="en-US" sz="2800" dirty="0" smtClean="0">
                <a:latin typeface="Calibri"/>
                <a:cs typeface="Calibri"/>
              </a:rPr>
              <a:t>“Godliness is profitable for all things, having promise of the life that now is and of that which is to come” (1 Tim. 4:8).</a:t>
            </a:r>
            <a:endParaRPr lang="en-US" sz="28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b="1" dirty="0" smtClean="0">
                <a:latin typeface="Calibri"/>
                <a:cs typeface="Calibri"/>
              </a:rPr>
              <a:t>Faithful Sayings</a:t>
            </a:r>
            <a:endParaRPr lang="en-US" sz="64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5000" indent="-635000">
              <a:buNone/>
            </a:pPr>
            <a:r>
              <a:rPr lang="en-US" sz="3800" dirty="0" smtClean="0">
                <a:latin typeface="Calibri"/>
                <a:cs typeface="Calibri"/>
              </a:rPr>
              <a:t>IV. “...He Desires a Good Work…” (1 Tim. 3:1).</a:t>
            </a:r>
          </a:p>
          <a:p>
            <a:pPr marL="855663" lvl="1" indent="-512763">
              <a:buAutoNum type="alphaUcPeriod"/>
            </a:pPr>
            <a:r>
              <a:rPr lang="en-US" sz="3200" dirty="0" smtClean="0">
                <a:latin typeface="Calibri"/>
                <a:cs typeface="Calibri"/>
              </a:rPr>
              <a:t>Work of elders (Acts 20:28-31;  Heb. 13:17).</a:t>
            </a:r>
          </a:p>
          <a:p>
            <a:pPr marL="855663" lvl="1" indent="-512763">
              <a:buAutoNum type="alphaUcPeriod"/>
            </a:pPr>
            <a:r>
              <a:rPr lang="en-US" sz="3200" dirty="0" smtClean="0">
                <a:latin typeface="Calibri"/>
                <a:cs typeface="Calibri"/>
              </a:rPr>
              <a:t>“If a man desires...” (1 Tim. 3:1;  3:2-7;  Titus 1:5-9).</a:t>
            </a:r>
          </a:p>
          <a:p>
            <a:pPr marL="1206500" lvl="2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Calibri"/>
                <a:cs typeface="Calibri"/>
              </a:rPr>
              <a:t>This is a “good work.”</a:t>
            </a:r>
          </a:p>
          <a:p>
            <a:pPr marL="1206500" lvl="2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Calibri"/>
                <a:cs typeface="Calibri"/>
              </a:rPr>
              <a:t>“Esteem them highly</a:t>
            </a:r>
            <a:r>
              <a:rPr lang="en-US" sz="3200" smtClean="0">
                <a:latin typeface="Calibri"/>
                <a:cs typeface="Calibri"/>
              </a:rPr>
              <a:t>”—“for </a:t>
            </a:r>
            <a:r>
              <a:rPr lang="en-US" sz="3200" dirty="0" smtClean="0">
                <a:latin typeface="Calibri"/>
                <a:cs typeface="Calibri"/>
              </a:rPr>
              <a:t>their work’s sake” (1 Thess. 5:12-13).</a:t>
            </a:r>
            <a:endParaRPr lang="en-US" sz="32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400" b="1" dirty="0" smtClean="0">
                <a:latin typeface="Calibri"/>
                <a:cs typeface="Calibri"/>
              </a:rPr>
              <a:t>Faithful Sayings</a:t>
            </a:r>
            <a:endParaRPr lang="en-US" sz="64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5000" indent="-635000">
              <a:buNone/>
            </a:pPr>
            <a:r>
              <a:rPr lang="en-US" sz="3800" dirty="0" smtClean="0">
                <a:latin typeface="Calibri"/>
                <a:cs typeface="Calibri"/>
              </a:rPr>
              <a:t>V. 	“...If We Die with Him…” (2 Tim. 2:11-13).</a:t>
            </a:r>
          </a:p>
          <a:p>
            <a:pPr marL="855663" lvl="1" indent="-512763">
              <a:buAutoNum type="alphaUcPeriod"/>
            </a:pPr>
            <a:r>
              <a:rPr lang="en-US" sz="3200" dirty="0" smtClean="0">
                <a:latin typeface="Calibri"/>
                <a:cs typeface="Calibri"/>
              </a:rPr>
              <a:t>How do we die with Christ? (Rom. 6:3-5;  Col. 3:1-6).</a:t>
            </a:r>
          </a:p>
          <a:p>
            <a:pPr marL="855663" lvl="1" indent="-512763">
              <a:buAutoNum type="alphaUcPeriod"/>
            </a:pPr>
            <a:r>
              <a:rPr lang="en-US" sz="3200" dirty="0" smtClean="0">
                <a:latin typeface="Calibri"/>
                <a:cs typeface="Calibri"/>
              </a:rPr>
              <a:t>“If We endure” (2 Tim. 2:12a; 1 Cor. 15:1-2, 58)  </a:t>
            </a:r>
          </a:p>
          <a:p>
            <a:pPr marL="855663" lvl="1" indent="-512763">
              <a:buAutoNum type="alphaUcPeriod"/>
            </a:pPr>
            <a:r>
              <a:rPr lang="en-US" sz="3200" dirty="0" smtClean="0">
                <a:latin typeface="Calibri"/>
                <a:cs typeface="Calibri"/>
              </a:rPr>
              <a:t>“If we deny Him” (2 Tim. 2:12b; Matt. 10:32-33).</a:t>
            </a:r>
            <a:endParaRPr lang="en-US" sz="32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spective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85</TotalTime>
  <Words>508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Perspective</vt:lpstr>
      <vt:lpstr>Faithful Sayings</vt:lpstr>
      <vt:lpstr>Faithful Sayings</vt:lpstr>
      <vt:lpstr>Faithful Sayings</vt:lpstr>
      <vt:lpstr>Faithful Sayings</vt:lpstr>
      <vt:lpstr>Faithful Sayings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5</cp:revision>
  <dcterms:created xsi:type="dcterms:W3CDTF">2019-04-24T18:49:57Z</dcterms:created>
  <dcterms:modified xsi:type="dcterms:W3CDTF">2019-04-24T18:50:06Z</dcterms:modified>
</cp:coreProperties>
</file>