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97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  <p:clrMru>
    <a:srgbClr val="000000"/>
    <a:srgbClr val="FFFF99"/>
    <a:srgbClr val="FF9900"/>
    <a:srgbClr val="081D58"/>
    <a:srgbClr val="063D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94737" autoAdjust="0"/>
  </p:normalViewPr>
  <p:slideViewPr>
    <p:cSldViewPr>
      <p:cViewPr varScale="1">
        <p:scale>
          <a:sx n="99" d="100"/>
          <a:sy n="99" d="100"/>
        </p:scale>
        <p:origin x="-5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86" name="Group 2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169987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69988" name="Freeform 4"/>
              <p:cNvSpPr>
                <a:spLocks/>
              </p:cNvSpPr>
              <p:nvPr/>
            </p:nvSpPr>
            <p:spPr bwMode="auto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9989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9990" name="Freeform 6"/>
                <p:cNvSpPr>
                  <a:spLocks/>
                </p:cNvSpPr>
                <p:nvPr/>
              </p:nvSpPr>
              <p:spPr bwMode="auto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991" name="Freeform 7"/>
                <p:cNvSpPr>
                  <a:spLocks/>
                </p:cNvSpPr>
                <p:nvPr/>
              </p:nvSpPr>
              <p:spPr bwMode="auto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9992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69993" name="Freeform 9"/>
                <p:cNvSpPr>
                  <a:spLocks/>
                </p:cNvSpPr>
                <p:nvPr/>
              </p:nvSpPr>
              <p:spPr bwMode="auto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994" name="Freeform 10"/>
                <p:cNvSpPr>
                  <a:spLocks/>
                </p:cNvSpPr>
                <p:nvPr/>
              </p:nvSpPr>
              <p:spPr bwMode="auto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9995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169996" name="Freeform 12"/>
              <p:cNvSpPr>
                <a:spLocks/>
              </p:cNvSpPr>
              <p:nvPr/>
            </p:nvSpPr>
            <p:spPr bwMode="auto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7" name="Freeform 13"/>
              <p:cNvSpPr>
                <a:spLocks/>
              </p:cNvSpPr>
              <p:nvPr/>
            </p:nvSpPr>
            <p:spPr bwMode="auto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8" name="Freeform 14"/>
              <p:cNvSpPr>
                <a:spLocks/>
              </p:cNvSpPr>
              <p:nvPr/>
            </p:nvSpPr>
            <p:spPr bwMode="auto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999" name="Freeform 15"/>
              <p:cNvSpPr>
                <a:spLocks/>
              </p:cNvSpPr>
              <p:nvPr/>
            </p:nvSpPr>
            <p:spPr bwMode="auto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00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00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000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0003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000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A80E3E-E21E-694B-B3CF-FDB7850E2D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1A20DB-B8C0-EB46-957F-0C2E9A1C9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53A45-8086-CF45-9DFB-6E6BE69F2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1CBF08-FCEA-CD42-907E-8A8BE7A04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113DC6-7643-6242-83CE-A946F1471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1C0644-ABF4-D04F-BD20-7E1238095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2AEC81-7A56-2549-BD4A-CB80266BF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748472-62E7-E24A-9E7E-60484F70C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B530BD-654A-2D4E-8A56-F5BAF4B82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D05BC5-6659-C34E-92D4-42556D6A2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70D84E-368E-A34C-8031-3A0E3A4D6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000">
              <a:srgbClr val="000000"/>
            </a:gs>
            <a:gs pos="26000">
              <a:schemeClr val="accent4">
                <a:lumMod val="10000"/>
              </a:schemeClr>
            </a:gs>
            <a:gs pos="63000">
              <a:srgbClr val="0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962" name="Group 2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68963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68964" name="Freeform 4"/>
              <p:cNvSpPr>
                <a:spLocks/>
              </p:cNvSpPr>
              <p:nvPr/>
            </p:nvSpPr>
            <p:spPr bwMode="auto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8965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68966" name="Freeform 6"/>
                <p:cNvSpPr>
                  <a:spLocks/>
                </p:cNvSpPr>
                <p:nvPr/>
              </p:nvSpPr>
              <p:spPr bwMode="auto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967" name="Freeform 7"/>
                <p:cNvSpPr>
                  <a:spLocks/>
                </p:cNvSpPr>
                <p:nvPr/>
              </p:nvSpPr>
              <p:spPr bwMode="auto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8968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68969" name="Freeform 9"/>
                <p:cNvSpPr>
                  <a:spLocks/>
                </p:cNvSpPr>
                <p:nvPr/>
              </p:nvSpPr>
              <p:spPr bwMode="auto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970" name="Freeform 10"/>
                <p:cNvSpPr>
                  <a:spLocks/>
                </p:cNvSpPr>
                <p:nvPr/>
              </p:nvSpPr>
              <p:spPr bwMode="auto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8971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68972" name="Freeform 12"/>
              <p:cNvSpPr>
                <a:spLocks/>
              </p:cNvSpPr>
              <p:nvPr/>
            </p:nvSpPr>
            <p:spPr bwMode="auto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73" name="Freeform 13"/>
              <p:cNvSpPr>
                <a:spLocks/>
              </p:cNvSpPr>
              <p:nvPr/>
            </p:nvSpPr>
            <p:spPr bwMode="auto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74" name="Freeform 14"/>
              <p:cNvSpPr>
                <a:spLocks/>
              </p:cNvSpPr>
              <p:nvPr/>
            </p:nvSpPr>
            <p:spPr bwMode="auto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975" name="Freeform 15"/>
              <p:cNvSpPr>
                <a:spLocks/>
              </p:cNvSpPr>
              <p:nvPr/>
            </p:nvSpPr>
            <p:spPr bwMode="auto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897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897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8978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68979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68980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B942EA63-A38A-EB4E-B7AE-05B9C4F3AA8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 i="1">
          <a:solidFill>
            <a:srgbClr val="A6A6A6"/>
          </a:solidFill>
          <a:effectLst>
            <a:outerShdw blurRad="38100" dist="38100" dir="2700000" algn="tl">
              <a:srgbClr val="000000"/>
            </a:outerShdw>
          </a:effectLst>
          <a:latin typeface="Cambria"/>
          <a:ea typeface="+mj-ea"/>
          <a:cs typeface="Cambri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 smtClean="0"/>
              <a:t>I. Good </a:t>
            </a:r>
            <a:r>
              <a:rPr lang="en-US" sz="3600" b="1" dirty="0"/>
              <a:t>News</a:t>
            </a:r>
            <a:r>
              <a:rPr lang="en-US" sz="3600" b="1" dirty="0" smtClean="0"/>
              <a:t> about </a:t>
            </a:r>
            <a:r>
              <a:rPr lang="en-US" sz="3600" b="1" dirty="0"/>
              <a:t>the Messiah...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sz="3100" dirty="0" smtClean="0"/>
              <a:t>A. He </a:t>
            </a:r>
            <a:r>
              <a:rPr lang="en-US" sz="3100" dirty="0"/>
              <a:t>would be born of a virgin.</a:t>
            </a:r>
            <a:endParaRPr lang="en-US" sz="3100" dirty="0" smtClean="0"/>
          </a:p>
          <a:p>
            <a:pPr marL="1258888" lvl="2" indent="-347663">
              <a:buFontTx/>
              <a:buNone/>
            </a:pPr>
            <a:r>
              <a:rPr lang="en-US" sz="3000" dirty="0" smtClean="0"/>
              <a:t>1. Whose </a:t>
            </a:r>
            <a:r>
              <a:rPr lang="en-US" sz="3000" dirty="0"/>
              <a:t>name will be </a:t>
            </a:r>
            <a:r>
              <a:rPr lang="en-US" sz="3000" dirty="0" smtClean="0"/>
              <a:t>Immanuel, “</a:t>
            </a:r>
            <a:r>
              <a:rPr lang="en-US" sz="3000" dirty="0"/>
              <a:t>God with us” (Isaiah 7:14).</a:t>
            </a:r>
            <a:endParaRPr lang="en-US" sz="3000" dirty="0" smtClean="0"/>
          </a:p>
          <a:p>
            <a:pPr marL="1258888" lvl="2" indent="-347663">
              <a:buFontTx/>
              <a:buNone/>
            </a:pPr>
            <a:r>
              <a:rPr lang="en-US" sz="3000" dirty="0" smtClean="0"/>
              <a:t>2</a:t>
            </a:r>
            <a:r>
              <a:rPr lang="en-US" sz="3000" dirty="0"/>
              <a:t>.  Fulfilled in the birth of Jesus </a:t>
            </a:r>
            <a:r>
              <a:rPr lang="en-US" sz="3000" dirty="0" smtClean="0"/>
              <a:t>to</a:t>
            </a:r>
            <a:r>
              <a:rPr lang="en-US" sz="3000" dirty="0"/>
              <a:t> </a:t>
            </a:r>
            <a:r>
              <a:rPr lang="en-US" sz="3000" dirty="0" smtClean="0"/>
              <a:t>Mary </a:t>
            </a:r>
            <a:r>
              <a:rPr lang="en-US" sz="3000" dirty="0"/>
              <a:t>(Matthew 1:18-23).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 i="1" dirty="0"/>
              <a:t>The Gospel of Isaiah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 autoUpdateAnimBg="0"/>
      <p:bldP spid="30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/>
              <a:t>The Gospel of Isaiah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 smtClean="0"/>
              <a:t>I. Good </a:t>
            </a:r>
            <a:r>
              <a:rPr lang="en-US" sz="3600" b="1" dirty="0"/>
              <a:t>News</a:t>
            </a:r>
            <a:r>
              <a:rPr lang="en-US" sz="3600" b="1" dirty="0" smtClean="0"/>
              <a:t> about </a:t>
            </a:r>
            <a:r>
              <a:rPr lang="en-US" sz="3600" b="1" dirty="0"/>
              <a:t>the Messiah...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sz="3300" dirty="0" smtClean="0"/>
              <a:t>B</a:t>
            </a:r>
            <a:r>
              <a:rPr lang="en-US" sz="3300" dirty="0"/>
              <a:t>. He would be a wonderful Child.</a:t>
            </a:r>
            <a:endParaRPr lang="en-US" sz="3300" dirty="0" smtClean="0"/>
          </a:p>
          <a:p>
            <a:pPr marL="1373188" lvl="2" indent="-458788">
              <a:buFontTx/>
              <a:buNone/>
            </a:pPr>
            <a:r>
              <a:rPr lang="en-US" sz="3300" dirty="0" smtClean="0"/>
              <a:t>1</a:t>
            </a:r>
            <a:r>
              <a:rPr lang="en-US" sz="3300" dirty="0"/>
              <a:t>. Destined to reign  (Isaiah 9:6-7).</a:t>
            </a:r>
            <a:endParaRPr lang="en-US" sz="3300" dirty="0" smtClean="0"/>
          </a:p>
          <a:p>
            <a:pPr marL="1373188" lvl="2" indent="-458788">
              <a:buFontTx/>
              <a:buNone/>
            </a:pPr>
            <a:r>
              <a:rPr lang="en-US" sz="3300" dirty="0" smtClean="0"/>
              <a:t>2</a:t>
            </a:r>
            <a:r>
              <a:rPr lang="en-US" sz="3300" dirty="0"/>
              <a:t>. Announced by the angels at Jesus’</a:t>
            </a:r>
            <a:r>
              <a:rPr lang="en-US" sz="3300" dirty="0" smtClean="0"/>
              <a:t> birth </a:t>
            </a:r>
            <a:r>
              <a:rPr lang="en-US" sz="3300" dirty="0"/>
              <a:t>(Luke 2:11).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/>
              <a:t>The Gospel of Isaiah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 smtClean="0"/>
              <a:t>I. Good </a:t>
            </a:r>
            <a:r>
              <a:rPr lang="en-US" sz="3600" b="1" dirty="0"/>
              <a:t>News</a:t>
            </a:r>
            <a:r>
              <a:rPr lang="en-US" sz="3600" b="1" dirty="0" smtClean="0"/>
              <a:t> about </a:t>
            </a:r>
            <a:r>
              <a:rPr lang="en-US" sz="3600" b="1" dirty="0"/>
              <a:t>the Messiah...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sz="3300" dirty="0" smtClean="0"/>
              <a:t>C</a:t>
            </a:r>
            <a:r>
              <a:rPr lang="en-US" sz="3300" dirty="0"/>
              <a:t>. He would be of David’s line. (Jesse)</a:t>
            </a:r>
            <a:endParaRPr lang="en-US" sz="3300" dirty="0" smtClean="0"/>
          </a:p>
          <a:p>
            <a:pPr marL="1206500" lvl="2" indent="-292100">
              <a:buFontTx/>
              <a:buNone/>
            </a:pPr>
            <a:r>
              <a:rPr lang="en-US" sz="2900" dirty="0" smtClean="0"/>
              <a:t>1. Descending </a:t>
            </a:r>
            <a:r>
              <a:rPr lang="en-US" sz="2900" dirty="0"/>
              <a:t>from the “stem of</a:t>
            </a:r>
            <a:r>
              <a:rPr lang="en-US" sz="2900" dirty="0" smtClean="0"/>
              <a:t> Jesse,” David’s father (</a:t>
            </a:r>
            <a:r>
              <a:rPr lang="en-US" sz="2900" dirty="0"/>
              <a:t>Isaiah 11:1).</a:t>
            </a:r>
            <a:endParaRPr lang="en-US" sz="2900" dirty="0" smtClean="0"/>
          </a:p>
          <a:p>
            <a:pPr marL="1206500" lvl="2" indent="-292100">
              <a:buFontTx/>
              <a:buNone/>
            </a:pPr>
            <a:r>
              <a:rPr lang="en-US" sz="2900" dirty="0" smtClean="0"/>
              <a:t>2</a:t>
            </a:r>
            <a:r>
              <a:rPr lang="en-US" sz="2900" dirty="0"/>
              <a:t>. Jesus’ lineage shown in </a:t>
            </a:r>
            <a:r>
              <a:rPr lang="en-US" sz="2900" dirty="0" smtClean="0"/>
              <a:t>Matthew </a:t>
            </a:r>
            <a:r>
              <a:rPr lang="en-US" sz="2900" dirty="0"/>
              <a:t>One and Luke Three.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/>
              <a:t>The Gospel of Isaiah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 smtClean="0"/>
              <a:t>I. Good </a:t>
            </a:r>
            <a:r>
              <a:rPr lang="en-US" sz="3600" b="1" dirty="0"/>
              <a:t>News</a:t>
            </a:r>
            <a:r>
              <a:rPr lang="en-US" sz="3600" b="1" dirty="0" smtClean="0"/>
              <a:t> about </a:t>
            </a:r>
            <a:r>
              <a:rPr lang="en-US" sz="3600" b="1" dirty="0"/>
              <a:t>the Messiah...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dirty="0" smtClean="0"/>
              <a:t>D</a:t>
            </a:r>
            <a:r>
              <a:rPr lang="en-US" dirty="0"/>
              <a:t>. Spirit of the Lord would rest upon Him.</a:t>
            </a:r>
            <a:endParaRPr lang="en-US" dirty="0" smtClean="0"/>
          </a:p>
          <a:p>
            <a:pPr marL="1257300" lvl="2" indent="-342900">
              <a:buFontTx/>
              <a:buNone/>
            </a:pPr>
            <a:r>
              <a:rPr lang="en-US" sz="3000" dirty="0" smtClean="0"/>
              <a:t>1. With </a:t>
            </a:r>
            <a:r>
              <a:rPr lang="en-US" sz="3000" dirty="0"/>
              <a:t>wisdom, understanding,</a:t>
            </a:r>
            <a:r>
              <a:rPr lang="en-US" sz="3000" dirty="0" smtClean="0"/>
              <a:t> 	</a:t>
            </a:r>
            <a:r>
              <a:rPr lang="en-US" sz="3000" dirty="0"/>
              <a:t>    counsel might, </a:t>
            </a:r>
            <a:r>
              <a:rPr lang="en-US" sz="3000" dirty="0" smtClean="0"/>
              <a:t>knowledge and </a:t>
            </a:r>
            <a:r>
              <a:rPr lang="en-US" sz="3000" dirty="0"/>
              <a:t>fear of 	   </a:t>
            </a:r>
            <a:r>
              <a:rPr lang="en-US" sz="3000" dirty="0" smtClean="0"/>
              <a:t> the </a:t>
            </a:r>
            <a:r>
              <a:rPr lang="en-US" sz="3000" dirty="0"/>
              <a:t>Lord (Isaiah 11:2).</a:t>
            </a:r>
            <a:endParaRPr lang="en-US" sz="3000" dirty="0" smtClean="0"/>
          </a:p>
          <a:p>
            <a:pPr marL="1257300" lvl="2" indent="-342900">
              <a:buFontTx/>
              <a:buNone/>
            </a:pPr>
            <a:r>
              <a:rPr lang="en-US" sz="3000" dirty="0" smtClean="0"/>
              <a:t>2</a:t>
            </a:r>
            <a:r>
              <a:rPr lang="en-US" sz="3000" dirty="0"/>
              <a:t>. Manifested at His baptism       		</a:t>
            </a:r>
            <a:r>
              <a:rPr lang="en-US" sz="3000" dirty="0" smtClean="0"/>
              <a:t> (</a:t>
            </a:r>
            <a:r>
              <a:rPr lang="en-US" sz="3000" dirty="0"/>
              <a:t>Matthew 3:16).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/>
              <a:t>II. Good News</a:t>
            </a:r>
            <a:r>
              <a:rPr lang="en-US" sz="3600" b="1" dirty="0" smtClean="0"/>
              <a:t> about </a:t>
            </a:r>
            <a:r>
              <a:rPr lang="en-US" sz="3600" b="1" dirty="0"/>
              <a:t>His Ministry...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sz="3100" dirty="0" smtClean="0"/>
              <a:t>A. He </a:t>
            </a:r>
            <a:r>
              <a:rPr lang="en-US" sz="3100" dirty="0"/>
              <a:t>would be preceded by a</a:t>
            </a:r>
            <a:r>
              <a:rPr lang="en-US" sz="3100" dirty="0" smtClean="0"/>
              <a:t>  forerunner</a:t>
            </a:r>
            <a:r>
              <a:rPr lang="en-US" sz="3100" dirty="0"/>
              <a:t>.</a:t>
            </a:r>
            <a:endParaRPr lang="en-US" sz="3100" dirty="0" smtClean="0"/>
          </a:p>
          <a:p>
            <a:pPr marL="1308100" lvl="2" indent="-393700">
              <a:buFontTx/>
              <a:buNone/>
            </a:pPr>
            <a:r>
              <a:rPr lang="en-US" sz="2800" dirty="0" smtClean="0"/>
              <a:t>1. One </a:t>
            </a:r>
            <a:r>
              <a:rPr lang="en-US" sz="2800" dirty="0"/>
              <a:t>sent to prepare the </a:t>
            </a:r>
            <a:r>
              <a:rPr lang="en-US" sz="2800" dirty="0" smtClean="0"/>
              <a:t>way </a:t>
            </a:r>
            <a:r>
              <a:rPr lang="en-US" sz="2800" dirty="0"/>
              <a:t>(Isaiah 40:3-5).</a:t>
            </a:r>
            <a:endParaRPr lang="en-US" sz="2800" dirty="0" smtClean="0"/>
          </a:p>
          <a:p>
            <a:pPr marL="1308100" lvl="2" indent="-393700">
              <a:buFontTx/>
              <a:buNone/>
            </a:pPr>
            <a:r>
              <a:rPr lang="en-US" sz="2800" dirty="0" smtClean="0"/>
              <a:t>2</a:t>
            </a:r>
            <a:r>
              <a:rPr lang="en-US" sz="2800" dirty="0"/>
              <a:t>. Fulfilled in the ministry of John the 	    Baptist (Matthew 3:1-3).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/>
              <a:t>The Gospel of Isaiah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305800" cy="38862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/>
              <a:t>II. Good News</a:t>
            </a:r>
            <a:r>
              <a:rPr lang="en-US" sz="3600" b="1" dirty="0" smtClean="0"/>
              <a:t> about </a:t>
            </a:r>
            <a:r>
              <a:rPr lang="en-US" sz="3600" b="1" dirty="0"/>
              <a:t>His Ministry...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sz="3300" dirty="0" smtClean="0"/>
              <a:t>B</a:t>
            </a:r>
            <a:r>
              <a:rPr lang="en-US" sz="3300" dirty="0"/>
              <a:t>. He would preach good news (“gospel”).</a:t>
            </a:r>
            <a:endParaRPr lang="en-US" sz="3300" dirty="0" smtClean="0"/>
          </a:p>
          <a:p>
            <a:pPr marL="1308100" lvl="2" indent="-393700">
              <a:buFontTx/>
              <a:buNone/>
            </a:pPr>
            <a:r>
              <a:rPr lang="en-US" sz="2800" dirty="0" smtClean="0"/>
              <a:t>1. “</a:t>
            </a:r>
            <a:r>
              <a:rPr lang="en-US" sz="2800" dirty="0"/>
              <a:t>The acceptable year of the Lord”</a:t>
            </a:r>
            <a:r>
              <a:rPr lang="en-US" sz="2800" dirty="0" smtClean="0"/>
              <a:t> (</a:t>
            </a:r>
            <a:r>
              <a:rPr lang="en-US" sz="2800" dirty="0"/>
              <a:t>Isaiah 61:1-3).</a:t>
            </a:r>
            <a:endParaRPr lang="en-US" sz="2800" dirty="0" smtClean="0"/>
          </a:p>
          <a:p>
            <a:pPr marL="1308100" lvl="2" indent="-393700">
              <a:buFontTx/>
              <a:buNone/>
            </a:pPr>
            <a:r>
              <a:rPr lang="en-US" sz="2800" dirty="0" smtClean="0"/>
              <a:t>2</a:t>
            </a:r>
            <a:r>
              <a:rPr lang="en-US" sz="2800" dirty="0"/>
              <a:t>. Fulfilled by His preaching </a:t>
            </a:r>
            <a:r>
              <a:rPr lang="en-US" sz="2800" dirty="0" smtClean="0"/>
              <a:t>in </a:t>
            </a:r>
            <a:r>
              <a:rPr lang="en-US" sz="2800" dirty="0"/>
              <a:t>Nazareth (Luke 4:16-21).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/>
              <a:t>The Gospel of Isaiah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382000" cy="4114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/>
              <a:t>II. Good News</a:t>
            </a:r>
            <a:r>
              <a:rPr lang="en-US" sz="3600" b="1" dirty="0" smtClean="0"/>
              <a:t> about </a:t>
            </a:r>
            <a:r>
              <a:rPr lang="en-US" sz="3600" b="1" dirty="0"/>
              <a:t>His Ministry...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sz="3200" dirty="0" smtClean="0"/>
              <a:t>C</a:t>
            </a:r>
            <a:r>
              <a:rPr lang="en-US" sz="3200" dirty="0"/>
              <a:t>. He would bring light to those in Galilee.</a:t>
            </a:r>
            <a:endParaRPr lang="en-US" sz="3200" dirty="0" smtClean="0"/>
          </a:p>
          <a:p>
            <a:pPr marL="1308100" lvl="2" indent="-393700">
              <a:buFontTx/>
              <a:buNone/>
            </a:pPr>
            <a:r>
              <a:rPr lang="en-US" sz="3100" dirty="0" smtClean="0"/>
              <a:t>1. In </a:t>
            </a:r>
            <a:r>
              <a:rPr lang="en-US" sz="3100" dirty="0"/>
              <a:t>the regions of </a:t>
            </a:r>
            <a:r>
              <a:rPr lang="en-US" sz="3100" dirty="0" err="1"/>
              <a:t>Zebulun</a:t>
            </a:r>
            <a:r>
              <a:rPr lang="en-US" sz="3100" dirty="0"/>
              <a:t> &amp; Naphtali</a:t>
            </a:r>
            <a:r>
              <a:rPr lang="en-US" sz="3100" dirty="0" smtClean="0"/>
              <a:t> (</a:t>
            </a:r>
            <a:r>
              <a:rPr lang="en-US" sz="3100" dirty="0"/>
              <a:t>Isaiah 9:1-2).</a:t>
            </a:r>
            <a:endParaRPr lang="en-US" sz="3100" dirty="0" smtClean="0"/>
          </a:p>
          <a:p>
            <a:pPr marL="1308100" lvl="2" indent="-393700">
              <a:buFontTx/>
              <a:buNone/>
            </a:pPr>
            <a:r>
              <a:rPr lang="en-US" sz="3100" dirty="0" smtClean="0"/>
              <a:t>2</a:t>
            </a:r>
            <a:r>
              <a:rPr lang="en-US" sz="3100" dirty="0"/>
              <a:t>. Fulfilled by living &amp; preaching in</a:t>
            </a:r>
            <a:r>
              <a:rPr lang="en-US" sz="3100" dirty="0" smtClean="0"/>
              <a:t> Capernaum </a:t>
            </a:r>
            <a:r>
              <a:rPr lang="en-US" sz="3100" dirty="0"/>
              <a:t>(Matthew 4:12-16).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/>
              <a:t>The Gospel of Isaiah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4114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/>
              <a:t>II. Good News</a:t>
            </a:r>
            <a:r>
              <a:rPr lang="en-US" sz="3600" b="1" dirty="0" smtClean="0"/>
              <a:t> about </a:t>
            </a:r>
            <a:r>
              <a:rPr lang="en-US" sz="3600" b="1" dirty="0"/>
              <a:t>His Ministry...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sz="3400" dirty="0" smtClean="0"/>
              <a:t>D. </a:t>
            </a:r>
            <a:r>
              <a:rPr lang="en-US" sz="3400" dirty="0"/>
              <a:t>He would suffer on our behalf.</a:t>
            </a:r>
            <a:endParaRPr lang="en-US" sz="3400" dirty="0" smtClean="0"/>
          </a:p>
          <a:p>
            <a:pPr marL="1308100" lvl="2" indent="-393700">
              <a:buFontTx/>
              <a:buNone/>
            </a:pPr>
            <a:r>
              <a:rPr lang="en-US" sz="2900" dirty="0" smtClean="0"/>
              <a:t>1. Despised </a:t>
            </a:r>
            <a:r>
              <a:rPr lang="en-US" sz="2900" dirty="0"/>
              <a:t>and rejected (Isaiah 53:1-3;</a:t>
            </a:r>
            <a:r>
              <a:rPr lang="en-US" sz="2900" dirty="0" smtClean="0"/>
              <a:t> John </a:t>
            </a:r>
            <a:r>
              <a:rPr lang="en-US" sz="2900" dirty="0"/>
              <a:t>1:12).</a:t>
            </a:r>
            <a:endParaRPr lang="en-US" sz="2900" dirty="0" smtClean="0"/>
          </a:p>
          <a:p>
            <a:pPr marL="1308100" lvl="2" indent="-393700">
              <a:buFontTx/>
              <a:buNone/>
            </a:pPr>
            <a:r>
              <a:rPr lang="en-US" sz="2900" dirty="0" smtClean="0"/>
              <a:t>2</a:t>
            </a:r>
            <a:r>
              <a:rPr lang="en-US" sz="2900" dirty="0"/>
              <a:t>. His suffering for our sins (Isaiah</a:t>
            </a:r>
            <a:r>
              <a:rPr lang="en-US" sz="2900" dirty="0" smtClean="0"/>
              <a:t> 53</a:t>
            </a:r>
            <a:r>
              <a:rPr lang="en-US" sz="2900" dirty="0"/>
              <a:t>:4-6,8; Matthew 8:17; I Peter 2:24).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 dirty="0">
                <a:solidFill>
                  <a:schemeClr val="tx1">
                    <a:lumMod val="65000"/>
                  </a:schemeClr>
                </a:solidFill>
              </a:rPr>
              <a:t>The Gospel of Isaiah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4114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sz="3600" b="1" dirty="0"/>
              <a:t>II. Good News</a:t>
            </a:r>
            <a:r>
              <a:rPr lang="en-US" sz="3600" b="1" dirty="0" smtClean="0"/>
              <a:t> about </a:t>
            </a:r>
            <a:r>
              <a:rPr lang="en-US" sz="3600" b="1" dirty="0"/>
              <a:t>His Ministry...</a:t>
            </a:r>
            <a:endParaRPr lang="en-US" b="1" dirty="0" smtClean="0"/>
          </a:p>
          <a:p>
            <a:pPr lvl="1">
              <a:buFontTx/>
              <a:buNone/>
            </a:pPr>
            <a:r>
              <a:rPr lang="en-US" sz="3400" dirty="0" smtClean="0"/>
              <a:t>D. </a:t>
            </a:r>
            <a:r>
              <a:rPr lang="en-US" sz="3400" dirty="0"/>
              <a:t>He would suffer on our behalf.</a:t>
            </a:r>
            <a:endParaRPr lang="en-US" sz="3400" dirty="0" smtClean="0"/>
          </a:p>
          <a:p>
            <a:pPr marL="1308100" lvl="2" indent="-393700">
              <a:buFontTx/>
              <a:buNone/>
            </a:pPr>
            <a:r>
              <a:rPr lang="en-US" sz="2900" dirty="0" smtClean="0"/>
              <a:t>3. Silent before accusers (Isaiah 53:7; 	    Matthew 27:12-14).</a:t>
            </a:r>
          </a:p>
          <a:p>
            <a:pPr marL="1308100" lvl="2" indent="-393700">
              <a:buFontTx/>
              <a:buNone/>
            </a:pPr>
            <a:r>
              <a:rPr lang="en-US" sz="2900" dirty="0" smtClean="0"/>
              <a:t>4. His grave with wicked and the rich   	    (Isaiah 53:9; Matthew  27:38,57-60).</a:t>
            </a:r>
            <a:endParaRPr lang="en-US" sz="29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5400" b="1" dirty="0">
                <a:solidFill>
                  <a:schemeClr val="tx1">
                    <a:lumMod val="65000"/>
                  </a:schemeClr>
                </a:solidFill>
              </a:rPr>
              <a:t>The Gospel of Isaiah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theme/theme1.xml><?xml version="1.0" encoding="utf-8"?>
<a:theme xmlns:a="http://schemas.openxmlformats.org/drawingml/2006/main" name="TWINKLES">
  <a:themeElements>
    <a:clrScheme name="TWINKLES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WINKLES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TWINKLES</Template>
  <TotalTime>73</TotalTime>
  <Pages>12</Pages>
  <Words>568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TWINKLES</vt:lpstr>
      <vt:lpstr>The Gospel of Isaiah</vt:lpstr>
      <vt:lpstr>The Gospel of Isaiah</vt:lpstr>
      <vt:lpstr>The Gospel of Isaiah</vt:lpstr>
      <vt:lpstr>The Gospel of Isaiah</vt:lpstr>
      <vt:lpstr>The Gospel of Isaiah</vt:lpstr>
      <vt:lpstr>The Gospel of Isaiah</vt:lpstr>
      <vt:lpstr>The Gospel of Isaiah</vt:lpstr>
      <vt:lpstr>The Gospel of Isaiah</vt:lpstr>
      <vt:lpstr>The Gospel of Isaiah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Isaiah</dc:title>
  <dc:subject/>
  <dc:creator>Kyle Pope</dc:creator>
  <cp:keywords/>
  <dc:description/>
  <cp:lastModifiedBy>Kyle Pope</cp:lastModifiedBy>
  <cp:revision>7</cp:revision>
  <cp:lastPrinted>2006-02-26T16:27:43Z</cp:lastPrinted>
  <dcterms:created xsi:type="dcterms:W3CDTF">2019-05-31T03:46:28Z</dcterms:created>
  <dcterms:modified xsi:type="dcterms:W3CDTF">2019-05-31T03:46:42Z</dcterms:modified>
</cp:coreProperties>
</file>