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98F-125C-0E45-84AD-3920587D9E72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112F-04C9-CA4F-A7FF-901FAA03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98F-125C-0E45-84AD-3920587D9E72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112F-04C9-CA4F-A7FF-901FAA03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98F-125C-0E45-84AD-3920587D9E72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112F-04C9-CA4F-A7FF-901FAA03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98F-125C-0E45-84AD-3920587D9E72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112F-04C9-CA4F-A7FF-901FAA03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98F-125C-0E45-84AD-3920587D9E72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112F-04C9-CA4F-A7FF-901FAA03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98F-125C-0E45-84AD-3920587D9E72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112F-04C9-CA4F-A7FF-901FAA03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98F-125C-0E45-84AD-3920587D9E72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112F-04C9-CA4F-A7FF-901FAA03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98F-125C-0E45-84AD-3920587D9E72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112F-04C9-CA4F-A7FF-901FAA03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98F-125C-0E45-84AD-3920587D9E72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112F-04C9-CA4F-A7FF-901FAA03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98F-125C-0E45-84AD-3920587D9E72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112F-04C9-CA4F-A7FF-901FAA03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98F-125C-0E45-84AD-3920587D9E72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112F-04C9-CA4F-A7FF-901FAA03B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25000">
              <a:schemeClr val="bg1">
                <a:tint val="45000"/>
                <a:shade val="99000"/>
                <a:satMod val="350000"/>
              </a:schemeClr>
            </a:gs>
            <a:gs pos="82000">
              <a:schemeClr val="bg1">
                <a:shade val="20000"/>
                <a:satMod val="25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9866"/>
            <a:ext cx="8229600" cy="305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598F-125C-0E45-84AD-3920587D9E72}" type="datetimeFigureOut">
              <a:rPr lang="en-US" smtClean="0"/>
              <a:pPr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1112F-04C9-CA4F-A7FF-901FAA03B1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rcRect t="27295" b="3025"/>
          <a:stretch>
            <a:fillRect/>
          </a:stretch>
        </p:blipFill>
        <p:spPr>
          <a:xfrm>
            <a:off x="0" y="3712922"/>
            <a:ext cx="9144000" cy="3145078"/>
          </a:xfrm>
          <a:prstGeom prst="rect">
            <a:avLst/>
          </a:prstGeom>
          <a:effectLst>
            <a:outerShdw blurRad="241300" dist="38100" dir="15360000">
              <a:srgbClr val="000000">
                <a:alpha val="43000"/>
              </a:srgb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5778" y="53905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77" y="5606638"/>
            <a:ext cx="8668925" cy="1251361"/>
          </a:xfrm>
        </p:spPr>
        <p:txBody>
          <a:bodyPr>
            <a:normAutofit/>
          </a:bodyPr>
          <a:lstStyle/>
          <a:p>
            <a:r>
              <a:rPr lang="en-US" dirty="0"/>
              <a:t>The Parable of the Lost </a:t>
            </a:r>
            <a:r>
              <a:rPr lang="en-US" dirty="0" smtClean="0"/>
              <a:t>Sheep</a:t>
            </a:r>
            <a:endParaRPr lang="en-US" sz="3778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Luke </a:t>
            </a:r>
            <a:r>
              <a:rPr lang="en-US" sz="5400" dirty="0"/>
              <a:t>15:1-</a:t>
            </a:r>
            <a:r>
              <a:rPr lang="en-US" sz="5400" dirty="0" smtClean="0"/>
              <a:t>7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77" y="5606638"/>
            <a:ext cx="8668925" cy="1251361"/>
          </a:xfrm>
        </p:spPr>
        <p:txBody>
          <a:bodyPr>
            <a:normAutofit/>
          </a:bodyPr>
          <a:lstStyle/>
          <a:p>
            <a:r>
              <a:rPr lang="en-US" dirty="0"/>
              <a:t>The Parable of the Lost </a:t>
            </a:r>
            <a:r>
              <a:rPr lang="en-US" dirty="0" smtClean="0"/>
              <a:t>Sheep</a:t>
            </a:r>
            <a:endParaRPr lang="en-US" sz="3778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77500" lnSpcReduction="20000"/>
          </a:bodyPr>
          <a:lstStyle/>
          <a:p>
            <a:pPr>
              <a:buNone/>
            </a:pPr>
            <a:r>
              <a:rPr lang="en-US" sz="4400" dirty="0"/>
              <a:t>I.  The Context.  (Luke 15:</a:t>
            </a:r>
            <a:r>
              <a:rPr lang="en-US" sz="4400" dirty="0" smtClean="0"/>
              <a:t>1-2</a:t>
            </a:r>
            <a:r>
              <a:rPr lang="en-US" sz="4400" dirty="0"/>
              <a:t>).</a:t>
            </a:r>
          </a:p>
          <a:p>
            <a:pPr lvl="1">
              <a:buNone/>
            </a:pPr>
            <a:r>
              <a:rPr lang="en-US" sz="4000" dirty="0"/>
              <a:t>A.  </a:t>
            </a:r>
            <a:r>
              <a:rPr lang="en-US" sz="4000" dirty="0" smtClean="0"/>
              <a:t>Jesus was criticized </a:t>
            </a:r>
            <a:r>
              <a:rPr lang="en-US" sz="4000" dirty="0"/>
              <a:t>for His contact </a:t>
            </a:r>
            <a:r>
              <a:rPr lang="en-US" sz="4000" dirty="0" smtClean="0"/>
              <a:t>with:</a:t>
            </a:r>
          </a:p>
          <a:p>
            <a:pPr marL="1377950" lvl="2" indent="-463550">
              <a:buNone/>
            </a:pPr>
            <a:r>
              <a:rPr lang="en-US" sz="3600" dirty="0"/>
              <a:t>1.  Tax </a:t>
            </a:r>
            <a:r>
              <a:rPr lang="en-US" sz="3600" dirty="0" smtClean="0"/>
              <a:t>collectors (</a:t>
            </a:r>
            <a:r>
              <a:rPr lang="en-US" sz="3600" dirty="0"/>
              <a:t>Luke 6:15; </a:t>
            </a:r>
            <a:r>
              <a:rPr lang="en-US" sz="3600" dirty="0" smtClean="0"/>
              <a:t>Matt. </a:t>
            </a:r>
            <a:r>
              <a:rPr lang="en-US" sz="3600" dirty="0"/>
              <a:t>10:4; Luke 3:13</a:t>
            </a:r>
            <a:r>
              <a:rPr lang="en-US" sz="3600" dirty="0" smtClean="0"/>
              <a:t>; </a:t>
            </a:r>
            <a:r>
              <a:rPr lang="en-US" sz="3600" dirty="0"/>
              <a:t>19:8).</a:t>
            </a:r>
          </a:p>
          <a:p>
            <a:pPr marL="1377950" lvl="2" indent="-463550">
              <a:buNone/>
            </a:pPr>
            <a:r>
              <a:rPr lang="en-US" sz="3600" dirty="0"/>
              <a:t>2.  </a:t>
            </a:r>
            <a:r>
              <a:rPr lang="en-US" sz="3600" dirty="0" smtClean="0"/>
              <a:t>Sinners</a:t>
            </a:r>
            <a:r>
              <a:rPr lang="en-US" sz="3600" dirty="0"/>
              <a:t> </a:t>
            </a:r>
            <a:r>
              <a:rPr lang="en-US" sz="3600" dirty="0" smtClean="0"/>
              <a:t>(</a:t>
            </a:r>
            <a:r>
              <a:rPr lang="en-US" sz="3600" dirty="0"/>
              <a:t>John 8:34; </a:t>
            </a:r>
            <a:r>
              <a:rPr lang="en-US" sz="3600" dirty="0" smtClean="0"/>
              <a:t>Rom. </a:t>
            </a:r>
            <a:r>
              <a:rPr lang="en-US" sz="3600" dirty="0"/>
              <a:t>3:23).</a:t>
            </a:r>
          </a:p>
          <a:p>
            <a:pPr marL="973138" lvl="1" indent="-515938">
              <a:buNone/>
            </a:pPr>
            <a:r>
              <a:rPr lang="en-US" sz="4000" dirty="0"/>
              <a:t>B. </a:t>
            </a:r>
            <a:r>
              <a:rPr lang="en-US" sz="4000" dirty="0" smtClean="0"/>
              <a:t> By </a:t>
            </a:r>
            <a:r>
              <a:rPr lang="en-US" sz="4000" dirty="0"/>
              <a:t>the Pharisees and </a:t>
            </a:r>
            <a:r>
              <a:rPr lang="en-US" sz="4000" dirty="0" smtClean="0"/>
              <a:t>Scribes </a:t>
            </a:r>
            <a:r>
              <a:rPr lang="en-US" sz="4000" dirty="0"/>
              <a:t>(</a:t>
            </a:r>
            <a:r>
              <a:rPr lang="en-US" sz="4000" dirty="0" smtClean="0"/>
              <a:t>Matt. </a:t>
            </a:r>
            <a:r>
              <a:rPr lang="en-US" sz="4000" dirty="0"/>
              <a:t>9:</a:t>
            </a:r>
            <a:r>
              <a:rPr lang="en-US" sz="4000" dirty="0" smtClean="0"/>
              <a:t>12-13</a:t>
            </a:r>
            <a:r>
              <a:rPr lang="en-US" sz="40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77" y="5606638"/>
            <a:ext cx="8668925" cy="1251361"/>
          </a:xfrm>
        </p:spPr>
        <p:txBody>
          <a:bodyPr>
            <a:normAutofit/>
          </a:bodyPr>
          <a:lstStyle/>
          <a:p>
            <a:r>
              <a:rPr lang="en-US" dirty="0"/>
              <a:t>The Parable of the Lost </a:t>
            </a:r>
            <a:r>
              <a:rPr lang="en-US" dirty="0" smtClean="0"/>
              <a:t>Sheep</a:t>
            </a:r>
            <a:endParaRPr lang="en-US" sz="3778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1790"/>
            <a:ext cx="8229600" cy="3016154"/>
          </a:xfrm>
        </p:spPr>
        <p:txBody>
          <a:bodyPr anchor="t">
            <a:normAutofit/>
          </a:bodyPr>
          <a:lstStyle/>
          <a:p>
            <a:pPr marL="742950" indent="-742950">
              <a:spcAft>
                <a:spcPts val="1200"/>
              </a:spcAft>
              <a:buAutoNum type="romanUcPeriod" startAt="2"/>
            </a:pPr>
            <a:r>
              <a:rPr lang="en-US" sz="3600" dirty="0" smtClean="0"/>
              <a:t>He </a:t>
            </a:r>
            <a:r>
              <a:rPr lang="en-US" sz="3600" dirty="0"/>
              <a:t>spoke a parable to </a:t>
            </a:r>
            <a:r>
              <a:rPr lang="en-US" sz="3600" dirty="0" smtClean="0"/>
              <a:t>them</a:t>
            </a:r>
            <a:r>
              <a:rPr lang="en-US" sz="3600" dirty="0"/>
              <a:t> </a:t>
            </a:r>
            <a:r>
              <a:rPr lang="en-US" sz="3600" dirty="0" smtClean="0"/>
              <a:t>(</a:t>
            </a:r>
            <a:r>
              <a:rPr lang="en-US" sz="3600" dirty="0"/>
              <a:t>Luke 15:</a:t>
            </a:r>
            <a:r>
              <a:rPr lang="en-US" sz="3600" dirty="0" smtClean="0"/>
              <a:t>3; Matt. </a:t>
            </a:r>
            <a:r>
              <a:rPr lang="en-US" sz="3600" dirty="0"/>
              <a:t>13:10-17)</a:t>
            </a:r>
            <a:r>
              <a:rPr lang="en-US" sz="3600" dirty="0" smtClean="0"/>
              <a:t>.</a:t>
            </a:r>
          </a:p>
          <a:p>
            <a:pPr marL="742950" indent="-742950">
              <a:spcAft>
                <a:spcPts val="1200"/>
              </a:spcAft>
              <a:buNone/>
            </a:pPr>
            <a:r>
              <a:rPr lang="en-US" sz="3600" dirty="0"/>
              <a:t>III.  “What man of you…</a:t>
            </a:r>
            <a:r>
              <a:rPr lang="en-US" sz="3600" dirty="0" smtClean="0"/>
              <a:t>” (</a:t>
            </a:r>
            <a:r>
              <a:rPr lang="en-US" sz="3600" dirty="0"/>
              <a:t>Luke 15:</a:t>
            </a:r>
            <a:r>
              <a:rPr lang="en-US" sz="3600" dirty="0" smtClean="0"/>
              <a:t>4a; Gen. </a:t>
            </a:r>
            <a:r>
              <a:rPr lang="en-US" sz="3600" dirty="0"/>
              <a:t>1:26; </a:t>
            </a:r>
            <a:r>
              <a:rPr lang="en-US" sz="3600" dirty="0" smtClean="0"/>
              <a:t>Heb. </a:t>
            </a:r>
            <a:r>
              <a:rPr lang="en-US" sz="3600" dirty="0"/>
              <a:t>12:9).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77" y="5606638"/>
            <a:ext cx="8668925" cy="1251361"/>
          </a:xfrm>
        </p:spPr>
        <p:txBody>
          <a:bodyPr>
            <a:normAutofit/>
          </a:bodyPr>
          <a:lstStyle/>
          <a:p>
            <a:r>
              <a:rPr lang="en-US" dirty="0"/>
              <a:t>The Parable of the Lost </a:t>
            </a:r>
            <a:r>
              <a:rPr lang="en-US" dirty="0" smtClean="0"/>
              <a:t>Sheep</a:t>
            </a:r>
            <a:endParaRPr lang="en-US" sz="3778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1789"/>
            <a:ext cx="8229600" cy="3255903"/>
          </a:xfrm>
        </p:spPr>
        <p:txBody>
          <a:bodyPr anchor="t">
            <a:normAutofit fontScale="92500"/>
          </a:bodyPr>
          <a:lstStyle/>
          <a:p>
            <a:pPr>
              <a:buNone/>
            </a:pPr>
            <a:r>
              <a:rPr lang="en-US" sz="3600" dirty="0"/>
              <a:t>IV.  “…Having a hundred sheep”  (Luke 15:4b).</a:t>
            </a:r>
          </a:p>
          <a:p>
            <a:pPr marL="919163" lvl="1" indent="-461963">
              <a:buNone/>
            </a:pPr>
            <a:r>
              <a:rPr lang="en-US" sz="3135" dirty="0"/>
              <a:t>A.  All people belong to God (prior to sin).</a:t>
            </a:r>
          </a:p>
          <a:p>
            <a:pPr marL="919163" lvl="1" indent="-461963">
              <a:buNone/>
            </a:pPr>
            <a:r>
              <a:rPr lang="en-US" sz="3135" dirty="0"/>
              <a:t>B. </a:t>
            </a:r>
            <a:r>
              <a:rPr lang="en-US" sz="3135" dirty="0" smtClean="0"/>
              <a:t> Inherited </a:t>
            </a:r>
            <a:r>
              <a:rPr lang="en-US" sz="3135" dirty="0"/>
              <a:t>sin is </a:t>
            </a:r>
            <a:r>
              <a:rPr lang="en-US" sz="3135" dirty="0" smtClean="0"/>
              <a:t>impossible  </a:t>
            </a:r>
            <a:r>
              <a:rPr lang="en-US" sz="3135" dirty="0"/>
              <a:t>(</a:t>
            </a:r>
            <a:r>
              <a:rPr lang="en-US" sz="3135" dirty="0" smtClean="0"/>
              <a:t>Matt. </a:t>
            </a:r>
            <a:r>
              <a:rPr lang="en-US" sz="3135" dirty="0"/>
              <a:t>19:14).</a:t>
            </a:r>
          </a:p>
          <a:p>
            <a:pPr marL="919163" lvl="1" indent="-461963">
              <a:buNone/>
            </a:pPr>
            <a:r>
              <a:rPr lang="en-US" sz="3135" dirty="0"/>
              <a:t>C.  The abundance of what survives does not compensate for the absences of what is lost.  (</a:t>
            </a:r>
            <a:r>
              <a:rPr lang="en-US" sz="3135" dirty="0" smtClean="0"/>
              <a:t>Eph. </a:t>
            </a:r>
            <a:r>
              <a:rPr lang="en-US" sz="3135" dirty="0"/>
              <a:t>4:30).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77" y="5606638"/>
            <a:ext cx="8668925" cy="1251361"/>
          </a:xfrm>
        </p:spPr>
        <p:txBody>
          <a:bodyPr>
            <a:normAutofit/>
          </a:bodyPr>
          <a:lstStyle/>
          <a:p>
            <a:r>
              <a:rPr lang="en-US" dirty="0"/>
              <a:t>The Parable of the Lost </a:t>
            </a:r>
            <a:r>
              <a:rPr lang="en-US" dirty="0" smtClean="0"/>
              <a:t>Sheep</a:t>
            </a:r>
            <a:endParaRPr lang="en-US" sz="3778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1789"/>
            <a:ext cx="8229600" cy="3255903"/>
          </a:xfrm>
        </p:spPr>
        <p:txBody>
          <a:bodyPr anchor="t">
            <a:normAutofit/>
          </a:bodyPr>
          <a:lstStyle/>
          <a:p>
            <a:pPr marL="566738" indent="-566738">
              <a:buNone/>
            </a:pPr>
            <a:r>
              <a:rPr lang="en-US" sz="3600" dirty="0"/>
              <a:t>V.  “…Does not leave the ninety-nine in the wilderness”  (Luke 15:4d).  </a:t>
            </a:r>
          </a:p>
          <a:p>
            <a:pPr marL="973138" lvl="1" indent="-515938">
              <a:buNone/>
            </a:pPr>
            <a:r>
              <a:rPr lang="en-US" dirty="0"/>
              <a:t>A.  The Lord leaves other souls in jeopardy to rescue those who are </a:t>
            </a:r>
            <a:r>
              <a:rPr lang="en-US" dirty="0" smtClean="0"/>
              <a:t>lost (2 Pet. </a:t>
            </a:r>
            <a:r>
              <a:rPr lang="en-US" dirty="0"/>
              <a:t>3:9).</a:t>
            </a:r>
            <a:endParaRPr lang="en-US" dirty="0" smtClean="0"/>
          </a:p>
          <a:p>
            <a:pPr marL="973138" lvl="1" indent="-515938">
              <a:buAutoNum type="alphaUcPeriod" startAt="2"/>
            </a:pPr>
            <a:r>
              <a:rPr lang="en-US" dirty="0" smtClean="0"/>
              <a:t>This </a:t>
            </a:r>
            <a:r>
              <a:rPr lang="en-US" dirty="0"/>
              <a:t>world is a dangerous </a:t>
            </a:r>
            <a:r>
              <a:rPr lang="en-US" dirty="0" smtClean="0"/>
              <a:t>wilderness  (1 </a:t>
            </a:r>
            <a:r>
              <a:rPr lang="en-US" dirty="0"/>
              <a:t>John 2:15-17)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77" y="5606638"/>
            <a:ext cx="8668925" cy="1251361"/>
          </a:xfrm>
        </p:spPr>
        <p:txBody>
          <a:bodyPr>
            <a:normAutofit/>
          </a:bodyPr>
          <a:lstStyle/>
          <a:p>
            <a:r>
              <a:rPr lang="en-US" dirty="0"/>
              <a:t>The Parable of the Lost </a:t>
            </a:r>
            <a:r>
              <a:rPr lang="en-US" dirty="0" smtClean="0"/>
              <a:t>Sheep</a:t>
            </a:r>
            <a:endParaRPr lang="en-US" sz="3778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1789"/>
            <a:ext cx="8229600" cy="3255903"/>
          </a:xfrm>
        </p:spPr>
        <p:txBody>
          <a:bodyPr anchor="t">
            <a:normAutofit/>
          </a:bodyPr>
          <a:lstStyle/>
          <a:p>
            <a:pPr marL="850900" indent="-850900">
              <a:buNone/>
            </a:pPr>
            <a:r>
              <a:rPr lang="en-US" sz="3600" dirty="0" smtClean="0"/>
              <a:t>VI</a:t>
            </a:r>
            <a:r>
              <a:rPr lang="en-US" sz="3600" dirty="0"/>
              <a:t>.  </a:t>
            </a:r>
            <a:r>
              <a:rPr lang="en-US" sz="3600" dirty="0" smtClean="0"/>
              <a:t>“…And go after the one which is lost”  </a:t>
            </a:r>
            <a:r>
              <a:rPr lang="en-US" sz="3600" dirty="0"/>
              <a:t>(Luke 15</a:t>
            </a:r>
            <a:r>
              <a:rPr lang="en-US" sz="3600" dirty="0" smtClean="0"/>
              <a:t>:4e)</a:t>
            </a:r>
            <a:r>
              <a:rPr lang="en-US" sz="3600" dirty="0"/>
              <a:t>.</a:t>
            </a:r>
          </a:p>
          <a:p>
            <a:pPr marL="973138" lvl="1" indent="-515938">
              <a:buNone/>
            </a:pPr>
            <a:r>
              <a:rPr lang="en-US" sz="3243" dirty="0"/>
              <a:t>A. </a:t>
            </a:r>
            <a:r>
              <a:rPr lang="en-US" sz="3243" dirty="0" smtClean="0"/>
              <a:t> Preparation</a:t>
            </a:r>
          </a:p>
          <a:p>
            <a:pPr marL="973138" lvl="1" indent="-515938">
              <a:buNone/>
            </a:pPr>
            <a:r>
              <a:rPr lang="en-US" sz="3243" dirty="0"/>
              <a:t>B. </a:t>
            </a:r>
            <a:r>
              <a:rPr lang="en-US" sz="3243" dirty="0" smtClean="0"/>
              <a:t> </a:t>
            </a:r>
            <a:r>
              <a:rPr lang="en-US" sz="3243" smtClean="0"/>
              <a:t>Personal discomfort</a:t>
            </a:r>
            <a:endParaRPr lang="en-US" sz="3243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77" y="5606638"/>
            <a:ext cx="8668925" cy="1251361"/>
          </a:xfrm>
        </p:spPr>
        <p:txBody>
          <a:bodyPr>
            <a:normAutofit/>
          </a:bodyPr>
          <a:lstStyle/>
          <a:p>
            <a:r>
              <a:rPr lang="en-US" dirty="0"/>
              <a:t>The Parable of the Lost </a:t>
            </a:r>
            <a:r>
              <a:rPr lang="en-US" dirty="0" smtClean="0"/>
              <a:t>Sheep</a:t>
            </a:r>
            <a:endParaRPr lang="en-US" sz="3778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1789"/>
            <a:ext cx="8229600" cy="3255903"/>
          </a:xfrm>
        </p:spPr>
        <p:txBody>
          <a:bodyPr anchor="t">
            <a:normAutofit fontScale="92500"/>
          </a:bodyPr>
          <a:lstStyle/>
          <a:p>
            <a:pPr marL="850900" indent="-850900">
              <a:buNone/>
            </a:pPr>
            <a:r>
              <a:rPr lang="en-US" sz="3600" dirty="0"/>
              <a:t>VII.  “And when he has found it he lays it on his shoulders, </a:t>
            </a:r>
            <a:r>
              <a:rPr lang="en-US" sz="3600" dirty="0" smtClean="0"/>
              <a:t>rejoicing”  </a:t>
            </a:r>
            <a:r>
              <a:rPr lang="en-US" sz="3600" dirty="0"/>
              <a:t>(Luke 15:5).</a:t>
            </a:r>
          </a:p>
          <a:p>
            <a:pPr marL="973138" lvl="1" indent="-515938">
              <a:buNone/>
            </a:pPr>
            <a:r>
              <a:rPr lang="en-US" sz="3243" dirty="0"/>
              <a:t>A.  Jesus</a:t>
            </a:r>
            <a:r>
              <a:rPr lang="en-US" sz="3243" dirty="0" smtClean="0"/>
              <a:t> bears us on His shoulders </a:t>
            </a:r>
            <a:r>
              <a:rPr lang="en-US" sz="3243" dirty="0"/>
              <a:t>(</a:t>
            </a:r>
            <a:r>
              <a:rPr lang="en-US" sz="3243" dirty="0" smtClean="0"/>
              <a:t>Isa. </a:t>
            </a:r>
            <a:r>
              <a:rPr lang="en-US" sz="3243" dirty="0"/>
              <a:t>53:3-6).</a:t>
            </a:r>
          </a:p>
          <a:p>
            <a:pPr marL="973138" lvl="1" indent="-515938">
              <a:buNone/>
            </a:pPr>
            <a:r>
              <a:rPr lang="en-US" sz="3243" dirty="0"/>
              <a:t>B.  He saw the end result as </a:t>
            </a:r>
            <a:r>
              <a:rPr lang="en-US" sz="3243" dirty="0" smtClean="0"/>
              <a:t>joyous  </a:t>
            </a:r>
            <a:r>
              <a:rPr lang="en-US" sz="3243" dirty="0"/>
              <a:t>(</a:t>
            </a:r>
            <a:r>
              <a:rPr lang="en-US" sz="3243" dirty="0" smtClean="0"/>
              <a:t>Heb. </a:t>
            </a:r>
            <a:r>
              <a:rPr lang="en-US" sz="3243" dirty="0"/>
              <a:t>12:1,2)</a:t>
            </a:r>
            <a:r>
              <a:rPr lang="en-US" sz="3243" dirty="0" smtClean="0"/>
              <a:t>.</a:t>
            </a:r>
            <a:endParaRPr lang="en-US" sz="3243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398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Parable of the Lost Sheep</vt:lpstr>
      <vt:lpstr>The Parable of the Lost Sheep</vt:lpstr>
      <vt:lpstr>The Parable of the Lost Sheep</vt:lpstr>
      <vt:lpstr>The Parable of the Lost Sheep</vt:lpstr>
      <vt:lpstr>The Parable of the Lost Sheep</vt:lpstr>
      <vt:lpstr>The Parable of the Lost Sheep</vt:lpstr>
      <vt:lpstr>The Parable of the Lost Sheep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5</cp:revision>
  <dcterms:created xsi:type="dcterms:W3CDTF">2019-02-05T14:41:00Z</dcterms:created>
  <dcterms:modified xsi:type="dcterms:W3CDTF">2019-02-05T14:41:41Z</dcterms:modified>
</cp:coreProperties>
</file>