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8C4BFF5-1B1E-2043-8D5A-1764252698C3}" type="datetimeFigureOut">
              <a:rPr lang="en-US" smtClean="0"/>
              <a:pPr/>
              <a:t>5/30/19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E762F5-F942-6440-B2F3-C53DD68C1C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lum bright="-14000" contrast="-20000"/>
          </a:blip>
          <a:stretch>
            <a:fillRect/>
          </a:stretch>
        </p:blipFill>
        <p:spPr>
          <a:xfrm>
            <a:off x="0" y="0"/>
            <a:ext cx="9144000" cy="6858000"/>
          </a:xfrm>
          <a:prstGeom prst="rect">
            <a:avLst/>
          </a:prstGeom>
        </p:spPr>
      </p:pic>
      <p:sp>
        <p:nvSpPr>
          <p:cNvPr id="10" name="Rectangle 9"/>
          <p:cNvSpPr/>
          <p:nvPr userDrawn="1"/>
        </p:nvSpPr>
        <p:spPr>
          <a:xfrm>
            <a:off x="0" y="0"/>
            <a:ext cx="1485900" cy="6858000"/>
          </a:xfrm>
          <a:prstGeom prst="rect">
            <a:avLst/>
          </a:prstGeo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9144000" cy="1417638"/>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01800" y="274638"/>
            <a:ext cx="69850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701800" y="1600200"/>
            <a:ext cx="69850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Acts 9:1-2</a:t>
            </a:r>
            <a:endParaRPr lang="en-US" sz="6000" b="1" dirty="0"/>
          </a:p>
        </p:txBody>
      </p:sp>
      <p:sp>
        <p:nvSpPr>
          <p:cNvPr id="3" name="Content Placeholder 2"/>
          <p:cNvSpPr>
            <a:spLocks noGrp="1"/>
          </p:cNvSpPr>
          <p:nvPr>
            <p:ph idx="1"/>
          </p:nvPr>
        </p:nvSpPr>
        <p:spPr>
          <a:xfrm>
            <a:off x="1918652" y="1783316"/>
            <a:ext cx="6768147" cy="4342847"/>
          </a:xfrm>
        </p:spPr>
        <p:txBody>
          <a:bodyPr anchor="ctr">
            <a:noAutofit/>
          </a:bodyPr>
          <a:lstStyle/>
          <a:p>
            <a:pPr marL="0" indent="0">
              <a:buNone/>
            </a:pPr>
            <a:r>
              <a:rPr lang="en-US" sz="3300" dirty="0" smtClean="0"/>
              <a:t>“Then Saul, still breathing threats and murder against the disciples of the Lord, went to the high priest and asked letters from him to the synagogues of Damascus, so that if he found any who were of the Way, whether men or women, he might bring them bound to Jerusalem” (NKJV).</a:t>
            </a:r>
            <a:endParaRPr lang="en-US" sz="33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4300" b="1" dirty="0" smtClean="0"/>
              <a:t>VI. The Way to Forgiveness</a:t>
            </a:r>
            <a:endParaRPr lang="en-US" sz="4300" dirty="0" smtClean="0"/>
          </a:p>
          <a:p>
            <a:pPr marL="914400" lvl="1" indent="-514350">
              <a:buFont typeface="+mj-lt"/>
              <a:buAutoNum type="alphaUcPeriod"/>
            </a:pPr>
            <a:r>
              <a:rPr lang="en-US" sz="3100" dirty="0" smtClean="0"/>
              <a:t>Jesus taught the importance of forgiving others (Matt. 6:12, 14-15).</a:t>
            </a:r>
          </a:p>
          <a:p>
            <a:pPr marL="914400" lvl="1" indent="-514350">
              <a:buFont typeface="+mj-lt"/>
              <a:buAutoNum type="alphaUcPeriod"/>
            </a:pPr>
            <a:r>
              <a:rPr lang="en-US" sz="3100" dirty="0" smtClean="0"/>
              <a:t>He is the way to attain forgiveness from God (Eph. 1:7-9).</a:t>
            </a:r>
            <a:endParaRPr lang="en-US" sz="3100" dirty="0"/>
          </a:p>
        </p:txBody>
      </p:sp>
      <p:sp>
        <p:nvSpPr>
          <p:cNvPr id="5"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Acts 19:9</a:t>
            </a:r>
            <a:endParaRPr lang="en-US" sz="6000" b="1" dirty="0"/>
          </a:p>
        </p:txBody>
      </p:sp>
      <p:sp>
        <p:nvSpPr>
          <p:cNvPr id="3" name="Content Placeholder 2"/>
          <p:cNvSpPr>
            <a:spLocks noGrp="1"/>
          </p:cNvSpPr>
          <p:nvPr>
            <p:ph idx="1"/>
          </p:nvPr>
        </p:nvSpPr>
        <p:spPr>
          <a:xfrm>
            <a:off x="1770024" y="2202126"/>
            <a:ext cx="6916775" cy="4201601"/>
          </a:xfrm>
        </p:spPr>
        <p:txBody>
          <a:bodyPr>
            <a:noAutofit/>
          </a:bodyPr>
          <a:lstStyle/>
          <a:p>
            <a:pPr marL="0" indent="0">
              <a:buNone/>
            </a:pPr>
            <a:r>
              <a:rPr lang="en-US" sz="3500" dirty="0" smtClean="0"/>
              <a:t>“But when some were hardened and did not believe, but spoke evil of the Way before the multitude, he departed from them and withdrew the disciples, reasoning daily in the school of </a:t>
            </a:r>
            <a:r>
              <a:rPr lang="en-US" sz="3500" dirty="0" err="1" smtClean="0"/>
              <a:t>Tyrannus</a:t>
            </a:r>
            <a:r>
              <a:rPr lang="en-US" sz="3500" dirty="0" smtClean="0"/>
              <a:t>.”</a:t>
            </a:r>
            <a:endParaRPr lang="en-US" sz="3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Acts 19:23</a:t>
            </a:r>
            <a:endParaRPr lang="en-US" sz="6000" b="1" dirty="0"/>
          </a:p>
        </p:txBody>
      </p:sp>
      <p:sp>
        <p:nvSpPr>
          <p:cNvPr id="3" name="Content Placeholder 2"/>
          <p:cNvSpPr>
            <a:spLocks noGrp="1"/>
          </p:cNvSpPr>
          <p:nvPr>
            <p:ph idx="1"/>
          </p:nvPr>
        </p:nvSpPr>
        <p:spPr>
          <a:xfrm>
            <a:off x="1701800" y="2283184"/>
            <a:ext cx="6985000" cy="4193815"/>
          </a:xfrm>
        </p:spPr>
        <p:txBody>
          <a:bodyPr>
            <a:normAutofit/>
          </a:bodyPr>
          <a:lstStyle/>
          <a:p>
            <a:pPr marL="0" indent="0">
              <a:buNone/>
            </a:pPr>
            <a:r>
              <a:rPr lang="en-US" sz="4600" dirty="0" smtClean="0"/>
              <a:t>“And about that time there arose a great commotion about the Way.”</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Acts 24:14</a:t>
            </a:r>
            <a:endParaRPr lang="en-US" sz="6000" b="1" dirty="0"/>
          </a:p>
        </p:txBody>
      </p:sp>
      <p:sp>
        <p:nvSpPr>
          <p:cNvPr id="3" name="Content Placeholder 2"/>
          <p:cNvSpPr>
            <a:spLocks noGrp="1"/>
          </p:cNvSpPr>
          <p:nvPr>
            <p:ph idx="1"/>
          </p:nvPr>
        </p:nvSpPr>
        <p:spPr>
          <a:xfrm>
            <a:off x="1701800" y="2161596"/>
            <a:ext cx="6985000" cy="4315404"/>
          </a:xfrm>
        </p:spPr>
        <p:txBody>
          <a:bodyPr>
            <a:normAutofit/>
          </a:bodyPr>
          <a:lstStyle/>
          <a:p>
            <a:pPr marL="0" indent="0">
              <a:buNone/>
            </a:pPr>
            <a:r>
              <a:rPr lang="en-US" sz="3500" dirty="0" smtClean="0"/>
              <a:t>“But this I confess to you, that according to the Way which they call a sect, so I worship the God of my fathers, believing all things which are written in the Law and in the Prophets.”</a:t>
            </a:r>
            <a:endParaRPr lang="en-US" sz="3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
        <p:nvSpPr>
          <p:cNvPr id="3" name="Content Placeholder 2"/>
          <p:cNvSpPr>
            <a:spLocks noGrp="1"/>
          </p:cNvSpPr>
          <p:nvPr>
            <p:ph idx="1"/>
          </p:nvPr>
        </p:nvSpPr>
        <p:spPr>
          <a:xfrm>
            <a:off x="1701800" y="1999476"/>
            <a:ext cx="6985000" cy="4477524"/>
          </a:xfrm>
        </p:spPr>
        <p:txBody>
          <a:bodyPr/>
          <a:lstStyle/>
          <a:p>
            <a:pPr>
              <a:buNone/>
            </a:pPr>
            <a:r>
              <a:rPr lang="en-US" sz="4200" b="1" dirty="0" smtClean="0"/>
              <a:t>I. The Way to God</a:t>
            </a:r>
            <a:endParaRPr lang="en-US" sz="4200" dirty="0" smtClean="0"/>
          </a:p>
          <a:p>
            <a:pPr marL="914400" lvl="1" indent="-514350">
              <a:buFont typeface="+mj-lt"/>
              <a:buAutoNum type="alphaUcPeriod"/>
            </a:pPr>
            <a:r>
              <a:rPr lang="en-US" sz="2900" dirty="0" smtClean="0"/>
              <a:t>Jesus is the only way to God (John 14:6).</a:t>
            </a:r>
          </a:p>
          <a:p>
            <a:pPr marL="914400" lvl="1" indent="-514350">
              <a:buFont typeface="+mj-lt"/>
              <a:buAutoNum type="alphaUcPeriod"/>
            </a:pPr>
            <a:r>
              <a:rPr lang="en-US" sz="2900" dirty="0" smtClean="0"/>
              <a:t>Through Jesus, both Jew and Gentile have access to the Father (Eph. 2:18).</a:t>
            </a:r>
            <a:endParaRPr lang="en-US" sz="29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
        <p:nvSpPr>
          <p:cNvPr id="3" name="Content Placeholder 2"/>
          <p:cNvSpPr>
            <a:spLocks noGrp="1"/>
          </p:cNvSpPr>
          <p:nvPr>
            <p:ph idx="1"/>
          </p:nvPr>
        </p:nvSpPr>
        <p:spPr/>
        <p:txBody>
          <a:bodyPr/>
          <a:lstStyle/>
          <a:p>
            <a:pPr>
              <a:buNone/>
            </a:pPr>
            <a:r>
              <a:rPr lang="en-US" sz="4700" b="1" dirty="0" smtClean="0"/>
              <a:t>II. The Way to Truth</a:t>
            </a:r>
            <a:endParaRPr lang="en-US" sz="4700" dirty="0" smtClean="0"/>
          </a:p>
          <a:p>
            <a:pPr marL="914400" lvl="1" indent="-514350">
              <a:buFont typeface="+mj-lt"/>
              <a:buAutoNum type="alphaUcPeriod"/>
            </a:pPr>
            <a:r>
              <a:rPr lang="en-US" sz="3400" dirty="0" smtClean="0"/>
              <a:t>Jesus came to this world to bear witness to the truth (John 18:37).</a:t>
            </a:r>
          </a:p>
          <a:p>
            <a:pPr marL="914400" lvl="1" indent="-514350">
              <a:buFont typeface="+mj-lt"/>
              <a:buAutoNum type="alphaUcPeriod"/>
            </a:pPr>
            <a:r>
              <a:rPr lang="en-US" sz="3400" dirty="0" smtClean="0"/>
              <a:t>He offers the truth that sets us free from the bondage of sin (John 8:32-36).</a:t>
            </a:r>
            <a:endParaRPr lang="en-US" sz="3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5000" b="1" dirty="0" smtClean="0"/>
              <a:t>III. The Way to Life</a:t>
            </a:r>
            <a:endParaRPr lang="en-US" sz="5000" dirty="0" smtClean="0"/>
          </a:p>
          <a:p>
            <a:pPr marL="914400" lvl="1" indent="-514350">
              <a:buFont typeface="+mj-lt"/>
              <a:buAutoNum type="alphaUcPeriod"/>
            </a:pPr>
            <a:r>
              <a:rPr lang="en-US" sz="3200" dirty="0" smtClean="0"/>
              <a:t>Jesus came that we might life more abundantly (John 10:10). </a:t>
            </a:r>
            <a:r>
              <a:rPr lang="en-US" sz="3200" dirty="0" err="1" smtClean="0"/>
              <a:t>Jn</a:t>
            </a:r>
            <a:r>
              <a:rPr lang="en-US" sz="3200" dirty="0" smtClean="0"/>
              <a:t> 10:10</a:t>
            </a:r>
          </a:p>
          <a:p>
            <a:pPr marL="914400" lvl="1" indent="-514350">
              <a:buFont typeface="+mj-lt"/>
              <a:buAutoNum type="alphaUcPeriod"/>
            </a:pPr>
            <a:r>
              <a:rPr lang="en-US" sz="3200" dirty="0" smtClean="0"/>
              <a:t>He offers life beyond this life (John 11:25).</a:t>
            </a:r>
            <a:endParaRPr lang="en-US" sz="3200" dirty="0"/>
          </a:p>
        </p:txBody>
      </p:sp>
      <p:sp>
        <p:nvSpPr>
          <p:cNvPr id="5"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4700" b="1" dirty="0" smtClean="0"/>
              <a:t>IV. The Way to Peace</a:t>
            </a:r>
            <a:endParaRPr lang="en-US" sz="4700" dirty="0" smtClean="0"/>
          </a:p>
          <a:p>
            <a:pPr marL="914400" lvl="1" indent="-514350">
              <a:buFont typeface="+mj-lt"/>
              <a:buAutoNum type="alphaUcPeriod"/>
            </a:pPr>
            <a:r>
              <a:rPr lang="en-US" sz="3200" dirty="0" smtClean="0"/>
              <a:t>Jesus offered a peace unlike any the world could give (John 14:27).</a:t>
            </a:r>
          </a:p>
          <a:p>
            <a:pPr marL="914400" lvl="1" indent="-514350">
              <a:buFont typeface="+mj-lt"/>
              <a:buAutoNum type="alphaUcPeriod"/>
            </a:pPr>
            <a:r>
              <a:rPr lang="en-US" sz="3200" dirty="0" smtClean="0"/>
              <a:t>A peace that overcomes the tribulation in this world (John 16:33).</a:t>
            </a:r>
            <a:endParaRPr lang="en-US" sz="3200" dirty="0"/>
          </a:p>
        </p:txBody>
      </p:sp>
      <p:sp>
        <p:nvSpPr>
          <p:cNvPr id="5"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4500" b="1" dirty="0" smtClean="0"/>
              <a:t>V. The Way to Unity</a:t>
            </a:r>
            <a:endParaRPr lang="en-US" sz="4500" dirty="0" smtClean="0"/>
          </a:p>
          <a:p>
            <a:pPr marL="914400" lvl="1" indent="-514350">
              <a:buFont typeface="+mj-lt"/>
              <a:buAutoNum type="alphaUcPeriod"/>
            </a:pPr>
            <a:r>
              <a:rPr lang="en-US" sz="3300" dirty="0" smtClean="0"/>
              <a:t>Jesus prayed for unity among those who believe in Him (John 17:20-23).</a:t>
            </a:r>
          </a:p>
          <a:p>
            <a:pPr marL="914400" lvl="1" indent="-514350">
              <a:buFont typeface="+mj-lt"/>
              <a:buAutoNum type="alphaUcPeriod"/>
            </a:pPr>
            <a:r>
              <a:rPr lang="en-US" sz="3300" dirty="0" smtClean="0"/>
              <a:t>God desires unity teaching and practice (1 Cor. 1:10).</a:t>
            </a:r>
            <a:endParaRPr lang="en-US" sz="3300" dirty="0"/>
          </a:p>
        </p:txBody>
      </p:sp>
      <p:sp>
        <p:nvSpPr>
          <p:cNvPr id="5" name="Title 1"/>
          <p:cNvSpPr>
            <a:spLocks noGrp="1"/>
          </p:cNvSpPr>
          <p:nvPr>
            <p:ph type="title"/>
          </p:nvPr>
        </p:nvSpPr>
        <p:spPr>
          <a:xfrm>
            <a:off x="0" y="0"/>
            <a:ext cx="9144000" cy="1417638"/>
          </a:xfrm>
        </p:spPr>
        <p:txBody>
          <a:bodyPr>
            <a:normAutofit/>
          </a:bodyPr>
          <a:lstStyle/>
          <a:p>
            <a:r>
              <a:rPr lang="en-US" sz="6000" b="1" dirty="0" smtClean="0"/>
              <a:t>The Way</a:t>
            </a:r>
            <a:endParaRPr lang="en-US" sz="6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435</Words>
  <Application>Microsoft Macintosh PowerPoint</Application>
  <PresentationFormat>On-screen Show (4:3)</PresentationFormat>
  <Paragraphs>32</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Acts 9:1-2</vt:lpstr>
      <vt:lpstr>Acts 19:9</vt:lpstr>
      <vt:lpstr>Acts 19:23</vt:lpstr>
      <vt:lpstr>Acts 24:14</vt:lpstr>
      <vt:lpstr>The Way</vt:lpstr>
      <vt:lpstr>The Way</vt:lpstr>
      <vt:lpstr>The Way</vt:lpstr>
      <vt:lpstr>The Way</vt:lpstr>
      <vt:lpstr>The Way</vt:lpstr>
      <vt:lpstr>The Way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3</cp:revision>
  <dcterms:created xsi:type="dcterms:W3CDTF">2019-05-31T03:47:19Z</dcterms:created>
  <dcterms:modified xsi:type="dcterms:W3CDTF">2019-05-31T03:47:33Z</dcterms:modified>
</cp:coreProperties>
</file>