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60" r:id="rId1"/>
  </p:sldMasterIdLst>
  <p:sldIdLst>
    <p:sldId id="257" r:id="rId2"/>
    <p:sldId id="258" r:id="rId3"/>
    <p:sldId id="259" r:id="rId4"/>
  </p:sldIdLst>
  <p:sldSz cx="9144000" cy="6858000" type="screen4x3"/>
  <p:notesSz cx="6858000" cy="9144000"/>
  <p:embeddedFontLst>
    <p:embeddedFont>
      <p:font typeface="Arial Narrow" panose="020B0604020202020204" pitchFamily="34" charset="0"/>
      <p:regular r:id="rId5"/>
      <p:bold r:id="rId6"/>
      <p:italic r:id="rId7"/>
      <p:boldItalic r:id="rId8"/>
    </p:embeddedFont>
    <p:embeddedFont>
      <p:font typeface="Calisto MT" panose="02040603050505030304" pitchFamily="18" charset="77"/>
      <p:regular r:id="rId9"/>
      <p:bold r:id="rId10"/>
      <p:italic r:id="rId11"/>
      <p:boldItalic r:id="rId12"/>
    </p:embeddedFont>
    <p:embeddedFont>
      <p:font typeface="Perpetua Titling MT" panose="02020502060505020804" pitchFamily="18" charset="77"/>
      <p:regular r:id="rId13"/>
      <p:bold r:id="rId14"/>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autoAdjust="0"/>
    <p:restoredTop sz="94660" autoAdjust="0"/>
  </p:normalViewPr>
  <p:slideViewPr>
    <p:cSldViewPr snapToGrid="0" snapToObjects="1">
      <p:cViewPr varScale="1">
        <p:scale>
          <a:sx n="85" d="100"/>
          <a:sy n="85" d="100"/>
        </p:scale>
        <p:origin x="1336" y="184"/>
      </p:cViewPr>
      <p:guideLst>
        <p:guide orient="horz" pos="2160"/>
        <p:guide pos="2880"/>
      </p:guideLst>
    </p:cSldViewPr>
  </p:slideViewPr>
  <p:outlineViewPr>
    <p:cViewPr>
      <p:scale>
        <a:sx n="33" d="100"/>
        <a:sy n="33" d="100"/>
      </p:scale>
      <p:origin x="42" y="26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13" Type="http://schemas.openxmlformats.org/officeDocument/2006/relationships/font" Target="fonts/font9.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font" Target="fonts/font8.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15" Type="http://schemas.openxmlformats.org/officeDocument/2006/relationships/presProps" Target="presProps.xml"/><Relationship Id="rId10"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font" Target="fonts/font5.fntdata"/><Relationship Id="rId14" Type="http://schemas.openxmlformats.org/officeDocument/2006/relationships/font" Target="fonts/font10.fntdata"/></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US"/>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7A139893-2DFB-480A-A69D-6E234B7EDDE9}" type="datetimeFigureOut">
              <a:rPr lang="en-US" smtClean="0"/>
              <a:pPr/>
              <a:t>11/22/19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D81D1-1451-49EB-AF10-3171CF48B68B}"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US"/>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7A139893-2DFB-480A-A69D-6E234B7EDDE9}" type="datetimeFigureOut">
              <a:rPr lang="en-US" smtClean="0"/>
              <a:pPr/>
              <a:t>11/22/19</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B58D81D1-1451-49EB-AF10-3171CF48B6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US"/>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ct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A139893-2DFB-480A-A69D-6E234B7EDDE9}" type="datetimeFigureOut">
              <a:rPr lang="en-US" smtClean="0"/>
              <a:pPr/>
              <a:t>11/22/19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D81D1-1451-49EB-AF10-3171CF48B68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7A139893-2DFB-480A-A69D-6E234B7EDDE9}" type="datetimeFigureOut">
              <a:rPr lang="en-US" smtClean="0"/>
              <a:pPr/>
              <a:t>11/22/19</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B58D81D1-1451-49EB-AF10-3171CF48B68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A139893-2DFB-480A-A69D-6E234B7EDDE9}" type="datetimeFigureOut">
              <a:rPr lang="en-US" smtClean="0"/>
              <a:pPr/>
              <a:t>11/22/19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D81D1-1451-49EB-AF10-3171CF48B68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US"/>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7A139893-2DFB-480A-A69D-6E234B7EDDE9}" type="datetimeFigureOut">
              <a:rPr lang="en-US" smtClean="0"/>
              <a:pPr/>
              <a:t>11/22/19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D81D1-1451-49EB-AF10-3171CF48B68B}"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A139893-2DFB-480A-A69D-6E234B7EDDE9}" type="datetimeFigureOut">
              <a:rPr lang="en-US" smtClean="0"/>
              <a:pPr/>
              <a:t>11/22/19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D81D1-1451-49EB-AF10-3171CF48B6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US"/>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p>
            <a:fld id="{7A139893-2DFB-480A-A69D-6E234B7EDDE9}" type="datetimeFigureOut">
              <a:rPr lang="en-US" smtClean="0"/>
              <a:pPr/>
              <a:t>11/22/19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D81D1-1451-49EB-AF10-3171CF48B68B}" type="slidenum">
              <a:rPr lang="en-US" smtClean="0"/>
              <a:pPr/>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US"/>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6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139893-2DFB-480A-A69D-6E234B7EDDE9}" type="datetimeFigureOut">
              <a:rPr lang="en-US" smtClean="0"/>
              <a:pPr/>
              <a:t>11/22/19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D81D1-1451-49EB-AF10-3171CF48B6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US"/>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A139893-2DFB-480A-A69D-6E234B7EDDE9}" type="datetimeFigureOut">
              <a:rPr lang="en-US" smtClean="0"/>
              <a:pPr/>
              <a:t>11/22/19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D81D1-1451-49EB-AF10-3171CF48B6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7A139893-2DFB-480A-A69D-6E234B7EDDE9}" type="datetimeFigureOut">
              <a:rPr lang="en-US" smtClean="0"/>
              <a:pPr/>
              <a:t>11/22/19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D81D1-1451-49EB-AF10-3171CF48B6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7A139893-2DFB-480A-A69D-6E234B7EDDE9}" type="datetimeFigureOut">
              <a:rPr lang="en-US" smtClean="0"/>
              <a:pPr/>
              <a:t>11/22/19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D81D1-1451-49EB-AF10-3171CF48B68B}" type="slidenum">
              <a:rPr lang="en-US" smtClean="0"/>
              <a:pPr/>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7A139893-2DFB-480A-A69D-6E234B7EDDE9}" type="datetimeFigureOut">
              <a:rPr lang="en-US" smtClean="0"/>
              <a:pPr/>
              <a:t>11/22/19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8D81D1-1451-49EB-AF10-3171CF48B6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20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7A139893-2DFB-480A-A69D-6E234B7EDDE9}" type="datetimeFigureOut">
              <a:rPr lang="en-US" smtClean="0"/>
              <a:pPr/>
              <a:t>11/22/19</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B58D81D1-1451-49EB-AF10-3171CF48B68B}" type="slidenum">
              <a:rPr lang="en-US" smtClean="0"/>
              <a:pPr/>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US"/>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7A139893-2DFB-480A-A69D-6E234B7EDDE9}" type="datetimeFigureOut">
              <a:rPr lang="en-US" smtClean="0"/>
              <a:pPr/>
              <a:t>11/22/19</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B58D81D1-1451-49EB-AF10-3171CF48B68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Corinthians 7:8-11</a:t>
            </a:r>
          </a:p>
        </p:txBody>
      </p:sp>
      <p:sp>
        <p:nvSpPr>
          <p:cNvPr id="3" name="Content Placeholder 2"/>
          <p:cNvSpPr>
            <a:spLocks noGrp="1"/>
          </p:cNvSpPr>
          <p:nvPr>
            <p:ph idx="1"/>
          </p:nvPr>
        </p:nvSpPr>
        <p:spPr>
          <a:xfrm>
            <a:off x="486696" y="1828800"/>
            <a:ext cx="8126361" cy="4675239"/>
          </a:xfrm>
        </p:spPr>
        <p:txBody>
          <a:bodyPr>
            <a:noAutofit/>
          </a:bodyPr>
          <a:lstStyle/>
          <a:p>
            <a:pPr marL="0" indent="0">
              <a:buNone/>
            </a:pPr>
            <a:r>
              <a:rPr lang="en-US" sz="2600" b="1" spc="-100" dirty="0">
                <a:latin typeface="Arial Narrow" pitchFamily="34" charset="0"/>
              </a:rPr>
              <a:t>“For even if I made you sorry with my letter, I do not regret it; though I did regret it. For I perceive that the same epistle made you sorry, though only for a while. Now I rejoice, not that you were made sorry, but that your sorrow led to repentance. For you were made sorry in a godly manner, that you might suffer loss from us in nothing. For godly sorrow produces repentance leading to salvation, not to be regretted; but the sorrow of the world produces death. For observe this very thing, that you sorrowed in a godly manner: What diligence it produced in you, what clearing of yourselves, what indignation, what fear, what vehement desire, what zeal, what vindication! In all things you proved yourselves to be clear in this matter” (NKJV).</a:t>
            </a:r>
          </a:p>
          <a:p>
            <a:pPr>
              <a:buNone/>
            </a:pPr>
            <a:endParaRPr lang="en-US" sz="2600" b="1" spc="-100" dirty="0">
              <a:latin typeface="Arial Narrow"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2753"/>
            <a:ext cx="9144000" cy="1283167"/>
          </a:xfrm>
        </p:spPr>
        <p:txBody>
          <a:bodyPr/>
          <a:lstStyle/>
          <a:p>
            <a:r>
              <a:rPr lang="en-US" b="1" dirty="0"/>
              <a:t>What is Repentance?</a:t>
            </a:r>
          </a:p>
        </p:txBody>
      </p:sp>
      <p:sp>
        <p:nvSpPr>
          <p:cNvPr id="3" name="Content Placeholder 2"/>
          <p:cNvSpPr>
            <a:spLocks noGrp="1"/>
          </p:cNvSpPr>
          <p:nvPr>
            <p:ph idx="1"/>
          </p:nvPr>
        </p:nvSpPr>
        <p:spPr>
          <a:xfrm>
            <a:off x="313899" y="2060812"/>
            <a:ext cx="8598089" cy="4443227"/>
          </a:xfrm>
        </p:spPr>
        <p:txBody>
          <a:bodyPr>
            <a:noAutofit/>
          </a:bodyPr>
          <a:lstStyle/>
          <a:p>
            <a:pPr marL="571500" indent="-571500">
              <a:buAutoNum type="romanUcPeriod"/>
            </a:pPr>
            <a:r>
              <a:rPr lang="en-US" sz="3200" b="1" spc="-100" dirty="0"/>
              <a:t>One of the most difficult commands.</a:t>
            </a:r>
          </a:p>
          <a:p>
            <a:pPr marL="682625" lvl="1" indent="-387350">
              <a:buClrTx/>
              <a:buFont typeface="+mj-lt"/>
              <a:buAutoNum type="alphaUcPeriod"/>
            </a:pPr>
            <a:r>
              <a:rPr lang="en-US" sz="2600" b="1" spc="-100" dirty="0"/>
              <a:t>Necessary for salvation (Acts 17:30).</a:t>
            </a:r>
          </a:p>
          <a:p>
            <a:pPr marL="682625" lvl="1" indent="-387350">
              <a:buClrTx/>
              <a:buFont typeface="+mj-lt"/>
              <a:buAutoNum type="alphaUcPeriod"/>
            </a:pPr>
            <a:r>
              <a:rPr lang="en-US" sz="2600" b="1" spc="-100" dirty="0"/>
              <a:t>It is “granted” to mankind (Acts 11:18; 2 Pet. 2:4).</a:t>
            </a:r>
          </a:p>
          <a:p>
            <a:pPr marL="571500" indent="-571500">
              <a:buFont typeface="+mj-lt"/>
              <a:buAutoNum type="romanUcPeriod"/>
            </a:pPr>
            <a:r>
              <a:rPr lang="en-US" sz="3000" b="1" spc="-100" dirty="0"/>
              <a:t>Repentance is not…</a:t>
            </a:r>
          </a:p>
          <a:p>
            <a:pPr marL="682625" lvl="1" indent="-387350">
              <a:buClrTx/>
              <a:buFont typeface="+mj-lt"/>
              <a:buAutoNum type="alphaUcPeriod"/>
            </a:pPr>
            <a:r>
              <a:rPr lang="en-US" sz="2600" b="1" spc="-100" dirty="0"/>
              <a:t>A promise to quit sinning (Luke 3:8-9).</a:t>
            </a:r>
          </a:p>
          <a:p>
            <a:pPr marL="682625" lvl="1" indent="-387350">
              <a:buClrTx/>
              <a:buFont typeface="+mj-lt"/>
              <a:buAutoNum type="alphaUcPeriod"/>
            </a:pPr>
            <a:r>
              <a:rPr lang="en-US" sz="2600" b="1" spc="-100" dirty="0"/>
              <a:t>Quitting one sin (Psa. 119:1-4).</a:t>
            </a:r>
          </a:p>
          <a:p>
            <a:pPr marL="682625" lvl="1" indent="-387350">
              <a:buClrTx/>
              <a:buFont typeface="+mj-lt"/>
              <a:buAutoNum type="alphaUcPeriod"/>
            </a:pPr>
            <a:r>
              <a:rPr lang="en-US" sz="2600" b="1" spc="-100" dirty="0"/>
              <a:t>Sorrow for sin   (Matt. 5:3-5; 2 Cor. 7:10; Matt. 27:3-5).</a:t>
            </a:r>
          </a:p>
          <a:p>
            <a:pPr marL="682625" lvl="1" indent="-387350">
              <a:buClrTx/>
              <a:buNone/>
            </a:pPr>
            <a:endParaRPr lang="en-US" sz="2600" b="1" spc="-100" dirty="0"/>
          </a:p>
          <a:p>
            <a:pPr marL="866775" lvl="1" indent="-571500">
              <a:buFont typeface="+mj-lt"/>
              <a:buAutoNum type="alphaUcPeriod"/>
            </a:pPr>
            <a:endParaRPr lang="en-US" sz="2800" b="1"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4066"/>
          </a:xfrm>
        </p:spPr>
        <p:txBody>
          <a:bodyPr/>
          <a:lstStyle/>
          <a:p>
            <a:r>
              <a:rPr lang="en-US" b="1" dirty="0"/>
              <a:t>What is Repentance?</a:t>
            </a:r>
          </a:p>
        </p:txBody>
      </p:sp>
      <p:sp>
        <p:nvSpPr>
          <p:cNvPr id="3" name="Content Placeholder 2"/>
          <p:cNvSpPr>
            <a:spLocks noGrp="1"/>
          </p:cNvSpPr>
          <p:nvPr>
            <p:ph idx="1"/>
          </p:nvPr>
        </p:nvSpPr>
        <p:spPr>
          <a:xfrm>
            <a:off x="313899" y="1869744"/>
            <a:ext cx="8598089" cy="4634296"/>
          </a:xfrm>
        </p:spPr>
        <p:txBody>
          <a:bodyPr>
            <a:noAutofit/>
          </a:bodyPr>
          <a:lstStyle/>
          <a:p>
            <a:pPr marL="571500" indent="-571500">
              <a:buFont typeface="+mj-lt"/>
              <a:buAutoNum type="romanUcPeriod" startAt="3"/>
            </a:pPr>
            <a:r>
              <a:rPr lang="en-US" sz="3200" b="1" spc="-100" dirty="0"/>
              <a:t>Repentance defined.</a:t>
            </a:r>
          </a:p>
          <a:p>
            <a:pPr marL="682625" lvl="1" indent="-387350">
              <a:buClrTx/>
              <a:buFont typeface="+mj-lt"/>
              <a:buAutoNum type="alphaUcPeriod"/>
            </a:pPr>
            <a:r>
              <a:rPr lang="en-US" sz="2600" b="1" spc="-100" dirty="0"/>
              <a:t>Jesus’ definition (Matt. 21:28).</a:t>
            </a:r>
          </a:p>
          <a:p>
            <a:pPr marL="682625" lvl="1" indent="-387350">
              <a:buClrTx/>
              <a:buFont typeface="+mj-lt"/>
              <a:buAutoNum type="alphaUcPeriod"/>
            </a:pPr>
            <a:r>
              <a:rPr lang="en-US" sz="2600" b="1" spc="-100" dirty="0"/>
              <a:t>A change of mind, accompanied by a change of action (1 Pet. 5:5).</a:t>
            </a:r>
          </a:p>
          <a:p>
            <a:pPr marL="571500" indent="-571500">
              <a:buFont typeface="+mj-lt"/>
              <a:buAutoNum type="romanUcPeriod" startAt="3"/>
            </a:pPr>
            <a:r>
              <a:rPr lang="en-US" sz="3000" b="1" spc="-100" dirty="0"/>
              <a:t>How repentance is produced and its results.</a:t>
            </a:r>
          </a:p>
          <a:p>
            <a:pPr marL="682625" lvl="1" indent="-387350">
              <a:buClrTx/>
              <a:buFont typeface="+mj-lt"/>
              <a:buAutoNum type="alphaUcPeriod"/>
            </a:pPr>
            <a:r>
              <a:rPr lang="en-US" sz="2600" b="1" spc="-100" dirty="0"/>
              <a:t>Godly sorrow produces repentance (2 Cor. 7:8-11; Rom. 2:1-4).</a:t>
            </a:r>
          </a:p>
          <a:p>
            <a:pPr marL="682625" lvl="1" indent="-387350">
              <a:buClrTx/>
              <a:buFont typeface="+mj-lt"/>
              <a:buAutoNum type="alphaUcPeriod"/>
            </a:pPr>
            <a:r>
              <a:rPr lang="en-US" sz="2600" b="1" spc="-100" dirty="0"/>
              <a:t>It results in a reformation of life (2 Cor.  7:8-11).</a:t>
            </a:r>
          </a:p>
          <a:p>
            <a:pPr marL="682625" lvl="1" indent="-387350">
              <a:buClrTx/>
              <a:buFont typeface="+mj-lt"/>
              <a:buAutoNum type="alphaUcPeriod"/>
            </a:pPr>
            <a:r>
              <a:rPr lang="en-US" sz="2600" b="1" spc="-100" dirty="0"/>
              <a:t>Seen in the prodigal son (</a:t>
            </a:r>
            <a:r>
              <a:rPr lang="en-US" sz="2600" b="1" spc="-100"/>
              <a:t>Luke 15:16-20a).</a:t>
            </a:r>
            <a:endParaRPr lang="en-US" sz="2600" b="1" spc="-100" dirty="0"/>
          </a:p>
          <a:p>
            <a:pPr marL="682625" lvl="1" indent="-387350">
              <a:buClrTx/>
              <a:buNone/>
            </a:pPr>
            <a:endParaRPr lang="en-US" sz="2600" b="1" spc="-100" dirty="0"/>
          </a:p>
          <a:p>
            <a:pPr marL="866775" lvl="1" indent="-571500">
              <a:buFont typeface="+mj-lt"/>
              <a:buAutoNum type="alphaUcPeriod"/>
            </a:pPr>
            <a:endParaRPr lang="en-US" sz="2800" b="1" spc="-1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majorFont>
      <a:minorFont>
        <a:latin typeface="Calisto MT"/>
        <a:ea typeface=""/>
        <a:cs typeface=""/>
        <a:font script="Jpan" typeface="ＭＳ Ｐ明朝"/>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120</TotalTime>
  <Words>312</Words>
  <Application>Microsoft Macintosh PowerPoint</Application>
  <PresentationFormat>On-screen Show (4:3)</PresentationFormat>
  <Paragraphs>18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Calisto MT</vt:lpstr>
      <vt:lpstr>Arial Narrow</vt:lpstr>
      <vt:lpstr>Perpetua Titling MT</vt:lpstr>
      <vt:lpstr>Arial</vt:lpstr>
      <vt:lpstr>Precedent</vt:lpstr>
      <vt:lpstr>2 Corinthians 7:8-11</vt:lpstr>
      <vt:lpstr>What is Repentance?</vt:lpstr>
      <vt:lpstr>What is Repentance?</vt:lpstr>
    </vt:vector>
  </TitlesOfParts>
  <Company>Ancient Road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13</cp:revision>
  <dcterms:created xsi:type="dcterms:W3CDTF">2012-12-22T03:32:20Z</dcterms:created>
  <dcterms:modified xsi:type="dcterms:W3CDTF">2019-11-22T06:08:49Z</dcterms:modified>
</cp:coreProperties>
</file>