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3"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7BB31-8A1E-BF4F-9D8F-C8974C1EF1EF}"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7BB31-8A1E-BF4F-9D8F-C8974C1EF1EF}"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7BB31-8A1E-BF4F-9D8F-C8974C1EF1EF}"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7BB31-8A1E-BF4F-9D8F-C8974C1EF1EF}"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7BB31-8A1E-BF4F-9D8F-C8974C1EF1EF}"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7BB31-8A1E-BF4F-9D8F-C8974C1EF1EF}"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7BB31-8A1E-BF4F-9D8F-C8974C1EF1EF}" type="datetimeFigureOut">
              <a:rPr lang="en-US" smtClean="0"/>
              <a:pPr/>
              <a:t>5/30/19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7BB31-8A1E-BF4F-9D8F-C8974C1EF1EF}" type="datetimeFigureOut">
              <a:rPr lang="en-US" smtClean="0"/>
              <a:pPr/>
              <a:t>5/30/19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7BB31-8A1E-BF4F-9D8F-C8974C1EF1EF}" type="datetimeFigureOut">
              <a:rPr lang="en-US" smtClean="0"/>
              <a:pPr/>
              <a:t>5/30/19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7BB31-8A1E-BF4F-9D8F-C8974C1EF1EF}"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7BB31-8A1E-BF4F-9D8F-C8974C1EF1EF}"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B0DA4-FCB5-3F48-AAA0-26A773FEA1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alphaModFix/>
            <a:lum bright="-25000" contrast="-40000"/>
          </a:blip>
          <a:stretch>
            <a:fillRect/>
          </a:stretch>
        </p:blipFill>
        <p:spPr>
          <a:xfrm flipV="1">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7BB31-8A1E-BF4F-9D8F-C8974C1EF1EF}" type="datetimeFigureOut">
              <a:rPr lang="en-US" smtClean="0"/>
              <a:pPr/>
              <a:t>5/30/19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B0DA4-FCB5-3F48-AAA0-26A773FEA1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effectLst>
            <a:outerShdw blurRad="50800" dist="38100" dir="2700000">
              <a:srgbClr val="000000">
                <a:alpha val="43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effectLst>
            <a:outerShdw blurRad="50800" dist="38100" dir="2700000">
              <a:srgbClr val="000000">
                <a:alpha val="43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effectLst>
            <a:outerShdw blurRad="50800" dist="38100" dir="2700000">
              <a:srgbClr val="000000">
                <a:alpha val="43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effectLst>
            <a:outerShdw blurRad="50800" dist="38100" dir="2700000">
              <a:srgbClr val="000000">
                <a:alpha val="43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effectLst>
            <a:outerShdw blurRad="50800" dist="38100" dir="2700000">
              <a:srgbClr val="000000">
                <a:alpha val="43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50000"/>
            </a:schemeClr>
          </a:solidFill>
        </p:spPr>
        <p:txBody>
          <a:bodyPr/>
          <a:lstStyle/>
          <a:p>
            <a:r>
              <a:rPr lang="en-US" b="1" dirty="0" smtClean="0"/>
              <a:t>Luke 18:18-23</a:t>
            </a:r>
            <a:endParaRPr lang="en-US" b="1" dirty="0"/>
          </a:p>
        </p:txBody>
      </p:sp>
      <p:sp>
        <p:nvSpPr>
          <p:cNvPr id="3" name="Content Placeholder 2"/>
          <p:cNvSpPr>
            <a:spLocks noGrp="1"/>
          </p:cNvSpPr>
          <p:nvPr>
            <p:ph idx="1"/>
          </p:nvPr>
        </p:nvSpPr>
        <p:spPr/>
        <p:txBody>
          <a:bodyPr/>
          <a:lstStyle/>
          <a:p>
            <a:pPr marL="0" indent="0">
              <a:buNone/>
            </a:pPr>
            <a:r>
              <a:rPr lang="en-US" dirty="0" smtClean="0"/>
              <a:t>“Now a certain ruler asked Him, saying, ‘Good Teacher, what shall I do to inherit eternal life?’ So Jesus said to him, ‘Why do you call Me good? No one is good but One, that is, God. You know the commandments: Do not commit adultery, Do not murder, Do not steal, Do not bear false witness, Honor your father and your mother.’ And he said, ‘All these things I have kept from my youth….’”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50000"/>
            </a:schemeClr>
          </a:solidFill>
        </p:spPr>
        <p:txBody>
          <a:bodyPr/>
          <a:lstStyle/>
          <a:p>
            <a:r>
              <a:rPr lang="en-US" b="1" dirty="0" smtClean="0"/>
              <a:t>Luke 18:18-23</a:t>
            </a:r>
            <a:endParaRPr lang="en-US" b="1" dirty="0"/>
          </a:p>
        </p:txBody>
      </p:sp>
      <p:sp>
        <p:nvSpPr>
          <p:cNvPr id="3" name="Content Placeholder 2"/>
          <p:cNvSpPr>
            <a:spLocks noGrp="1"/>
          </p:cNvSpPr>
          <p:nvPr>
            <p:ph idx="1"/>
          </p:nvPr>
        </p:nvSpPr>
        <p:spPr/>
        <p:txBody>
          <a:bodyPr/>
          <a:lstStyle/>
          <a:p>
            <a:pPr marL="0" indent="0">
              <a:buNone/>
            </a:pPr>
            <a:r>
              <a:rPr lang="en-US" dirty="0" smtClean="0"/>
              <a:t>“….So when Jesus heard these things, He said to him, ‘You still lack one thing. Sell all that you have and distribute to the poor, and you will have treasure in heaven; and come, follow Me.’ But when he heard this, he became very sorrowful, for he was very rich” (NKJV).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50000"/>
            </a:schemeClr>
          </a:solidFill>
        </p:spPr>
        <p:txBody>
          <a:bodyPr/>
          <a:lstStyle/>
          <a:p>
            <a:r>
              <a:rPr lang="en-US" b="1" dirty="0" smtClean="0"/>
              <a:t>Luke 18:18-23</a:t>
            </a:r>
            <a:endParaRPr lang="en-US" b="1" dirty="0"/>
          </a:p>
        </p:txBody>
      </p:sp>
      <p:sp>
        <p:nvSpPr>
          <p:cNvPr id="3" name="Content Placeholder 2"/>
          <p:cNvSpPr>
            <a:spLocks noGrp="1"/>
          </p:cNvSpPr>
          <p:nvPr>
            <p:ph idx="1"/>
          </p:nvPr>
        </p:nvSpPr>
        <p:spPr/>
        <p:txBody>
          <a:bodyPr/>
          <a:lstStyle/>
          <a:p>
            <a:pPr marL="0" indent="0" algn="ctr">
              <a:spcAft>
                <a:spcPts val="1200"/>
              </a:spcAft>
              <a:buNone/>
            </a:pPr>
            <a:r>
              <a:rPr lang="en-US" dirty="0" smtClean="0"/>
              <a:t>Not an unusual desire: eternal life</a:t>
            </a:r>
          </a:p>
          <a:p>
            <a:pPr marL="0" indent="0" algn="ctr">
              <a:spcAft>
                <a:spcPts val="1200"/>
              </a:spcAft>
              <a:buNone/>
            </a:pPr>
            <a:r>
              <a:rPr lang="en-US" dirty="0" smtClean="0"/>
              <a:t>An unusual condition: sell all you have</a:t>
            </a:r>
          </a:p>
          <a:p>
            <a:pPr marL="0" indent="0" algn="ctr">
              <a:spcAft>
                <a:spcPts val="1200"/>
              </a:spcAft>
              <a:buNone/>
            </a:pPr>
            <a:r>
              <a:rPr lang="en-US" dirty="0" smtClean="0"/>
              <a:t>Not partiality: Jesus “loved him” (Mark 10:21)</a:t>
            </a:r>
          </a:p>
          <a:p>
            <a:pPr marL="0" indent="0" algn="ctr">
              <a:spcAft>
                <a:spcPts val="1200"/>
              </a:spcAft>
              <a:buNone/>
            </a:pPr>
            <a:r>
              <a:rPr lang="en-US" dirty="0" smtClean="0"/>
              <a:t>Perhaps it was not really an unusual condition: “If anyone desires to come after Me, let him deny himself, and take up his cross, and follow Me” (Matt. 16:24)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50000"/>
            </a:schemeClr>
          </a:solidFill>
        </p:spPr>
        <p:txBody>
          <a:bodyPr/>
          <a:lstStyle/>
          <a:p>
            <a:r>
              <a:rPr lang="en-US" b="1" dirty="0" smtClean="0"/>
              <a:t>Luke 18:18-23</a:t>
            </a:r>
            <a:endParaRPr lang="en-US" b="1" dirty="0"/>
          </a:p>
        </p:txBody>
      </p:sp>
      <p:sp>
        <p:nvSpPr>
          <p:cNvPr id="3" name="Content Placeholder 2"/>
          <p:cNvSpPr>
            <a:spLocks noGrp="1"/>
          </p:cNvSpPr>
          <p:nvPr>
            <p:ph idx="1"/>
          </p:nvPr>
        </p:nvSpPr>
        <p:spPr>
          <a:xfrm>
            <a:off x="457200" y="1600200"/>
            <a:ext cx="8229600" cy="5003800"/>
          </a:xfrm>
        </p:spPr>
        <p:txBody>
          <a:bodyPr/>
          <a:lstStyle/>
          <a:p>
            <a:pPr marL="0" indent="0" algn="ctr">
              <a:spcAft>
                <a:spcPts val="1200"/>
              </a:spcAft>
              <a:buNone/>
            </a:pPr>
            <a:r>
              <a:rPr lang="en-US" dirty="0" smtClean="0"/>
              <a:t>Jesus saw something in this man that he needed to be overcome.</a:t>
            </a:r>
          </a:p>
          <a:p>
            <a:pPr marL="0" indent="0" algn="ctr">
              <a:spcAft>
                <a:spcPts val="1200"/>
              </a:spcAft>
              <a:buNone/>
            </a:pPr>
            <a:r>
              <a:rPr lang="en-US" dirty="0" smtClean="0"/>
              <a:t>He saw something he needed to “deny” himself.</a:t>
            </a:r>
          </a:p>
          <a:p>
            <a:pPr marL="0" indent="0" algn="ctr">
              <a:spcAft>
                <a:spcPts val="1200"/>
              </a:spcAft>
              <a:buNone/>
            </a:pPr>
            <a:r>
              <a:rPr lang="en-US" dirty="0" smtClean="0"/>
              <a:t>Sadly, “at this word, and went away” (Mark 10:22)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50000"/>
            </a:schemeClr>
          </a:solidFill>
        </p:spPr>
        <p:txBody>
          <a:bodyPr/>
          <a:lstStyle/>
          <a:p>
            <a:r>
              <a:rPr lang="en-US" b="1" dirty="0" smtClean="0"/>
              <a:t>Luke 18:18-23</a:t>
            </a:r>
            <a:endParaRPr lang="en-US" b="1" dirty="0"/>
          </a:p>
        </p:txBody>
      </p:sp>
      <p:sp>
        <p:nvSpPr>
          <p:cNvPr id="3" name="Content Placeholder 2"/>
          <p:cNvSpPr>
            <a:spLocks noGrp="1"/>
          </p:cNvSpPr>
          <p:nvPr>
            <p:ph idx="1"/>
          </p:nvPr>
        </p:nvSpPr>
        <p:spPr>
          <a:xfrm>
            <a:off x="457200" y="1600200"/>
            <a:ext cx="8229600" cy="5003800"/>
          </a:xfrm>
        </p:spPr>
        <p:txBody>
          <a:bodyPr/>
          <a:lstStyle/>
          <a:p>
            <a:pPr marL="0" indent="0" algn="ctr">
              <a:spcAft>
                <a:spcPts val="3000"/>
              </a:spcAft>
              <a:buNone/>
            </a:pPr>
            <a:r>
              <a:rPr lang="en-US" sz="4300" b="1" i="1" dirty="0" smtClean="0"/>
              <a:t>What about Us?</a:t>
            </a:r>
          </a:p>
          <a:p>
            <a:pPr marL="0" indent="0" algn="ctr">
              <a:spcAft>
                <a:spcPts val="1200"/>
              </a:spcAft>
              <a:buNone/>
            </a:pPr>
            <a:r>
              <a:rPr lang="en-US" dirty="0" smtClean="0"/>
              <a:t>What must we “deny”?</a:t>
            </a:r>
          </a:p>
          <a:p>
            <a:pPr marL="0" indent="0" algn="ctr">
              <a:spcAft>
                <a:spcPts val="1200"/>
              </a:spcAft>
              <a:buNone/>
            </a:pPr>
            <a:r>
              <a:rPr lang="en-US" dirty="0" smtClean="0"/>
              <a:t>What would Jesus say to us?</a:t>
            </a:r>
          </a:p>
          <a:p>
            <a:pPr marL="0" indent="0" algn="ctr">
              <a:spcAft>
                <a:spcPts val="1200"/>
              </a:spcAft>
              <a:buNone/>
            </a:pPr>
            <a:r>
              <a:rPr lang="en-US" dirty="0" smtClean="0"/>
              <a:t>How would we respond?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50000"/>
            </a:schemeClr>
          </a:solidFill>
        </p:spPr>
        <p:txBody>
          <a:bodyPr/>
          <a:lstStyle/>
          <a:p>
            <a:r>
              <a:rPr lang="en-US" b="1" dirty="0" smtClean="0"/>
              <a:t>What’s It Worth to You?</a:t>
            </a:r>
            <a:endParaRPr lang="en-US" b="1" dirty="0"/>
          </a:p>
        </p:txBody>
      </p:sp>
      <p:sp>
        <p:nvSpPr>
          <p:cNvPr id="3" name="Content Placeholder 2"/>
          <p:cNvSpPr>
            <a:spLocks noGrp="1"/>
          </p:cNvSpPr>
          <p:nvPr>
            <p:ph idx="1"/>
          </p:nvPr>
        </p:nvSpPr>
        <p:spPr>
          <a:xfrm>
            <a:off x="457200" y="1600200"/>
            <a:ext cx="8229600" cy="5003800"/>
          </a:xfrm>
        </p:spPr>
        <p:txBody>
          <a:bodyPr>
            <a:normAutofit/>
          </a:bodyPr>
          <a:lstStyle/>
          <a:p>
            <a:pPr marL="0" indent="0" algn="ctr">
              <a:spcBef>
                <a:spcPts val="0"/>
              </a:spcBef>
              <a:buNone/>
            </a:pPr>
            <a:r>
              <a:rPr lang="en-US" sz="4400" b="1" dirty="0" smtClean="0"/>
              <a:t>Your treasure?</a:t>
            </a:r>
          </a:p>
          <a:p>
            <a:pPr marL="0" indent="0" algn="ctr">
              <a:spcBef>
                <a:spcPts val="0"/>
              </a:spcBef>
              <a:spcAft>
                <a:spcPts val="1200"/>
              </a:spcAft>
              <a:buNone/>
            </a:pPr>
            <a:r>
              <a:rPr lang="en-US" sz="3800" dirty="0" smtClean="0"/>
              <a:t>(Matt. 13:44-46)</a:t>
            </a:r>
          </a:p>
          <a:p>
            <a:pPr marL="0" indent="0" algn="ctr">
              <a:spcBef>
                <a:spcPts val="0"/>
              </a:spcBef>
              <a:buNone/>
            </a:pPr>
            <a:r>
              <a:rPr lang="en-US" sz="4400" b="1" dirty="0" smtClean="0"/>
              <a:t>Your relationships?</a:t>
            </a:r>
          </a:p>
          <a:p>
            <a:pPr marL="0" indent="0" algn="ctr">
              <a:spcBef>
                <a:spcPts val="0"/>
              </a:spcBef>
              <a:spcAft>
                <a:spcPts val="1200"/>
              </a:spcAft>
              <a:buNone/>
            </a:pPr>
            <a:r>
              <a:rPr lang="en-US" sz="3800" dirty="0" smtClean="0"/>
              <a:t>(Matt. 10:34-39; 2 Cor. 6:14-17)</a:t>
            </a:r>
          </a:p>
          <a:p>
            <a:pPr marL="0" indent="0" algn="ctr">
              <a:spcBef>
                <a:spcPts val="0"/>
              </a:spcBef>
              <a:buNone/>
            </a:pPr>
            <a:r>
              <a:rPr lang="en-US" sz="4400" b="1" dirty="0" smtClean="0"/>
              <a:t>Your habits?</a:t>
            </a:r>
          </a:p>
          <a:p>
            <a:pPr marL="0" indent="0" algn="ctr">
              <a:spcBef>
                <a:spcPts val="0"/>
              </a:spcBef>
              <a:spcAft>
                <a:spcPts val="1200"/>
              </a:spcAft>
              <a:buNone/>
            </a:pPr>
            <a:r>
              <a:rPr lang="en-US" sz="3800" dirty="0" smtClean="0"/>
              <a:t>(1 Pet. 4:1-5)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50000"/>
            </a:schemeClr>
          </a:solidFill>
        </p:spPr>
        <p:txBody>
          <a:bodyPr/>
          <a:lstStyle/>
          <a:p>
            <a:r>
              <a:rPr lang="en-US" b="1" dirty="0" smtClean="0"/>
              <a:t>What’s It Worth to You?</a:t>
            </a:r>
            <a:endParaRPr lang="en-US" b="1" dirty="0"/>
          </a:p>
        </p:txBody>
      </p:sp>
      <p:sp>
        <p:nvSpPr>
          <p:cNvPr id="3" name="Content Placeholder 2"/>
          <p:cNvSpPr>
            <a:spLocks noGrp="1"/>
          </p:cNvSpPr>
          <p:nvPr>
            <p:ph idx="1"/>
          </p:nvPr>
        </p:nvSpPr>
        <p:spPr>
          <a:xfrm>
            <a:off x="457200" y="1600200"/>
            <a:ext cx="8229600" cy="5003800"/>
          </a:xfrm>
        </p:spPr>
        <p:txBody>
          <a:bodyPr>
            <a:normAutofit/>
          </a:bodyPr>
          <a:lstStyle/>
          <a:p>
            <a:pPr marL="0" indent="0" algn="ctr">
              <a:spcBef>
                <a:spcPts val="0"/>
              </a:spcBef>
              <a:buNone/>
            </a:pPr>
            <a:r>
              <a:rPr lang="en-US" sz="4400" b="1" dirty="0" smtClean="0"/>
              <a:t>Your time?</a:t>
            </a:r>
          </a:p>
          <a:p>
            <a:pPr marL="0" indent="0" algn="ctr">
              <a:spcBef>
                <a:spcPts val="0"/>
              </a:spcBef>
              <a:spcAft>
                <a:spcPts val="1200"/>
              </a:spcAft>
              <a:buNone/>
            </a:pPr>
            <a:r>
              <a:rPr lang="en-US" sz="3800" dirty="0" smtClean="0"/>
              <a:t>(Eph. 5:15-17)</a:t>
            </a:r>
          </a:p>
          <a:p>
            <a:pPr marL="0" indent="0" algn="ctr">
              <a:spcBef>
                <a:spcPts val="0"/>
              </a:spcBef>
              <a:buNone/>
            </a:pPr>
            <a:r>
              <a:rPr lang="en-US" sz="4400" b="1" dirty="0" smtClean="0"/>
              <a:t>Your pride?</a:t>
            </a:r>
          </a:p>
          <a:p>
            <a:pPr marL="0" indent="0" algn="ctr">
              <a:spcBef>
                <a:spcPts val="0"/>
              </a:spcBef>
              <a:spcAft>
                <a:spcPts val="1200"/>
              </a:spcAft>
              <a:buNone/>
            </a:pPr>
            <a:r>
              <a:rPr lang="en-US" sz="3800" dirty="0" smtClean="0"/>
              <a:t>(Prov. 16:18-21)</a:t>
            </a:r>
          </a:p>
          <a:p>
            <a:pPr marL="0" indent="0" algn="ctr">
              <a:spcBef>
                <a:spcPts val="0"/>
              </a:spcBef>
              <a:buNone/>
            </a:pPr>
            <a:r>
              <a:rPr lang="en-US" sz="4400" b="1" dirty="0" smtClean="0"/>
              <a:t>Your soul?</a:t>
            </a:r>
          </a:p>
          <a:p>
            <a:pPr marL="0" indent="0" algn="ctr">
              <a:spcBef>
                <a:spcPts val="0"/>
              </a:spcBef>
              <a:spcAft>
                <a:spcPts val="1200"/>
              </a:spcAft>
              <a:buNone/>
            </a:pPr>
            <a:r>
              <a:rPr lang="en-US" sz="3800" dirty="0" smtClean="0"/>
              <a:t>(Matt. 16:24-27)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TotalTime>
  <Words>426</Words>
  <Application>Microsoft Macintosh PowerPoint</Application>
  <PresentationFormat>On-screen Show (4:3)</PresentationFormat>
  <Paragraphs>32</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Luke 18:18-23</vt:lpstr>
      <vt:lpstr>Luke 18:18-23</vt:lpstr>
      <vt:lpstr>Luke 18:18-23</vt:lpstr>
      <vt:lpstr>Luke 18:18-23</vt:lpstr>
      <vt:lpstr>Luke 18:18-23</vt:lpstr>
      <vt:lpstr>What’s It Worth to You?</vt:lpstr>
      <vt:lpstr>What’s It Worth to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8</cp:revision>
  <dcterms:created xsi:type="dcterms:W3CDTF">2019-05-31T03:48:03Z</dcterms:created>
  <dcterms:modified xsi:type="dcterms:W3CDTF">2019-05-31T03:48:22Z</dcterms:modified>
</cp:coreProperties>
</file>