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62"/>
  </p:notesMasterIdLst>
  <p:sldIdLst>
    <p:sldId id="257" r:id="rId2"/>
    <p:sldId id="408" r:id="rId3"/>
    <p:sldId id="417" r:id="rId4"/>
    <p:sldId id="418" r:id="rId5"/>
    <p:sldId id="419" r:id="rId6"/>
    <p:sldId id="420" r:id="rId7"/>
    <p:sldId id="421" r:id="rId8"/>
    <p:sldId id="422" r:id="rId9"/>
    <p:sldId id="423" r:id="rId10"/>
    <p:sldId id="424" r:id="rId11"/>
    <p:sldId id="425" r:id="rId12"/>
    <p:sldId id="426" r:id="rId13"/>
    <p:sldId id="427" r:id="rId14"/>
    <p:sldId id="268" r:id="rId15"/>
    <p:sldId id="269" r:id="rId16"/>
    <p:sldId id="270" r:id="rId17"/>
    <p:sldId id="416" r:id="rId18"/>
    <p:sldId id="428" r:id="rId19"/>
    <p:sldId id="415" r:id="rId20"/>
    <p:sldId id="414" r:id="rId21"/>
    <p:sldId id="392" r:id="rId22"/>
    <p:sldId id="393" r:id="rId23"/>
    <p:sldId id="394" r:id="rId24"/>
    <p:sldId id="395" r:id="rId25"/>
    <p:sldId id="396" r:id="rId26"/>
    <p:sldId id="397" r:id="rId27"/>
    <p:sldId id="319" r:id="rId28"/>
    <p:sldId id="409" r:id="rId29"/>
    <p:sldId id="410" r:id="rId30"/>
    <p:sldId id="411" r:id="rId31"/>
    <p:sldId id="412" r:id="rId32"/>
    <p:sldId id="413" r:id="rId33"/>
    <p:sldId id="398" r:id="rId34"/>
    <p:sldId id="399" r:id="rId35"/>
    <p:sldId id="400" r:id="rId36"/>
    <p:sldId id="401" r:id="rId37"/>
    <p:sldId id="402" r:id="rId38"/>
    <p:sldId id="403" r:id="rId39"/>
    <p:sldId id="404" r:id="rId40"/>
    <p:sldId id="405" r:id="rId41"/>
    <p:sldId id="406" r:id="rId42"/>
    <p:sldId id="407" r:id="rId43"/>
    <p:sldId id="429" r:id="rId44"/>
    <p:sldId id="430" r:id="rId45"/>
    <p:sldId id="431" r:id="rId46"/>
    <p:sldId id="432" r:id="rId47"/>
    <p:sldId id="433" r:id="rId48"/>
    <p:sldId id="434" r:id="rId49"/>
    <p:sldId id="435" r:id="rId50"/>
    <p:sldId id="436" r:id="rId51"/>
    <p:sldId id="451" r:id="rId52"/>
    <p:sldId id="452" r:id="rId53"/>
    <p:sldId id="437" r:id="rId54"/>
    <p:sldId id="439" r:id="rId55"/>
    <p:sldId id="440" r:id="rId56"/>
    <p:sldId id="441" r:id="rId57"/>
    <p:sldId id="442" r:id="rId58"/>
    <p:sldId id="443" r:id="rId59"/>
    <p:sldId id="444" r:id="rId60"/>
    <p:sldId id="44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9"/>
    <p:restoredTop sz="94886"/>
  </p:normalViewPr>
  <p:slideViewPr>
    <p:cSldViewPr snapToGrid="0" snapToObjects="1">
      <p:cViewPr varScale="1">
        <p:scale>
          <a:sx n="85" d="100"/>
          <a:sy n="85" d="100"/>
        </p:scale>
        <p:origin x="1184" y="184"/>
      </p:cViewPr>
      <p:guideLst>
        <p:guide orient="horz" pos="2160"/>
        <p:guide pos="2880"/>
      </p:guideLst>
    </p:cSldViewPr>
  </p:slideViewPr>
  <p:outlineViewPr>
    <p:cViewPr>
      <p:scale>
        <a:sx n="55" d="100"/>
        <a:sy n="55" d="100"/>
      </p:scale>
      <p:origin x="0" y="0"/>
    </p:cViewPr>
  </p:outlin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9DF46-01EE-C344-BCFF-82387DBE9E18}" type="datetimeFigureOut">
              <a:rPr lang="en-US" smtClean="0"/>
              <a:pPr/>
              <a:t>6/28/20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B57A-DC94-C641-AE4F-AA3ED714BDC4}" type="slidenum">
              <a:rPr lang="en-US" smtClean="0"/>
              <a:pPr/>
              <a:t>‹#›</a:t>
            </a:fld>
            <a:endParaRPr lang="en-US"/>
          </a:p>
        </p:txBody>
      </p:sp>
    </p:spTree>
    <p:extLst>
      <p:ext uri="{BB962C8B-B14F-4D97-AF65-F5344CB8AC3E}">
        <p14:creationId xmlns:p14="http://schemas.microsoft.com/office/powerpoint/2010/main" val="318287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a:t>
            </a:fld>
            <a:endParaRPr lang="en-US"/>
          </a:p>
        </p:txBody>
      </p:sp>
    </p:spTree>
    <p:extLst>
      <p:ext uri="{BB962C8B-B14F-4D97-AF65-F5344CB8AC3E}">
        <p14:creationId xmlns:p14="http://schemas.microsoft.com/office/powerpoint/2010/main" val="239456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10</a:t>
            </a:fld>
            <a:endParaRPr lang="en-US"/>
          </a:p>
        </p:txBody>
      </p:sp>
    </p:spTree>
    <p:extLst>
      <p:ext uri="{BB962C8B-B14F-4D97-AF65-F5344CB8AC3E}">
        <p14:creationId xmlns:p14="http://schemas.microsoft.com/office/powerpoint/2010/main" val="134212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11</a:t>
            </a:fld>
            <a:endParaRPr lang="en-US"/>
          </a:p>
        </p:txBody>
      </p:sp>
    </p:spTree>
    <p:extLst>
      <p:ext uri="{BB962C8B-B14F-4D97-AF65-F5344CB8AC3E}">
        <p14:creationId xmlns:p14="http://schemas.microsoft.com/office/powerpoint/2010/main" val="300682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12</a:t>
            </a:fld>
            <a:endParaRPr lang="en-US"/>
          </a:p>
        </p:txBody>
      </p:sp>
    </p:spTree>
    <p:extLst>
      <p:ext uri="{BB962C8B-B14F-4D97-AF65-F5344CB8AC3E}">
        <p14:creationId xmlns:p14="http://schemas.microsoft.com/office/powerpoint/2010/main" val="403190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13</a:t>
            </a:fld>
            <a:endParaRPr lang="en-US"/>
          </a:p>
        </p:txBody>
      </p:sp>
    </p:spTree>
    <p:extLst>
      <p:ext uri="{BB962C8B-B14F-4D97-AF65-F5344CB8AC3E}">
        <p14:creationId xmlns:p14="http://schemas.microsoft.com/office/powerpoint/2010/main" val="69984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14</a:t>
            </a:fld>
            <a:endParaRPr lang="en-US"/>
          </a:p>
        </p:txBody>
      </p:sp>
    </p:spTree>
    <p:extLst>
      <p:ext uri="{BB962C8B-B14F-4D97-AF65-F5344CB8AC3E}">
        <p14:creationId xmlns:p14="http://schemas.microsoft.com/office/powerpoint/2010/main" val="292512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15</a:t>
            </a:fld>
            <a:endParaRPr lang="en-US"/>
          </a:p>
        </p:txBody>
      </p:sp>
    </p:spTree>
    <p:extLst>
      <p:ext uri="{BB962C8B-B14F-4D97-AF65-F5344CB8AC3E}">
        <p14:creationId xmlns:p14="http://schemas.microsoft.com/office/powerpoint/2010/main" val="325430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16</a:t>
            </a:fld>
            <a:endParaRPr lang="en-US"/>
          </a:p>
        </p:txBody>
      </p:sp>
    </p:spTree>
    <p:extLst>
      <p:ext uri="{BB962C8B-B14F-4D97-AF65-F5344CB8AC3E}">
        <p14:creationId xmlns:p14="http://schemas.microsoft.com/office/powerpoint/2010/main" val="288774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17</a:t>
            </a:fld>
            <a:endParaRPr lang="en-US"/>
          </a:p>
        </p:txBody>
      </p:sp>
    </p:spTree>
    <p:extLst>
      <p:ext uri="{BB962C8B-B14F-4D97-AF65-F5344CB8AC3E}">
        <p14:creationId xmlns:p14="http://schemas.microsoft.com/office/powerpoint/2010/main" val="344836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18</a:t>
            </a:fld>
            <a:endParaRPr lang="en-US"/>
          </a:p>
        </p:txBody>
      </p:sp>
    </p:spTree>
    <p:extLst>
      <p:ext uri="{BB962C8B-B14F-4D97-AF65-F5344CB8AC3E}">
        <p14:creationId xmlns:p14="http://schemas.microsoft.com/office/powerpoint/2010/main" val="43645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19</a:t>
            </a:fld>
            <a:endParaRPr lang="en-US"/>
          </a:p>
        </p:txBody>
      </p:sp>
    </p:spTree>
    <p:extLst>
      <p:ext uri="{BB962C8B-B14F-4D97-AF65-F5344CB8AC3E}">
        <p14:creationId xmlns:p14="http://schemas.microsoft.com/office/powerpoint/2010/main" val="182309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a:t>
            </a:fld>
            <a:endParaRPr lang="en-US"/>
          </a:p>
        </p:txBody>
      </p:sp>
    </p:spTree>
    <p:extLst>
      <p:ext uri="{BB962C8B-B14F-4D97-AF65-F5344CB8AC3E}">
        <p14:creationId xmlns:p14="http://schemas.microsoft.com/office/powerpoint/2010/main" val="389331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20</a:t>
            </a:fld>
            <a:endParaRPr lang="en-US"/>
          </a:p>
        </p:txBody>
      </p:sp>
    </p:spTree>
    <p:extLst>
      <p:ext uri="{BB962C8B-B14F-4D97-AF65-F5344CB8AC3E}">
        <p14:creationId xmlns:p14="http://schemas.microsoft.com/office/powerpoint/2010/main" val="1040414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21</a:t>
            </a:fld>
            <a:endParaRPr lang="en-US"/>
          </a:p>
        </p:txBody>
      </p:sp>
    </p:spTree>
    <p:extLst>
      <p:ext uri="{BB962C8B-B14F-4D97-AF65-F5344CB8AC3E}">
        <p14:creationId xmlns:p14="http://schemas.microsoft.com/office/powerpoint/2010/main" val="301536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22</a:t>
            </a:fld>
            <a:endParaRPr lang="en-US"/>
          </a:p>
        </p:txBody>
      </p:sp>
    </p:spTree>
    <p:extLst>
      <p:ext uri="{BB962C8B-B14F-4D97-AF65-F5344CB8AC3E}">
        <p14:creationId xmlns:p14="http://schemas.microsoft.com/office/powerpoint/2010/main" val="163149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23</a:t>
            </a:fld>
            <a:endParaRPr lang="en-US"/>
          </a:p>
        </p:txBody>
      </p:sp>
    </p:spTree>
    <p:extLst>
      <p:ext uri="{BB962C8B-B14F-4D97-AF65-F5344CB8AC3E}">
        <p14:creationId xmlns:p14="http://schemas.microsoft.com/office/powerpoint/2010/main" val="334648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24</a:t>
            </a:fld>
            <a:endParaRPr lang="en-US"/>
          </a:p>
        </p:txBody>
      </p:sp>
    </p:spTree>
    <p:extLst>
      <p:ext uri="{BB962C8B-B14F-4D97-AF65-F5344CB8AC3E}">
        <p14:creationId xmlns:p14="http://schemas.microsoft.com/office/powerpoint/2010/main" val="4061704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25</a:t>
            </a:fld>
            <a:endParaRPr lang="en-US"/>
          </a:p>
        </p:txBody>
      </p:sp>
    </p:spTree>
    <p:extLst>
      <p:ext uri="{BB962C8B-B14F-4D97-AF65-F5344CB8AC3E}">
        <p14:creationId xmlns:p14="http://schemas.microsoft.com/office/powerpoint/2010/main" val="2553691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26</a:t>
            </a:fld>
            <a:endParaRPr lang="en-US"/>
          </a:p>
        </p:txBody>
      </p:sp>
    </p:spTree>
    <p:extLst>
      <p:ext uri="{BB962C8B-B14F-4D97-AF65-F5344CB8AC3E}">
        <p14:creationId xmlns:p14="http://schemas.microsoft.com/office/powerpoint/2010/main" val="3225431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27</a:t>
            </a:fld>
            <a:endParaRPr lang="en-US"/>
          </a:p>
        </p:txBody>
      </p:sp>
    </p:spTree>
    <p:extLst>
      <p:ext uri="{BB962C8B-B14F-4D97-AF65-F5344CB8AC3E}">
        <p14:creationId xmlns:p14="http://schemas.microsoft.com/office/powerpoint/2010/main" val="256756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28</a:t>
            </a:fld>
            <a:endParaRPr lang="en-US"/>
          </a:p>
        </p:txBody>
      </p:sp>
    </p:spTree>
    <p:extLst>
      <p:ext uri="{BB962C8B-B14F-4D97-AF65-F5344CB8AC3E}">
        <p14:creationId xmlns:p14="http://schemas.microsoft.com/office/powerpoint/2010/main" val="3275409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29</a:t>
            </a:fld>
            <a:endParaRPr lang="en-US"/>
          </a:p>
        </p:txBody>
      </p:sp>
    </p:spTree>
    <p:extLst>
      <p:ext uri="{BB962C8B-B14F-4D97-AF65-F5344CB8AC3E}">
        <p14:creationId xmlns:p14="http://schemas.microsoft.com/office/powerpoint/2010/main" val="153161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a:t>
            </a:fld>
            <a:endParaRPr lang="en-US"/>
          </a:p>
        </p:txBody>
      </p:sp>
    </p:spTree>
    <p:extLst>
      <p:ext uri="{BB962C8B-B14F-4D97-AF65-F5344CB8AC3E}">
        <p14:creationId xmlns:p14="http://schemas.microsoft.com/office/powerpoint/2010/main" val="2705996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30</a:t>
            </a:fld>
            <a:endParaRPr lang="en-US"/>
          </a:p>
        </p:txBody>
      </p:sp>
    </p:spTree>
    <p:extLst>
      <p:ext uri="{BB962C8B-B14F-4D97-AF65-F5344CB8AC3E}">
        <p14:creationId xmlns:p14="http://schemas.microsoft.com/office/powerpoint/2010/main" val="1428526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31</a:t>
            </a:fld>
            <a:endParaRPr lang="en-US"/>
          </a:p>
        </p:txBody>
      </p:sp>
    </p:spTree>
    <p:extLst>
      <p:ext uri="{BB962C8B-B14F-4D97-AF65-F5344CB8AC3E}">
        <p14:creationId xmlns:p14="http://schemas.microsoft.com/office/powerpoint/2010/main" val="3355590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32</a:t>
            </a:fld>
            <a:endParaRPr lang="en-US"/>
          </a:p>
        </p:txBody>
      </p:sp>
    </p:spTree>
    <p:extLst>
      <p:ext uri="{BB962C8B-B14F-4D97-AF65-F5344CB8AC3E}">
        <p14:creationId xmlns:p14="http://schemas.microsoft.com/office/powerpoint/2010/main" val="259098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33</a:t>
            </a:fld>
            <a:endParaRPr lang="en-US"/>
          </a:p>
        </p:txBody>
      </p:sp>
    </p:spTree>
    <p:extLst>
      <p:ext uri="{BB962C8B-B14F-4D97-AF65-F5344CB8AC3E}">
        <p14:creationId xmlns:p14="http://schemas.microsoft.com/office/powerpoint/2010/main" val="1088223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34</a:t>
            </a:fld>
            <a:endParaRPr lang="en-US"/>
          </a:p>
        </p:txBody>
      </p:sp>
    </p:spTree>
    <p:extLst>
      <p:ext uri="{BB962C8B-B14F-4D97-AF65-F5344CB8AC3E}">
        <p14:creationId xmlns:p14="http://schemas.microsoft.com/office/powerpoint/2010/main" val="1633881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35</a:t>
            </a:fld>
            <a:endParaRPr lang="en-US"/>
          </a:p>
        </p:txBody>
      </p:sp>
    </p:spTree>
    <p:extLst>
      <p:ext uri="{BB962C8B-B14F-4D97-AF65-F5344CB8AC3E}">
        <p14:creationId xmlns:p14="http://schemas.microsoft.com/office/powerpoint/2010/main" val="4087122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36</a:t>
            </a:fld>
            <a:endParaRPr lang="en-US"/>
          </a:p>
        </p:txBody>
      </p:sp>
    </p:spTree>
    <p:extLst>
      <p:ext uri="{BB962C8B-B14F-4D97-AF65-F5344CB8AC3E}">
        <p14:creationId xmlns:p14="http://schemas.microsoft.com/office/powerpoint/2010/main" val="3808122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37</a:t>
            </a:fld>
            <a:endParaRPr lang="en-US"/>
          </a:p>
        </p:txBody>
      </p:sp>
    </p:spTree>
    <p:extLst>
      <p:ext uri="{BB962C8B-B14F-4D97-AF65-F5344CB8AC3E}">
        <p14:creationId xmlns:p14="http://schemas.microsoft.com/office/powerpoint/2010/main" val="3896262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38</a:t>
            </a:fld>
            <a:endParaRPr lang="en-US"/>
          </a:p>
        </p:txBody>
      </p:sp>
    </p:spTree>
    <p:extLst>
      <p:ext uri="{BB962C8B-B14F-4D97-AF65-F5344CB8AC3E}">
        <p14:creationId xmlns:p14="http://schemas.microsoft.com/office/powerpoint/2010/main" val="124487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39</a:t>
            </a:fld>
            <a:endParaRPr lang="en-US"/>
          </a:p>
        </p:txBody>
      </p:sp>
    </p:spTree>
    <p:extLst>
      <p:ext uri="{BB962C8B-B14F-4D97-AF65-F5344CB8AC3E}">
        <p14:creationId xmlns:p14="http://schemas.microsoft.com/office/powerpoint/2010/main" val="137825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a:t>
            </a:fld>
            <a:endParaRPr lang="en-US"/>
          </a:p>
        </p:txBody>
      </p:sp>
    </p:spTree>
    <p:extLst>
      <p:ext uri="{BB962C8B-B14F-4D97-AF65-F5344CB8AC3E}">
        <p14:creationId xmlns:p14="http://schemas.microsoft.com/office/powerpoint/2010/main" val="3566520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40</a:t>
            </a:fld>
            <a:endParaRPr lang="en-US"/>
          </a:p>
        </p:txBody>
      </p:sp>
    </p:spTree>
    <p:extLst>
      <p:ext uri="{BB962C8B-B14F-4D97-AF65-F5344CB8AC3E}">
        <p14:creationId xmlns:p14="http://schemas.microsoft.com/office/powerpoint/2010/main" val="3101521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41</a:t>
            </a:fld>
            <a:endParaRPr lang="en-US"/>
          </a:p>
        </p:txBody>
      </p:sp>
    </p:spTree>
    <p:extLst>
      <p:ext uri="{BB962C8B-B14F-4D97-AF65-F5344CB8AC3E}">
        <p14:creationId xmlns:p14="http://schemas.microsoft.com/office/powerpoint/2010/main" val="3062415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42</a:t>
            </a:fld>
            <a:endParaRPr lang="en-US"/>
          </a:p>
        </p:txBody>
      </p:sp>
    </p:spTree>
    <p:extLst>
      <p:ext uri="{BB962C8B-B14F-4D97-AF65-F5344CB8AC3E}">
        <p14:creationId xmlns:p14="http://schemas.microsoft.com/office/powerpoint/2010/main" val="3006677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43</a:t>
            </a:fld>
            <a:endParaRPr lang="en-US"/>
          </a:p>
        </p:txBody>
      </p:sp>
    </p:spTree>
    <p:extLst>
      <p:ext uri="{BB962C8B-B14F-4D97-AF65-F5344CB8AC3E}">
        <p14:creationId xmlns:p14="http://schemas.microsoft.com/office/powerpoint/2010/main" val="3192675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44</a:t>
            </a:fld>
            <a:endParaRPr lang="en-US"/>
          </a:p>
        </p:txBody>
      </p:sp>
    </p:spTree>
    <p:extLst>
      <p:ext uri="{BB962C8B-B14F-4D97-AF65-F5344CB8AC3E}">
        <p14:creationId xmlns:p14="http://schemas.microsoft.com/office/powerpoint/2010/main" val="54247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45</a:t>
            </a:fld>
            <a:endParaRPr lang="en-US"/>
          </a:p>
        </p:txBody>
      </p:sp>
    </p:spTree>
    <p:extLst>
      <p:ext uri="{BB962C8B-B14F-4D97-AF65-F5344CB8AC3E}">
        <p14:creationId xmlns:p14="http://schemas.microsoft.com/office/powerpoint/2010/main" val="778673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46</a:t>
            </a:fld>
            <a:endParaRPr lang="en-US"/>
          </a:p>
        </p:txBody>
      </p:sp>
    </p:spTree>
    <p:extLst>
      <p:ext uri="{BB962C8B-B14F-4D97-AF65-F5344CB8AC3E}">
        <p14:creationId xmlns:p14="http://schemas.microsoft.com/office/powerpoint/2010/main" val="4260803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47</a:t>
            </a:fld>
            <a:endParaRPr lang="en-US"/>
          </a:p>
        </p:txBody>
      </p:sp>
    </p:spTree>
    <p:extLst>
      <p:ext uri="{BB962C8B-B14F-4D97-AF65-F5344CB8AC3E}">
        <p14:creationId xmlns:p14="http://schemas.microsoft.com/office/powerpoint/2010/main" val="3004914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48</a:t>
            </a:fld>
            <a:endParaRPr lang="en-US"/>
          </a:p>
        </p:txBody>
      </p:sp>
    </p:spTree>
    <p:extLst>
      <p:ext uri="{BB962C8B-B14F-4D97-AF65-F5344CB8AC3E}">
        <p14:creationId xmlns:p14="http://schemas.microsoft.com/office/powerpoint/2010/main" val="3932836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49</a:t>
            </a:fld>
            <a:endParaRPr lang="en-US"/>
          </a:p>
        </p:txBody>
      </p:sp>
    </p:spTree>
    <p:extLst>
      <p:ext uri="{BB962C8B-B14F-4D97-AF65-F5344CB8AC3E}">
        <p14:creationId xmlns:p14="http://schemas.microsoft.com/office/powerpoint/2010/main" val="204001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a:t>
            </a:fld>
            <a:endParaRPr lang="en-US"/>
          </a:p>
        </p:txBody>
      </p:sp>
    </p:spTree>
    <p:extLst>
      <p:ext uri="{BB962C8B-B14F-4D97-AF65-F5344CB8AC3E}">
        <p14:creationId xmlns:p14="http://schemas.microsoft.com/office/powerpoint/2010/main" val="1403475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50</a:t>
            </a:fld>
            <a:endParaRPr lang="en-US"/>
          </a:p>
        </p:txBody>
      </p:sp>
    </p:spTree>
    <p:extLst>
      <p:ext uri="{BB962C8B-B14F-4D97-AF65-F5344CB8AC3E}">
        <p14:creationId xmlns:p14="http://schemas.microsoft.com/office/powerpoint/2010/main" val="1023705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51</a:t>
            </a:fld>
            <a:endParaRPr lang="en-US"/>
          </a:p>
        </p:txBody>
      </p:sp>
    </p:spTree>
    <p:extLst>
      <p:ext uri="{BB962C8B-B14F-4D97-AF65-F5344CB8AC3E}">
        <p14:creationId xmlns:p14="http://schemas.microsoft.com/office/powerpoint/2010/main" val="838659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52</a:t>
            </a:fld>
            <a:endParaRPr lang="en-US"/>
          </a:p>
        </p:txBody>
      </p:sp>
    </p:spTree>
    <p:extLst>
      <p:ext uri="{BB962C8B-B14F-4D97-AF65-F5344CB8AC3E}">
        <p14:creationId xmlns:p14="http://schemas.microsoft.com/office/powerpoint/2010/main" val="444937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53</a:t>
            </a:fld>
            <a:endParaRPr lang="en-US"/>
          </a:p>
        </p:txBody>
      </p:sp>
    </p:spTree>
    <p:extLst>
      <p:ext uri="{BB962C8B-B14F-4D97-AF65-F5344CB8AC3E}">
        <p14:creationId xmlns:p14="http://schemas.microsoft.com/office/powerpoint/2010/main" val="2340188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54</a:t>
            </a:fld>
            <a:endParaRPr lang="en-US"/>
          </a:p>
        </p:txBody>
      </p:sp>
    </p:spTree>
    <p:extLst>
      <p:ext uri="{BB962C8B-B14F-4D97-AF65-F5344CB8AC3E}">
        <p14:creationId xmlns:p14="http://schemas.microsoft.com/office/powerpoint/2010/main" val="2145854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55</a:t>
            </a:fld>
            <a:endParaRPr lang="en-US"/>
          </a:p>
        </p:txBody>
      </p:sp>
    </p:spTree>
    <p:extLst>
      <p:ext uri="{BB962C8B-B14F-4D97-AF65-F5344CB8AC3E}">
        <p14:creationId xmlns:p14="http://schemas.microsoft.com/office/powerpoint/2010/main" val="3059101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56</a:t>
            </a:fld>
            <a:endParaRPr lang="en-US"/>
          </a:p>
        </p:txBody>
      </p:sp>
    </p:spTree>
    <p:extLst>
      <p:ext uri="{BB962C8B-B14F-4D97-AF65-F5344CB8AC3E}">
        <p14:creationId xmlns:p14="http://schemas.microsoft.com/office/powerpoint/2010/main" val="811391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57</a:t>
            </a:fld>
            <a:endParaRPr lang="en-US"/>
          </a:p>
        </p:txBody>
      </p:sp>
    </p:spTree>
    <p:extLst>
      <p:ext uri="{BB962C8B-B14F-4D97-AF65-F5344CB8AC3E}">
        <p14:creationId xmlns:p14="http://schemas.microsoft.com/office/powerpoint/2010/main" val="1643343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58</a:t>
            </a:fld>
            <a:endParaRPr lang="en-US"/>
          </a:p>
        </p:txBody>
      </p:sp>
    </p:spTree>
    <p:extLst>
      <p:ext uri="{BB962C8B-B14F-4D97-AF65-F5344CB8AC3E}">
        <p14:creationId xmlns:p14="http://schemas.microsoft.com/office/powerpoint/2010/main" val="24728058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59</a:t>
            </a:fld>
            <a:endParaRPr lang="en-US"/>
          </a:p>
        </p:txBody>
      </p:sp>
    </p:spTree>
    <p:extLst>
      <p:ext uri="{BB962C8B-B14F-4D97-AF65-F5344CB8AC3E}">
        <p14:creationId xmlns:p14="http://schemas.microsoft.com/office/powerpoint/2010/main" val="267993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a:t>
            </a:fld>
            <a:endParaRPr lang="en-US"/>
          </a:p>
        </p:txBody>
      </p:sp>
    </p:spTree>
    <p:extLst>
      <p:ext uri="{BB962C8B-B14F-4D97-AF65-F5344CB8AC3E}">
        <p14:creationId xmlns:p14="http://schemas.microsoft.com/office/powerpoint/2010/main" val="8470208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60</a:t>
            </a:fld>
            <a:endParaRPr lang="en-US"/>
          </a:p>
        </p:txBody>
      </p:sp>
    </p:spTree>
    <p:extLst>
      <p:ext uri="{BB962C8B-B14F-4D97-AF65-F5344CB8AC3E}">
        <p14:creationId xmlns:p14="http://schemas.microsoft.com/office/powerpoint/2010/main" val="324326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a:t>
            </a:fld>
            <a:endParaRPr lang="en-US"/>
          </a:p>
        </p:txBody>
      </p:sp>
    </p:spTree>
    <p:extLst>
      <p:ext uri="{BB962C8B-B14F-4D97-AF65-F5344CB8AC3E}">
        <p14:creationId xmlns:p14="http://schemas.microsoft.com/office/powerpoint/2010/main" val="153633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8</a:t>
            </a:fld>
            <a:endParaRPr lang="en-US"/>
          </a:p>
        </p:txBody>
      </p:sp>
    </p:spTree>
    <p:extLst>
      <p:ext uri="{BB962C8B-B14F-4D97-AF65-F5344CB8AC3E}">
        <p14:creationId xmlns:p14="http://schemas.microsoft.com/office/powerpoint/2010/main" val="132192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9</a:t>
            </a:fld>
            <a:endParaRPr lang="en-US"/>
          </a:p>
        </p:txBody>
      </p:sp>
    </p:spTree>
    <p:extLst>
      <p:ext uri="{BB962C8B-B14F-4D97-AF65-F5344CB8AC3E}">
        <p14:creationId xmlns:p14="http://schemas.microsoft.com/office/powerpoint/2010/main" val="169114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a:prstGeom prst="rect">
            <a:avLst/>
          </a:prstGeo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9701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a:prstGeom prst="rect">
            <a:avLst/>
          </a:prstGeo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917678" y="6181344"/>
            <a:ext cx="533727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995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a:prstGeom prst="rect">
            <a:avLst/>
          </a:prstGeo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83817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7590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a:prstGeom prst="rect">
            <a:avLst/>
          </a:prstGeo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20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633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a:prstGeom prst="rect">
            <a:avLst/>
          </a:prstGeo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61007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8646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413128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64695" y="2758189"/>
            <a:ext cx="8184630" cy="37025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pic>
        <p:nvPicPr>
          <p:cNvPr id="7" name="Picture 6">
            <a:extLst>
              <a:ext uri="{FF2B5EF4-FFF2-40B4-BE49-F238E27FC236}">
                <a16:creationId xmlns:a16="http://schemas.microsoft.com/office/drawing/2014/main" id="{E2E1A405-0A04-1846-9B02-3466AF3926C2}"/>
              </a:ext>
            </a:extLst>
          </p:cNvPr>
          <p:cNvPicPr>
            <a:picLocks noChangeAspect="1"/>
          </p:cNvPicPr>
          <p:nvPr userDrawn="1"/>
        </p:nvPicPr>
        <p:blipFill rotWithShape="1">
          <a:blip r:embed="rId2"/>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F50404DC-835D-5C42-BD1D-DF3C098B5009}"/>
              </a:ext>
            </a:extLst>
          </p:cNvPr>
          <p:cNvSpPr txBox="1"/>
          <p:nvPr userDrawn="1"/>
        </p:nvSpPr>
        <p:spPr>
          <a:xfrm>
            <a:off x="137409" y="-5892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Tree>
    <p:extLst>
      <p:ext uri="{BB962C8B-B14F-4D97-AF65-F5344CB8AC3E}">
        <p14:creationId xmlns:p14="http://schemas.microsoft.com/office/powerpoint/2010/main" val="10173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a:prstGeom prst="rect">
            <a:avLst/>
          </a:prstGeo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4163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13209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8" name="Footer Placeholder 7"/>
          <p:cNvSpPr>
            <a:spLocks noGrp="1"/>
          </p:cNvSpPr>
          <p:nvPr>
            <p:ph type="ftr" sz="quarter" idx="11"/>
          </p:nvPr>
        </p:nvSpPr>
        <p:spPr>
          <a:xfrm>
            <a:off x="818347" y="6178260"/>
            <a:ext cx="562413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8414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4" name="Footer Placeholder 3"/>
          <p:cNvSpPr>
            <a:spLocks noGrp="1"/>
          </p:cNvSpPr>
          <p:nvPr>
            <p:ph type="ftr" sz="quarter" idx="11"/>
          </p:nvPr>
        </p:nvSpPr>
        <p:spPr>
          <a:xfrm>
            <a:off x="818347" y="6178260"/>
            <a:ext cx="562413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938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3" name="Footer Placeholder 2"/>
          <p:cNvSpPr>
            <a:spLocks noGrp="1"/>
          </p:cNvSpPr>
          <p:nvPr>
            <p:ph type="ftr" sz="quarter" idx="11"/>
          </p:nvPr>
        </p:nvSpPr>
        <p:spPr>
          <a:xfrm>
            <a:off x="818347" y="6178260"/>
            <a:ext cx="562413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925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a:prstGeom prst="rect">
            <a:avLst/>
          </a:prstGeo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4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8" y="6181344"/>
            <a:ext cx="3705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24262" y="6181344"/>
            <a:ext cx="305186" cy="329250"/>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6979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23000">
              <a:schemeClr val="bg1">
                <a:lumMod val="65000"/>
                <a:lumOff val="35000"/>
              </a:schemeClr>
            </a:gs>
            <a:gs pos="55000">
              <a:schemeClr val="accent1">
                <a:lumMod val="75000"/>
              </a:schemeClr>
            </a:gs>
            <a:gs pos="81000">
              <a:schemeClr val="bg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7C6D0-44DD-704E-92B9-B1EF51E084BC}"/>
              </a:ext>
            </a:extLst>
          </p:cNvPr>
          <p:cNvPicPr>
            <a:picLocks noChangeAspect="1"/>
          </p:cNvPicPr>
          <p:nvPr userDrawn="1"/>
        </p:nvPicPr>
        <p:blipFill rotWithShape="1">
          <a:blip r:embed="rId19"/>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BCC3C786-B958-1949-90F1-2BD4A88692C4}"/>
              </a:ext>
            </a:extLst>
          </p:cNvPr>
          <p:cNvSpPr txBox="1"/>
          <p:nvPr userDrawn="1"/>
        </p:nvSpPr>
        <p:spPr>
          <a:xfrm>
            <a:off x="-14991" y="-7416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
        <p:nvSpPr>
          <p:cNvPr id="2" name="Title Placeholder 1"/>
          <p:cNvSpPr>
            <a:spLocks noGrp="1"/>
          </p:cNvSpPr>
          <p:nvPr>
            <p:ph type="title"/>
          </p:nvPr>
        </p:nvSpPr>
        <p:spPr>
          <a:xfrm>
            <a:off x="464695" y="397241"/>
            <a:ext cx="8184630" cy="1881264"/>
          </a:xfrm>
          <a:prstGeom prst="rect">
            <a:avLst/>
          </a:prstGeom>
          <a:ln>
            <a:no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64695" y="2758189"/>
            <a:ext cx="8184630" cy="370257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49637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6000" b="1" kern="1200" cap="none" baseline="0">
          <a:ln w="3175" cmpd="sng">
            <a:noFill/>
          </a:ln>
          <a:solidFill>
            <a:schemeClr val="tx1"/>
          </a:solidFill>
          <a:effectLst>
            <a:glow rad="38100">
              <a:schemeClr val="bg1">
                <a:lumMod val="65000"/>
                <a:lumOff val="35000"/>
                <a:alpha val="40000"/>
              </a:schemeClr>
            </a:glow>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7200" dirty="0"/>
            </a:br>
            <a:r>
              <a:rPr lang="en-US" sz="3200" dirty="0"/>
              <a:t>PART FOUR</a:t>
            </a:r>
            <a:endParaRPr lang="en-US" sz="18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89"/>
            <a:ext cx="8184630" cy="3972395"/>
          </a:xfrm>
        </p:spPr>
        <p:txBody>
          <a:bodyPr anchor="t">
            <a:normAutofit lnSpcReduction="10000"/>
          </a:bodyPr>
          <a:lstStyle/>
          <a:p>
            <a:pPr marL="0" indent="0" algn="ctr">
              <a:buNone/>
            </a:pPr>
            <a:r>
              <a:rPr lang="en-US" sz="3600" dirty="0"/>
              <a:t>In July Olsen Park will host a debate</a:t>
            </a:r>
          </a:p>
          <a:p>
            <a:pPr marL="0" indent="0" algn="ctr">
              <a:buNone/>
            </a:pPr>
            <a:r>
              <a:rPr lang="en-US" sz="4400" dirty="0"/>
              <a:t>Holger Neubauer &amp; Bruce Reeves</a:t>
            </a:r>
          </a:p>
          <a:p>
            <a:pPr marL="0" indent="0" algn="ctr">
              <a:buNone/>
            </a:pPr>
            <a:r>
              <a:rPr lang="en-US" i="1" dirty="0"/>
              <a:t>“Will Jesus Really Come Again?”</a:t>
            </a:r>
          </a:p>
          <a:p>
            <a:pPr marL="0" indent="0" algn="ctr">
              <a:buNone/>
            </a:pPr>
            <a:r>
              <a:rPr lang="en-US" sz="3600" dirty="0"/>
              <a:t>Before this the elders have asked me to do some lessons to familiarize us with this this unusual doctrine </a:t>
            </a:r>
          </a:p>
        </p:txBody>
      </p:sp>
    </p:spTree>
    <p:extLst>
      <p:ext uri="{BB962C8B-B14F-4D97-AF65-F5344CB8AC3E}">
        <p14:creationId xmlns:p14="http://schemas.microsoft.com/office/powerpoint/2010/main" val="26989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3A9B5E-4136-F448-B717-F7F442EE9594}"/>
              </a:ext>
            </a:extLst>
          </p:cNvPr>
          <p:cNvPicPr>
            <a:picLocks noChangeAspect="1"/>
          </p:cNvPicPr>
          <p:nvPr/>
        </p:nvPicPr>
        <p:blipFill>
          <a:blip r:embed="rId3"/>
          <a:stretch>
            <a:fillRect/>
          </a:stretch>
        </p:blipFill>
        <p:spPr>
          <a:xfrm>
            <a:off x="895350" y="1250950"/>
            <a:ext cx="7353300" cy="4356100"/>
          </a:xfrm>
          <a:prstGeom prst="rect">
            <a:avLst/>
          </a:prstGeom>
        </p:spPr>
      </p:pic>
    </p:spTree>
    <p:extLst>
      <p:ext uri="{BB962C8B-B14F-4D97-AF65-F5344CB8AC3E}">
        <p14:creationId xmlns:p14="http://schemas.microsoft.com/office/powerpoint/2010/main" val="173234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FC4CC-8437-4F49-AC32-BA54AD8031DB}"/>
              </a:ext>
            </a:extLst>
          </p:cNvPr>
          <p:cNvPicPr>
            <a:picLocks noChangeAspect="1"/>
          </p:cNvPicPr>
          <p:nvPr/>
        </p:nvPicPr>
        <p:blipFill>
          <a:blip r:embed="rId3"/>
          <a:stretch>
            <a:fillRect/>
          </a:stretch>
        </p:blipFill>
        <p:spPr>
          <a:xfrm>
            <a:off x="933450" y="1092200"/>
            <a:ext cx="7277100" cy="4673600"/>
          </a:xfrm>
          <a:prstGeom prst="rect">
            <a:avLst/>
          </a:prstGeom>
        </p:spPr>
      </p:pic>
    </p:spTree>
    <p:extLst>
      <p:ext uri="{BB962C8B-B14F-4D97-AF65-F5344CB8AC3E}">
        <p14:creationId xmlns:p14="http://schemas.microsoft.com/office/powerpoint/2010/main" val="302881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BCEE3-4947-2A48-8886-E5C526C64C1D}"/>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Is This Really Such a Big Deal?</a:t>
            </a:r>
          </a:p>
        </p:txBody>
      </p:sp>
      <p:sp>
        <p:nvSpPr>
          <p:cNvPr id="8" name="Content Placeholder 2">
            <a:extLst>
              <a:ext uri="{FF2B5EF4-FFF2-40B4-BE49-F238E27FC236}">
                <a16:creationId xmlns:a16="http://schemas.microsoft.com/office/drawing/2014/main" id="{4D92B3BE-67BA-5946-A14B-BDC1F11F589A}"/>
              </a:ext>
            </a:extLst>
          </p:cNvPr>
          <p:cNvSpPr>
            <a:spLocks noGrp="1"/>
          </p:cNvSpPr>
          <p:nvPr>
            <p:ph idx="1"/>
          </p:nvPr>
        </p:nvSpPr>
        <p:spPr>
          <a:xfrm>
            <a:off x="464695" y="2837792"/>
            <a:ext cx="8184630" cy="3835723"/>
          </a:xfrm>
        </p:spPr>
        <p:txBody>
          <a:bodyPr anchor="t">
            <a:noAutofit/>
          </a:bodyPr>
          <a:lstStyle/>
          <a:p>
            <a:pPr marL="0" indent="0" algn="ctr">
              <a:buNone/>
            </a:pPr>
            <a:r>
              <a:rPr lang="en-US" dirty="0"/>
              <a:t>Don K. Preston</a:t>
            </a:r>
          </a:p>
          <a:p>
            <a:pPr marL="0" indent="0" algn="ctr">
              <a:buNone/>
            </a:pPr>
            <a:r>
              <a:rPr lang="en-US" sz="3000" dirty="0"/>
              <a:t>“. . . It is an extensive treatment of ALL of Israel’s promises concerning her hope of restoration under Messiah . . . . it should be seen as the uncovering of the eternal purpose of God. It affects an extensive range of biblical doctrines. . .”</a:t>
            </a:r>
            <a:endParaRPr lang="en-US" sz="3000" i="1" dirty="0"/>
          </a:p>
        </p:txBody>
      </p:sp>
    </p:spTree>
    <p:extLst>
      <p:ext uri="{BB962C8B-B14F-4D97-AF65-F5344CB8AC3E}">
        <p14:creationId xmlns:p14="http://schemas.microsoft.com/office/powerpoint/2010/main" val="10955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BCEE3-4947-2A48-8886-E5C526C64C1D}"/>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Is This Really Such a Big Deal?</a:t>
            </a:r>
          </a:p>
        </p:txBody>
      </p:sp>
      <p:sp>
        <p:nvSpPr>
          <p:cNvPr id="8" name="Content Placeholder 2">
            <a:extLst>
              <a:ext uri="{FF2B5EF4-FFF2-40B4-BE49-F238E27FC236}">
                <a16:creationId xmlns:a16="http://schemas.microsoft.com/office/drawing/2014/main" id="{4D92B3BE-67BA-5946-A14B-BDC1F11F589A}"/>
              </a:ext>
            </a:extLst>
          </p:cNvPr>
          <p:cNvSpPr>
            <a:spLocks noGrp="1"/>
          </p:cNvSpPr>
          <p:nvPr>
            <p:ph idx="1"/>
          </p:nvPr>
        </p:nvSpPr>
        <p:spPr>
          <a:xfrm>
            <a:off x="464695" y="2837792"/>
            <a:ext cx="8184630" cy="3835723"/>
          </a:xfrm>
        </p:spPr>
        <p:txBody>
          <a:bodyPr anchor="t">
            <a:noAutofit/>
          </a:bodyPr>
          <a:lstStyle/>
          <a:p>
            <a:pPr marL="0" indent="0" algn="ctr">
              <a:buNone/>
            </a:pPr>
            <a:r>
              <a:rPr lang="en-US" dirty="0"/>
              <a:t>Don K. Preston</a:t>
            </a:r>
          </a:p>
          <a:p>
            <a:pPr marL="0" indent="0" algn="ctr">
              <a:spcAft>
                <a:spcPts val="1800"/>
              </a:spcAft>
              <a:buNone/>
            </a:pPr>
            <a:r>
              <a:rPr lang="en-US" sz="3000" dirty="0"/>
              <a:t>“. . . and promises, and sees the NT as being the announcement, warning, and prompting concerning the fulfillment of those promises.”</a:t>
            </a:r>
            <a:endParaRPr lang="en-US" sz="3200" dirty="0"/>
          </a:p>
          <a:p>
            <a:pPr marL="0" indent="0" algn="r">
              <a:lnSpc>
                <a:spcPct val="90000"/>
              </a:lnSpc>
              <a:spcBef>
                <a:spcPts val="600"/>
              </a:spcBef>
              <a:spcAft>
                <a:spcPts val="0"/>
              </a:spcAft>
              <a:buNone/>
            </a:pPr>
            <a:r>
              <a:rPr lang="en-US" sz="2000" dirty="0"/>
              <a:t>“Why the Study of Covenant Eschatology is Important,” November 28, 2012, https://</a:t>
            </a:r>
            <a:r>
              <a:rPr lang="en-US" sz="2000" dirty="0" err="1"/>
              <a:t>bibleprophecy.com</a:t>
            </a:r>
            <a:r>
              <a:rPr lang="en-US" sz="2000" dirty="0"/>
              <a:t>/blog/2012/11/28/why-the-study-of-covenant-eschatology-is-important-guest-article/</a:t>
            </a:r>
            <a:endParaRPr lang="en-US" sz="3000" i="1" dirty="0"/>
          </a:p>
        </p:txBody>
      </p:sp>
    </p:spTree>
    <p:extLst>
      <p:ext uri="{BB962C8B-B14F-4D97-AF65-F5344CB8AC3E}">
        <p14:creationId xmlns:p14="http://schemas.microsoft.com/office/powerpoint/2010/main" val="17060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79"/>
            <a:ext cx="8184630" cy="4275221"/>
          </a:xfrm>
        </p:spPr>
        <p:txBody>
          <a:bodyPr anchor="ctr">
            <a:normAutofit/>
          </a:bodyPr>
          <a:lstStyle/>
          <a:p>
            <a:pPr marL="0" indent="0" algn="ctr">
              <a:lnSpc>
                <a:spcPct val="90000"/>
              </a:lnSpc>
              <a:spcBef>
                <a:spcPts val="0"/>
              </a:spcBef>
              <a:buNone/>
            </a:pPr>
            <a:r>
              <a:rPr lang="en-US" sz="3600" dirty="0"/>
              <a:t>1. Narrow interpretations of ALL time statements</a:t>
            </a:r>
          </a:p>
          <a:p>
            <a:pPr marL="0" indent="0" algn="ctr">
              <a:lnSpc>
                <a:spcPct val="90000"/>
              </a:lnSpc>
              <a:spcBef>
                <a:spcPts val="0"/>
              </a:spcBef>
              <a:buNone/>
            </a:pPr>
            <a:r>
              <a:rPr lang="en-US" sz="3600" dirty="0"/>
              <a:t>2. Figurative interpretations of ALL apocalyptic language </a:t>
            </a:r>
          </a:p>
          <a:p>
            <a:pPr marL="0" indent="0" algn="ctr">
              <a:lnSpc>
                <a:spcPct val="90000"/>
              </a:lnSpc>
              <a:spcBef>
                <a:spcPts val="0"/>
              </a:spcBef>
              <a:buNone/>
            </a:pPr>
            <a:r>
              <a:rPr lang="en-US" sz="3600" dirty="0"/>
              <a:t>3. Mount of Olives discourse is ONLY about the destruction of Jerusalem</a:t>
            </a:r>
          </a:p>
          <a:p>
            <a:pPr marL="0" indent="0" algn="ctr">
              <a:lnSpc>
                <a:spcPct val="90000"/>
              </a:lnSpc>
              <a:spcBef>
                <a:spcPts val="0"/>
              </a:spcBef>
              <a:buNone/>
            </a:pPr>
            <a:r>
              <a:rPr lang="en-US" sz="3600" dirty="0"/>
              <a:t>4. An EARLY date of Book of Revelation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26037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All of these assumptions must be correct for this doctrine to stand.</a:t>
            </a:r>
          </a:p>
        </p:txBody>
      </p:sp>
    </p:spTree>
    <p:extLst>
      <p:ext uri="{BB962C8B-B14F-4D97-AF65-F5344CB8AC3E}">
        <p14:creationId xmlns:p14="http://schemas.microsoft.com/office/powerpoint/2010/main" val="28914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If any of these assumptions are incorrect this doctrine collapses.</a:t>
            </a:r>
          </a:p>
        </p:txBody>
      </p:sp>
    </p:spTree>
    <p:extLst>
      <p:ext uri="{BB962C8B-B14F-4D97-AF65-F5344CB8AC3E}">
        <p14:creationId xmlns:p14="http://schemas.microsoft.com/office/powerpoint/2010/main" val="26337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C35CB7-450B-6746-8BF5-BBFA4379CD64}"/>
              </a:ext>
            </a:extLst>
          </p:cNvPr>
          <p:cNvPicPr>
            <a:picLocks noChangeAspect="1"/>
          </p:cNvPicPr>
          <p:nvPr/>
        </p:nvPicPr>
        <p:blipFill>
          <a:blip r:embed="rId3"/>
          <a:stretch>
            <a:fillRect/>
          </a:stretch>
        </p:blipFill>
        <p:spPr>
          <a:xfrm>
            <a:off x="463550" y="495300"/>
            <a:ext cx="8216900" cy="5867400"/>
          </a:xfrm>
          <a:prstGeom prst="rect">
            <a:avLst/>
          </a:prstGeom>
        </p:spPr>
      </p:pic>
    </p:spTree>
    <p:extLst>
      <p:ext uri="{BB962C8B-B14F-4D97-AF65-F5344CB8AC3E}">
        <p14:creationId xmlns:p14="http://schemas.microsoft.com/office/powerpoint/2010/main" val="329505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Justin Martyr</a:t>
            </a:r>
          </a:p>
          <a:p>
            <a:pPr marL="0" indent="0" algn="ctr">
              <a:lnSpc>
                <a:spcPct val="90000"/>
              </a:lnSpc>
              <a:spcBef>
                <a:spcPts val="0"/>
              </a:spcBef>
              <a:spcAft>
                <a:spcPts val="1200"/>
              </a:spcAft>
              <a:buNone/>
            </a:pPr>
            <a:r>
              <a:rPr lang="en-US" sz="2800" dirty="0"/>
              <a:t>(mid-2</a:t>
            </a:r>
            <a:r>
              <a:rPr lang="en-US" sz="2800" baseline="30000" dirty="0"/>
              <a:t>nd</a:t>
            </a:r>
            <a:r>
              <a:rPr lang="en-US" sz="2800" dirty="0"/>
              <a:t> century) </a:t>
            </a:r>
            <a:endParaRPr lang="en-US" sz="4400" dirty="0"/>
          </a:p>
          <a:p>
            <a:pPr marL="0" indent="0" algn="ctr">
              <a:lnSpc>
                <a:spcPct val="90000"/>
              </a:lnSpc>
              <a:spcBef>
                <a:spcPts val="0"/>
              </a:spcBef>
              <a:spcAft>
                <a:spcPts val="1200"/>
              </a:spcAft>
              <a:buNone/>
            </a:pPr>
            <a:r>
              <a:rPr lang="en-US" sz="3200" dirty="0"/>
              <a:t>“For if you have fallen in with some who are called Christians, but who do not admit this [truth], and venture to blaspheme the God of Abraham, and the God of Isaac, and the God of Jacob; who say there is no resurrection. .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spTree>
    <p:extLst>
      <p:ext uri="{BB962C8B-B14F-4D97-AF65-F5344CB8AC3E}">
        <p14:creationId xmlns:p14="http://schemas.microsoft.com/office/powerpoint/2010/main" val="32673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Justin Martyr</a:t>
            </a:r>
          </a:p>
          <a:p>
            <a:pPr marL="0" indent="0" algn="ctr">
              <a:lnSpc>
                <a:spcPct val="90000"/>
              </a:lnSpc>
              <a:spcBef>
                <a:spcPts val="0"/>
              </a:spcBef>
              <a:spcAft>
                <a:spcPts val="1200"/>
              </a:spcAft>
              <a:buNone/>
            </a:pPr>
            <a:r>
              <a:rPr lang="en-US" sz="2800" dirty="0"/>
              <a:t>(mid-2</a:t>
            </a:r>
            <a:r>
              <a:rPr lang="en-US" sz="2800" baseline="30000" dirty="0"/>
              <a:t>nd</a:t>
            </a:r>
            <a:r>
              <a:rPr lang="en-US" sz="2800" dirty="0"/>
              <a:t> century) </a:t>
            </a:r>
            <a:endParaRPr lang="en-US" sz="4400" dirty="0"/>
          </a:p>
          <a:p>
            <a:pPr marL="0" indent="0" algn="ctr">
              <a:lnSpc>
                <a:spcPct val="80000"/>
              </a:lnSpc>
              <a:spcBef>
                <a:spcPts val="0"/>
              </a:spcBef>
              <a:spcAft>
                <a:spcPts val="1200"/>
              </a:spcAft>
              <a:buNone/>
            </a:pPr>
            <a:r>
              <a:rPr lang="en-US" sz="3200" dirty="0"/>
              <a:t>“. . . of the dead, and that their souls, when they die, are taken to heaven; do not imagine that they are Christians. . . (</a:t>
            </a:r>
            <a:r>
              <a:rPr lang="en-US" sz="3200" i="1" dirty="0"/>
              <a:t>Dialogue with Trypho</a:t>
            </a:r>
            <a:r>
              <a:rPr lang="en-US" sz="3200" dirty="0"/>
              <a:t> 80).</a:t>
            </a:r>
          </a:p>
          <a:p>
            <a:pPr marL="0" indent="0" algn="ctr">
              <a:lnSpc>
                <a:spcPct val="80000"/>
              </a:lnSpc>
              <a:spcBef>
                <a:spcPts val="0"/>
              </a:spcBef>
              <a:spcAft>
                <a:spcPts val="1200"/>
              </a:spcAft>
              <a:buNone/>
            </a:pPr>
            <a:r>
              <a:rPr lang="en-US" sz="3200" dirty="0"/>
              <a:t>So, yes, some believed elements of this but they were not considered sound in faith.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297812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BCEE3-4947-2A48-8886-E5C526C64C1D}"/>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Is This Really Such a Big Deal?</a:t>
            </a:r>
          </a:p>
        </p:txBody>
      </p:sp>
      <p:sp>
        <p:nvSpPr>
          <p:cNvPr id="9" name="Content Placeholder 2">
            <a:extLst>
              <a:ext uri="{FF2B5EF4-FFF2-40B4-BE49-F238E27FC236}">
                <a16:creationId xmlns:a16="http://schemas.microsoft.com/office/drawing/2014/main" id="{3BC6D432-DE18-D940-9270-AC83096ED7B0}"/>
              </a:ext>
            </a:extLst>
          </p:cNvPr>
          <p:cNvSpPr>
            <a:spLocks noGrp="1"/>
          </p:cNvSpPr>
          <p:nvPr>
            <p:ph idx="1"/>
          </p:nvPr>
        </p:nvSpPr>
        <p:spPr>
          <a:xfrm>
            <a:off x="464695" y="2956331"/>
            <a:ext cx="8184630" cy="3560583"/>
          </a:xfrm>
        </p:spPr>
        <p:txBody>
          <a:bodyPr numCol="2" anchor="t">
            <a:noAutofit/>
          </a:bodyPr>
          <a:lstStyle/>
          <a:p>
            <a:pPr marL="0" indent="0" algn="ctr">
              <a:spcBef>
                <a:spcPts val="600"/>
              </a:spcBef>
              <a:buNone/>
            </a:pPr>
            <a:r>
              <a:rPr lang="en-US" sz="3200" dirty="0"/>
              <a:t>Jesus won’t return</a:t>
            </a:r>
          </a:p>
          <a:p>
            <a:pPr marL="0" indent="0" algn="ctr">
              <a:spcBef>
                <a:spcPts val="600"/>
              </a:spcBef>
              <a:buNone/>
            </a:pPr>
            <a:r>
              <a:rPr lang="en-US" sz="3200" dirty="0"/>
              <a:t>No Judgment Day</a:t>
            </a:r>
          </a:p>
          <a:p>
            <a:pPr marL="0" indent="0" algn="ctr">
              <a:spcBef>
                <a:spcPts val="600"/>
              </a:spcBef>
              <a:buNone/>
            </a:pPr>
            <a:r>
              <a:rPr lang="en-US" sz="3200" dirty="0"/>
              <a:t>No bodily resurrection</a:t>
            </a:r>
          </a:p>
          <a:p>
            <a:pPr marL="0" indent="0" algn="ctr">
              <a:spcBef>
                <a:spcPts val="600"/>
              </a:spcBef>
              <a:buNone/>
            </a:pPr>
            <a:r>
              <a:rPr lang="en-US" sz="3200" dirty="0"/>
              <a:t>All has been fulfilled</a:t>
            </a:r>
          </a:p>
          <a:p>
            <a:pPr marL="0" indent="0" algn="ctr">
              <a:spcBef>
                <a:spcPts val="600"/>
              </a:spcBef>
              <a:buNone/>
            </a:pPr>
            <a:r>
              <a:rPr lang="en-US" sz="3200" dirty="0"/>
              <a:t>Souls don’t go to Hades</a:t>
            </a:r>
          </a:p>
          <a:p>
            <a:pPr marL="0" indent="0" algn="ctr">
              <a:spcBef>
                <a:spcPts val="600"/>
              </a:spcBef>
              <a:buNone/>
            </a:pPr>
            <a:r>
              <a:rPr lang="en-US" sz="3200" dirty="0"/>
              <a:t>Mosaic Law continued after the cross</a:t>
            </a:r>
          </a:p>
          <a:p>
            <a:pPr marL="0" indent="0" algn="ctr">
              <a:spcBef>
                <a:spcPts val="600"/>
              </a:spcBef>
              <a:buNone/>
            </a:pPr>
            <a:r>
              <a:rPr lang="en-US" sz="3200" dirty="0"/>
              <a:t>Jews and Gentiles remained separate</a:t>
            </a:r>
          </a:p>
          <a:p>
            <a:pPr marL="0" indent="0" algn="ctr">
              <a:spcBef>
                <a:spcPts val="600"/>
              </a:spcBef>
              <a:buNone/>
            </a:pPr>
            <a:r>
              <a:rPr lang="en-US" sz="3200" dirty="0"/>
              <a:t>Eternal salvation came in AD 70 </a:t>
            </a:r>
          </a:p>
        </p:txBody>
      </p:sp>
    </p:spTree>
    <p:extLst>
      <p:ext uri="{BB962C8B-B14F-4D97-AF65-F5344CB8AC3E}">
        <p14:creationId xmlns:p14="http://schemas.microsoft.com/office/powerpoint/2010/main" val="30209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000"/>
                                        <p:tgtEl>
                                          <p:spTgt spid="9">
                                            <p:txEl>
                                              <p:pRg st="1" end="1"/>
                                            </p:txEl>
                                          </p:spTgt>
                                        </p:tgtEl>
                                      </p:cBhvr>
                                    </p:animEffect>
                                    <p:anim calcmode="lin" valueType="num">
                                      <p:cBhvr>
                                        <p:cTn id="2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1000"/>
                                        <p:tgtEl>
                                          <p:spTgt spid="9">
                                            <p:txEl>
                                              <p:pRg st="4" end="4"/>
                                            </p:txEl>
                                          </p:spTgt>
                                        </p:tgtEl>
                                      </p:cBhvr>
                                    </p:animEffect>
                                    <p:anim calcmode="lin" valueType="num">
                                      <p:cBhvr>
                                        <p:cTn id="3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1000"/>
                                        <p:tgtEl>
                                          <p:spTgt spid="9">
                                            <p:txEl>
                                              <p:pRg st="5" end="5"/>
                                            </p:txEl>
                                          </p:spTgt>
                                        </p:tgtEl>
                                      </p:cBhvr>
                                    </p:animEffect>
                                    <p:anim calcmode="lin" valueType="num">
                                      <p:cBhvr>
                                        <p:cTn id="4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fade">
                                      <p:cBhvr>
                                        <p:cTn id="50" dur="1000"/>
                                        <p:tgtEl>
                                          <p:spTgt spid="9">
                                            <p:txEl>
                                              <p:pRg st="6" end="6"/>
                                            </p:txEl>
                                          </p:spTgt>
                                        </p:tgtEl>
                                      </p:cBhvr>
                                    </p:animEffect>
                                    <p:anim calcmode="lin" valueType="num">
                                      <p:cBhvr>
                                        <p:cTn id="5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Melito</a:t>
            </a:r>
            <a:r>
              <a:rPr lang="en-US" sz="4400" dirty="0"/>
              <a:t> of Sardis </a:t>
            </a:r>
          </a:p>
          <a:p>
            <a:pPr marL="0" indent="0" algn="ctr">
              <a:lnSpc>
                <a:spcPct val="90000"/>
              </a:lnSpc>
              <a:spcBef>
                <a:spcPts val="0"/>
              </a:spcBef>
              <a:spcAft>
                <a:spcPts val="1200"/>
              </a:spcAft>
              <a:buNone/>
            </a:pPr>
            <a:r>
              <a:rPr lang="en-US" sz="2800" dirty="0"/>
              <a:t>(mid-2</a:t>
            </a:r>
            <a:r>
              <a:rPr lang="en-US" sz="2800" baseline="30000" dirty="0"/>
              <a:t>nd</a:t>
            </a:r>
            <a:r>
              <a:rPr lang="en-US" sz="2800" dirty="0"/>
              <a:t> century) </a:t>
            </a:r>
            <a:endParaRPr lang="en-US" sz="4400" dirty="0"/>
          </a:p>
          <a:p>
            <a:pPr marL="0" indent="0" algn="ctr">
              <a:lnSpc>
                <a:spcPct val="90000"/>
              </a:lnSpc>
              <a:spcBef>
                <a:spcPts val="0"/>
              </a:spcBef>
              <a:spcAft>
                <a:spcPts val="1200"/>
              </a:spcAft>
              <a:buNone/>
            </a:pPr>
            <a:r>
              <a:rPr lang="en-US" sz="3200" dirty="0"/>
              <a:t>“Destroyed death” and “trampled Hades underfoot” thus “carried off man to the heights of heaven” (</a:t>
            </a:r>
            <a:r>
              <a:rPr lang="en-US" sz="3200" i="1" dirty="0"/>
              <a:t>On Passover </a:t>
            </a:r>
            <a:r>
              <a:rPr lang="en-US" sz="3200" dirty="0"/>
              <a:t>102; cf. Eph. 2:6). </a:t>
            </a:r>
          </a:p>
          <a:p>
            <a:pPr marL="0" indent="0" algn="ctr">
              <a:lnSpc>
                <a:spcPct val="90000"/>
              </a:lnSpc>
              <a:spcBef>
                <a:spcPts val="0"/>
              </a:spcBef>
              <a:buNone/>
            </a:pPr>
            <a:r>
              <a:rPr lang="en-US" sz="3200" dirty="0"/>
              <a:t>But speaks of resurrection as a future event (“He will raise you up” ibid. 103).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92265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Melito</a:t>
            </a:r>
            <a:r>
              <a:rPr lang="en-US" sz="4400" dirty="0"/>
              <a:t> of Sardis </a:t>
            </a:r>
          </a:p>
          <a:p>
            <a:pPr marL="0" indent="0" algn="ctr">
              <a:lnSpc>
                <a:spcPct val="90000"/>
              </a:lnSpc>
              <a:spcBef>
                <a:spcPts val="0"/>
              </a:spcBef>
              <a:spcAft>
                <a:spcPts val="1200"/>
              </a:spcAft>
              <a:buNone/>
            </a:pPr>
            <a:r>
              <a:rPr lang="en-US" sz="2800" dirty="0"/>
              <a:t>(mid-2</a:t>
            </a:r>
            <a:r>
              <a:rPr lang="en-US" sz="2800" baseline="30000" dirty="0"/>
              <a:t>nd</a:t>
            </a:r>
            <a:r>
              <a:rPr lang="en-US" sz="2800" dirty="0"/>
              <a:t> century) </a:t>
            </a:r>
            <a:endParaRPr lang="en-US" sz="4400" dirty="0"/>
          </a:p>
          <a:p>
            <a:pPr marL="0" indent="0" algn="ctr">
              <a:lnSpc>
                <a:spcPct val="90000"/>
              </a:lnSpc>
              <a:spcBef>
                <a:spcPts val="0"/>
              </a:spcBef>
              <a:spcAft>
                <a:spcPts val="1200"/>
              </a:spcAft>
              <a:buNone/>
            </a:pPr>
            <a:r>
              <a:rPr lang="en-US" sz="3000" dirty="0"/>
              <a:t>Saw man as “divided up into parts by death” (i.e. body/soul—ibid</a:t>
            </a:r>
            <a:r>
              <a:rPr lang="en-US" sz="3000" i="1" dirty="0"/>
              <a:t>. </a:t>
            </a:r>
            <a:r>
              <a:rPr lang="en-US" sz="3000" dirty="0"/>
              <a:t>55-56) from which he saw Christ as accomplishing a reconciliation—He “sealed our souls by His own spirit and the members of our bodies by His own blood” (ibid. 67).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22017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Melito</a:t>
            </a:r>
            <a:r>
              <a:rPr lang="en-US" sz="4400" dirty="0"/>
              <a:t> of Sardis </a:t>
            </a:r>
          </a:p>
          <a:p>
            <a:pPr marL="0" indent="0" algn="ctr">
              <a:lnSpc>
                <a:spcPct val="90000"/>
              </a:lnSpc>
              <a:spcBef>
                <a:spcPts val="0"/>
              </a:spcBef>
              <a:spcAft>
                <a:spcPts val="1200"/>
              </a:spcAft>
              <a:buNone/>
            </a:pPr>
            <a:r>
              <a:rPr lang="en-US" sz="2800" dirty="0"/>
              <a:t>(mid-2</a:t>
            </a:r>
            <a:r>
              <a:rPr lang="en-US" sz="2800" baseline="30000" dirty="0"/>
              <a:t>nd</a:t>
            </a:r>
            <a:r>
              <a:rPr lang="en-US" sz="2800" dirty="0"/>
              <a:t> century) </a:t>
            </a:r>
            <a:endParaRPr lang="en-US" sz="4400" dirty="0"/>
          </a:p>
          <a:p>
            <a:pPr marL="0" indent="0" algn="ctr">
              <a:lnSpc>
                <a:spcPct val="80000"/>
              </a:lnSpc>
              <a:spcBef>
                <a:spcPts val="0"/>
              </a:spcBef>
              <a:spcAft>
                <a:spcPts val="1200"/>
              </a:spcAft>
              <a:buNone/>
            </a:pPr>
            <a:r>
              <a:rPr lang="en-US" sz="3000" dirty="0"/>
              <a:t>Did not see OT language as the reality. Of OT generally—“every event and speech involves a pattern–that which is spoken, a pattern, and that which happens, a prefiguration–in order that as the event is disclosed through the prefiguration, so also the speech may be brought to expression through its outline” (ibid. 35)</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94543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Tertullian</a:t>
            </a:r>
          </a:p>
          <a:p>
            <a:pPr marL="0" indent="0" algn="ctr">
              <a:lnSpc>
                <a:spcPct val="90000"/>
              </a:lnSpc>
              <a:spcBef>
                <a:spcPts val="0"/>
              </a:spcBef>
              <a:spcAft>
                <a:spcPts val="1200"/>
              </a:spcAft>
              <a:buNone/>
            </a:pPr>
            <a:r>
              <a:rPr lang="en-US" sz="2800" dirty="0"/>
              <a:t>(ca. AD 160-225) </a:t>
            </a:r>
            <a:endParaRPr lang="en-US" sz="4400" dirty="0"/>
          </a:p>
          <a:p>
            <a:pPr marL="0" indent="0" algn="ctr">
              <a:lnSpc>
                <a:spcPct val="90000"/>
              </a:lnSpc>
              <a:spcBef>
                <a:spcPts val="0"/>
              </a:spcBef>
              <a:spcAft>
                <a:spcPts val="1200"/>
              </a:spcAft>
              <a:buNone/>
            </a:pPr>
            <a:r>
              <a:rPr lang="en-US" sz="3200" dirty="0"/>
              <a:t>“For Daniel says, that ‘both the holy city and the holy place are exterminated together with the coming Leader’. . . in order that we may believe all to have been as well fulfilled as foreseen” (</a:t>
            </a:r>
            <a:r>
              <a:rPr lang="en-US" sz="3200" i="1" dirty="0"/>
              <a:t>An Answer to the Jews </a:t>
            </a:r>
            <a:r>
              <a:rPr lang="en-US" sz="3200" dirty="0"/>
              <a:t>8).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82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Tertullian</a:t>
            </a:r>
          </a:p>
          <a:p>
            <a:pPr marL="0" indent="0" algn="ctr">
              <a:lnSpc>
                <a:spcPct val="90000"/>
              </a:lnSpc>
              <a:spcBef>
                <a:spcPts val="0"/>
              </a:spcBef>
              <a:spcAft>
                <a:spcPts val="1200"/>
              </a:spcAft>
              <a:buNone/>
            </a:pPr>
            <a:r>
              <a:rPr lang="en-US" sz="2800" dirty="0"/>
              <a:t>(ca. AD 160-225) </a:t>
            </a:r>
            <a:endParaRPr lang="en-US" sz="4400" dirty="0"/>
          </a:p>
          <a:p>
            <a:pPr marL="0" indent="0" algn="ctr">
              <a:lnSpc>
                <a:spcPct val="90000"/>
              </a:lnSpc>
              <a:spcBef>
                <a:spcPts val="0"/>
              </a:spcBef>
              <a:spcAft>
                <a:spcPts val="1200"/>
              </a:spcAft>
              <a:buNone/>
            </a:pPr>
            <a:r>
              <a:rPr lang="en-US" sz="3200" dirty="0"/>
              <a:t>In context, he is talking to Jews about Christ’s first coming. This is clear from the same text where he identifies this as Christ’s “first advent” in contrast to His future “second advent” when He will come “on the clouds” in “glory and honor” (ibid. 14).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4030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Tertullian</a:t>
            </a:r>
          </a:p>
          <a:p>
            <a:pPr marL="0" indent="0" algn="ctr">
              <a:lnSpc>
                <a:spcPct val="90000"/>
              </a:lnSpc>
              <a:spcBef>
                <a:spcPts val="0"/>
              </a:spcBef>
              <a:spcAft>
                <a:spcPts val="1200"/>
              </a:spcAft>
              <a:buNone/>
            </a:pPr>
            <a:r>
              <a:rPr lang="en-US" sz="2800" dirty="0"/>
              <a:t>(ca. AD 160-225) </a:t>
            </a:r>
            <a:endParaRPr lang="en-US" sz="4400" dirty="0"/>
          </a:p>
          <a:p>
            <a:pPr marL="0" indent="0" algn="ctr">
              <a:lnSpc>
                <a:spcPct val="90000"/>
              </a:lnSpc>
              <a:spcBef>
                <a:spcPts val="0"/>
              </a:spcBef>
              <a:spcAft>
                <a:spcPts val="1200"/>
              </a:spcAft>
              <a:buNone/>
            </a:pPr>
            <a:r>
              <a:rPr lang="en-US" sz="3000" dirty="0"/>
              <a:t>He believed, “All souls, therefore, are shut up within Hades. . . the soul undergoes punishment and consolation in Hades in the interval, while it awaits its alternative of judgment, in a certain anticipation either of gloom or of glory. . .” (</a:t>
            </a:r>
            <a:r>
              <a:rPr lang="en-US" sz="3000" i="1" dirty="0"/>
              <a:t>A Treatise on the Soul</a:t>
            </a:r>
            <a:r>
              <a:rPr lang="en-US" sz="3000" dirty="0"/>
              <a:t> 48).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25294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Tertullian</a:t>
            </a:r>
          </a:p>
          <a:p>
            <a:pPr marL="0" indent="0" algn="ctr">
              <a:lnSpc>
                <a:spcPct val="90000"/>
              </a:lnSpc>
              <a:spcBef>
                <a:spcPts val="0"/>
              </a:spcBef>
              <a:spcAft>
                <a:spcPts val="1200"/>
              </a:spcAft>
              <a:buNone/>
            </a:pPr>
            <a:r>
              <a:rPr lang="en-US" sz="2800" dirty="0"/>
              <a:t>(ca. AD 160-225) </a:t>
            </a:r>
            <a:endParaRPr lang="en-US" sz="4400" dirty="0"/>
          </a:p>
          <a:p>
            <a:pPr marL="0" indent="0" algn="ctr">
              <a:lnSpc>
                <a:spcPct val="90000"/>
              </a:lnSpc>
              <a:spcBef>
                <a:spcPts val="0"/>
              </a:spcBef>
              <a:spcAft>
                <a:spcPts val="1200"/>
              </a:spcAft>
              <a:buNone/>
            </a:pPr>
            <a:r>
              <a:rPr lang="en-US" sz="2800" dirty="0"/>
              <a:t>He applied Daniel 7:13-14 (“son of Man coming with the clouds”) to Christ’s “second advent,” arguing that the OT prophesied a humble and a glorious coming of Christ—the Jews “to this day they deny that their Christ has come, because He has not appeared in majesty, while they ignore the fact that He was to come also in lowliness” (</a:t>
            </a:r>
            <a:r>
              <a:rPr lang="en-US" sz="2800" i="1" dirty="0"/>
              <a:t>Against </a:t>
            </a:r>
            <a:r>
              <a:rPr lang="en-US" sz="2800" i="1" dirty="0" err="1"/>
              <a:t>Marcion</a:t>
            </a:r>
            <a:r>
              <a:rPr lang="en-US" sz="2800" i="1" dirty="0"/>
              <a:t> </a:t>
            </a:r>
            <a:r>
              <a:rPr lang="en-US" sz="2800" dirty="0"/>
              <a:t>3.7)</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4706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Eusebius of Caesarea</a:t>
            </a:r>
          </a:p>
          <a:p>
            <a:pPr marL="0" indent="0" algn="ctr">
              <a:lnSpc>
                <a:spcPct val="90000"/>
              </a:lnSpc>
              <a:spcBef>
                <a:spcPts val="0"/>
              </a:spcBef>
              <a:spcAft>
                <a:spcPts val="1200"/>
              </a:spcAft>
              <a:buNone/>
            </a:pPr>
            <a:r>
              <a:rPr lang="en-US" sz="2800" dirty="0"/>
              <a:t>(AD 260-340, Church Historian) </a:t>
            </a:r>
            <a:endParaRPr lang="en-US" sz="4400" dirty="0"/>
          </a:p>
          <a:p>
            <a:pPr marL="0" indent="0" algn="ctr">
              <a:lnSpc>
                <a:spcPct val="80000"/>
              </a:lnSpc>
              <a:spcBef>
                <a:spcPts val="0"/>
              </a:spcBef>
              <a:spcAft>
                <a:spcPts val="1200"/>
              </a:spcAft>
              <a:buNone/>
            </a:pPr>
            <a:r>
              <a:rPr lang="en-US" sz="3200" dirty="0"/>
              <a:t>“. . .The End of all things (so foretold) should be at hand, and be fully brought to pass : in these days should be fulfilled all that had been spoken of Christ (and of His church) by the prophets” (Extract from </a:t>
            </a:r>
            <a:r>
              <a:rPr lang="en-US" sz="3200" i="1" dirty="0" err="1"/>
              <a:t>Theophania</a:t>
            </a:r>
            <a:r>
              <a:rPr lang="en-US" sz="3200" dirty="0"/>
              <a:t>)</a:t>
            </a:r>
          </a:p>
          <a:p>
            <a:pPr marL="0" indent="0" algn="ctr">
              <a:lnSpc>
                <a:spcPct val="90000"/>
              </a:lnSpc>
              <a:spcBef>
                <a:spcPts val="0"/>
              </a:spcBef>
              <a:spcAft>
                <a:spcPts val="1200"/>
              </a:spcAft>
              <a:buNone/>
            </a:pPr>
            <a:r>
              <a:rPr lang="en-US" sz="2000" dirty="0"/>
              <a:t>As quoted by Congregation of Christ at Weatherford (https://</a:t>
            </a:r>
            <a:r>
              <a:rPr lang="en-US" sz="2000" dirty="0" err="1"/>
              <a:t>congregationofchrist.org</a:t>
            </a:r>
            <a:r>
              <a:rPr lang="en-US" sz="2000" dirty="0"/>
              <a:t>/preterist-view-is-very-old/)</a:t>
            </a:r>
            <a:endParaRPr lang="en-US" sz="1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41028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Eusebius of Caesarea</a:t>
            </a:r>
          </a:p>
          <a:p>
            <a:pPr marL="0" indent="0" algn="ctr">
              <a:lnSpc>
                <a:spcPct val="90000"/>
              </a:lnSpc>
              <a:spcBef>
                <a:spcPts val="0"/>
              </a:spcBef>
              <a:spcAft>
                <a:spcPts val="1200"/>
              </a:spcAft>
              <a:buNone/>
            </a:pPr>
            <a:r>
              <a:rPr lang="en-US" sz="2800" dirty="0"/>
              <a:t>(AD 260-340, Church Historian) </a:t>
            </a:r>
            <a:endParaRPr lang="en-US" sz="4400" dirty="0"/>
          </a:p>
          <a:p>
            <a:pPr marL="0" indent="0" algn="ctr">
              <a:lnSpc>
                <a:spcPct val="80000"/>
              </a:lnSpc>
              <a:spcBef>
                <a:spcPts val="0"/>
              </a:spcBef>
              <a:spcAft>
                <a:spcPts val="1200"/>
              </a:spcAft>
              <a:buNone/>
            </a:pPr>
            <a:r>
              <a:rPr lang="en-US" sz="3600" dirty="0"/>
              <a:t>This is actually a quote from the “Preliminary Dissertation” of a translation of Eusebius’s </a:t>
            </a:r>
            <a:r>
              <a:rPr lang="en-US" sz="3600" i="1" dirty="0" err="1"/>
              <a:t>Theophania</a:t>
            </a:r>
            <a:r>
              <a:rPr lang="en-US" sz="3600" i="1" dirty="0"/>
              <a:t>, </a:t>
            </a:r>
            <a:r>
              <a:rPr lang="en-US" sz="3600" dirty="0"/>
              <a:t>written by Preterist Samuel Lee (Cambridge: University Press, 1843, cli)—These are not the words of Eusebius! </a:t>
            </a:r>
            <a:r>
              <a:rPr lang="en-US" sz="3600" i="1" dirty="0"/>
              <a:t> </a:t>
            </a:r>
            <a:endParaRPr lang="en-US" sz="20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55671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2290763" indent="0" algn="ctr">
              <a:lnSpc>
                <a:spcPct val="90000"/>
              </a:lnSpc>
              <a:spcBef>
                <a:spcPts val="0"/>
              </a:spcBef>
              <a:spcAft>
                <a:spcPts val="0"/>
              </a:spcAft>
              <a:buNone/>
            </a:pPr>
            <a:r>
              <a:rPr lang="en-US" sz="4400" dirty="0"/>
              <a:t>Eusebius of Caesarea</a:t>
            </a:r>
          </a:p>
          <a:p>
            <a:pPr marL="2290763" indent="0" algn="ctr">
              <a:lnSpc>
                <a:spcPct val="90000"/>
              </a:lnSpc>
              <a:spcBef>
                <a:spcPts val="0"/>
              </a:spcBef>
              <a:spcAft>
                <a:spcPts val="1200"/>
              </a:spcAft>
              <a:buNone/>
            </a:pPr>
            <a:r>
              <a:rPr lang="en-US" sz="2800" dirty="0"/>
              <a:t>(AD 260-340, Church Historian) </a:t>
            </a:r>
            <a:endParaRPr lang="en-US" sz="4400" dirty="0"/>
          </a:p>
          <a:p>
            <a:pPr marL="2290763" indent="0">
              <a:lnSpc>
                <a:spcPct val="80000"/>
              </a:lnSpc>
              <a:spcBef>
                <a:spcPts val="0"/>
              </a:spcBef>
              <a:spcAft>
                <a:spcPts val="1200"/>
              </a:spcAft>
              <a:buNone/>
            </a:pPr>
            <a:r>
              <a:rPr lang="en-US" sz="2200" dirty="0"/>
              <a:t>Original book may be accessed on Google Books: https://</a:t>
            </a:r>
            <a:r>
              <a:rPr lang="en-US" sz="2200" dirty="0" err="1"/>
              <a:t>books.google.com</a:t>
            </a:r>
            <a:r>
              <a:rPr lang="en-US" sz="2200" dirty="0"/>
              <a:t>/</a:t>
            </a:r>
            <a:r>
              <a:rPr lang="en-US" sz="2200" dirty="0" err="1"/>
              <a:t>books?id</a:t>
            </a:r>
            <a:r>
              <a:rPr lang="en-US" sz="2200" dirty="0"/>
              <a:t>=</a:t>
            </a:r>
            <a:r>
              <a:rPr lang="en-US" sz="2200" dirty="0" err="1"/>
              <a:t>yZdeAAAAcAAJ&amp;pg</a:t>
            </a:r>
            <a:r>
              <a:rPr lang="en-US" sz="2200" dirty="0"/>
              <a:t>=PR103&amp;lpg=PR103&amp;dq=</a:t>
            </a:r>
            <a:r>
              <a:rPr lang="en-US" sz="2200" dirty="0" err="1"/>
              <a:t>Eusebius+Theophania</a:t>
            </a:r>
            <a:r>
              <a:rPr lang="en-US" sz="2200" dirty="0"/>
              <a:t>+%22end+of+all+things%22&amp;source=</a:t>
            </a:r>
            <a:r>
              <a:rPr lang="en-US" sz="2200" dirty="0" err="1"/>
              <a:t>bl&amp;ots</a:t>
            </a:r>
            <a:r>
              <a:rPr lang="en-US" sz="2200" dirty="0"/>
              <a:t>=YenSl7ZSFt&amp;sig=ACfU3U1XBr_M_8i95xufr8SnWIKLed3O7Q&amp;hl=</a:t>
            </a:r>
            <a:r>
              <a:rPr lang="en-US" sz="2200" dirty="0" err="1"/>
              <a:t>en&amp;sa</a:t>
            </a:r>
            <a:r>
              <a:rPr lang="en-US" sz="2200" dirty="0"/>
              <a:t>=</a:t>
            </a:r>
            <a:r>
              <a:rPr lang="en-US" sz="2200" dirty="0" err="1"/>
              <a:t>X&amp;ved</a:t>
            </a:r>
            <a:r>
              <a:rPr lang="en-US" sz="2200" dirty="0"/>
              <a:t>=2ahUKEwiYvuq7vY3qAhUMXa0KHS2SCWUQ6AEwAHoECAoQAQ#v=</a:t>
            </a:r>
            <a:r>
              <a:rPr lang="en-US" sz="2200" dirty="0" err="1"/>
              <a:t>onepage&amp;q</a:t>
            </a:r>
            <a:r>
              <a:rPr lang="en-US" sz="2200" dirty="0"/>
              <a:t>=Eusebius%20Theophania%20%22end%20of%20all%20things%22&amp;f=false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pic>
        <p:nvPicPr>
          <p:cNvPr id="2" name="Picture 1">
            <a:extLst>
              <a:ext uri="{FF2B5EF4-FFF2-40B4-BE49-F238E27FC236}">
                <a16:creationId xmlns:a16="http://schemas.microsoft.com/office/drawing/2014/main" id="{9756D5B0-CB96-8449-8CE1-EB4B10CEA06E}"/>
              </a:ext>
            </a:extLst>
          </p:cNvPr>
          <p:cNvPicPr>
            <a:picLocks noChangeAspect="1"/>
          </p:cNvPicPr>
          <p:nvPr/>
        </p:nvPicPr>
        <p:blipFill>
          <a:blip r:embed="rId3"/>
          <a:stretch>
            <a:fillRect/>
          </a:stretch>
        </p:blipFill>
        <p:spPr>
          <a:xfrm>
            <a:off x="494675" y="3172691"/>
            <a:ext cx="2077855" cy="3126918"/>
          </a:xfrm>
          <a:prstGeom prst="rect">
            <a:avLst/>
          </a:prstGeom>
        </p:spPr>
      </p:pic>
    </p:spTree>
    <p:extLst>
      <p:ext uri="{BB962C8B-B14F-4D97-AF65-F5344CB8AC3E}">
        <p14:creationId xmlns:p14="http://schemas.microsoft.com/office/powerpoint/2010/main" val="33306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BCEE3-4947-2A48-8886-E5C526C64C1D}"/>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Is This Really Such a Big Deal?</a:t>
            </a:r>
          </a:p>
        </p:txBody>
      </p:sp>
      <p:sp>
        <p:nvSpPr>
          <p:cNvPr id="6" name="Content Placeholder 2">
            <a:extLst>
              <a:ext uri="{FF2B5EF4-FFF2-40B4-BE49-F238E27FC236}">
                <a16:creationId xmlns:a16="http://schemas.microsoft.com/office/drawing/2014/main" id="{3255568B-95D6-024D-A633-EF0160FED36C}"/>
              </a:ext>
            </a:extLst>
          </p:cNvPr>
          <p:cNvSpPr>
            <a:spLocks noGrp="1"/>
          </p:cNvSpPr>
          <p:nvPr>
            <p:ph idx="1"/>
          </p:nvPr>
        </p:nvSpPr>
        <p:spPr>
          <a:xfrm>
            <a:off x="464695" y="2758190"/>
            <a:ext cx="8184630" cy="3915326"/>
          </a:xfrm>
        </p:spPr>
        <p:txBody>
          <a:bodyPr anchor="t">
            <a:normAutofit/>
          </a:bodyPr>
          <a:lstStyle/>
          <a:p>
            <a:pPr marL="0" indent="0" algn="ctr">
              <a:buNone/>
            </a:pPr>
            <a:r>
              <a:rPr lang="en-US" dirty="0"/>
              <a:t>Embraced by good Bible students </a:t>
            </a:r>
          </a:p>
          <a:p>
            <a:pPr marL="0" indent="0" algn="ctr">
              <a:buNone/>
            </a:pPr>
            <a:r>
              <a:rPr lang="en-US" dirty="0"/>
              <a:t>Viewed as an evolution in their faith</a:t>
            </a:r>
          </a:p>
          <a:p>
            <a:pPr marL="0" indent="0" algn="ctr">
              <a:buNone/>
            </a:pPr>
            <a:r>
              <a:rPr lang="en-US" dirty="0"/>
              <a:t>Consider it to better harmonize Scripture</a:t>
            </a:r>
          </a:p>
          <a:p>
            <a:pPr marL="0" indent="0" algn="ctr">
              <a:buNone/>
            </a:pPr>
            <a:r>
              <a:rPr lang="en-US" dirty="0"/>
              <a:t>Consider it a further restoration</a:t>
            </a:r>
          </a:p>
          <a:p>
            <a:pPr marL="0" indent="0" algn="ctr">
              <a:buNone/>
            </a:pPr>
            <a:endParaRPr lang="en-US" dirty="0"/>
          </a:p>
        </p:txBody>
      </p:sp>
    </p:spTree>
    <p:extLst>
      <p:ext uri="{BB962C8B-B14F-4D97-AF65-F5344CB8AC3E}">
        <p14:creationId xmlns:p14="http://schemas.microsoft.com/office/powerpoint/2010/main" val="4210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Eusebius of Caesarea</a:t>
            </a:r>
          </a:p>
          <a:p>
            <a:pPr marL="0" indent="0" algn="ctr">
              <a:lnSpc>
                <a:spcPct val="90000"/>
              </a:lnSpc>
              <a:spcBef>
                <a:spcPts val="0"/>
              </a:spcBef>
              <a:spcAft>
                <a:spcPts val="1200"/>
              </a:spcAft>
              <a:buNone/>
            </a:pPr>
            <a:r>
              <a:rPr lang="en-US" sz="2800" dirty="0"/>
              <a:t>(AD 260-340, Church Historian) </a:t>
            </a:r>
            <a:endParaRPr lang="en-US" sz="4400" dirty="0"/>
          </a:p>
          <a:p>
            <a:pPr marL="0" indent="0" algn="ctr">
              <a:lnSpc>
                <a:spcPct val="80000"/>
              </a:lnSpc>
              <a:spcBef>
                <a:spcPts val="0"/>
              </a:spcBef>
              <a:spcAft>
                <a:spcPts val="1200"/>
              </a:spcAft>
              <a:buNone/>
            </a:pPr>
            <a:r>
              <a:rPr lang="en-US" sz="3200" dirty="0"/>
              <a:t>“The Holy Scriptures foretell that there will be unmistakable signs of the Coming of Christ. Now there were among the Hebrews three outstanding offices of dignity, which made the nation famous, firstly the kingship. . .”</a:t>
            </a:r>
          </a:p>
          <a:p>
            <a:pPr marL="0" indent="0" algn="ctr">
              <a:lnSpc>
                <a:spcPct val="90000"/>
              </a:lnSpc>
              <a:spcBef>
                <a:spcPts val="0"/>
              </a:spcBef>
              <a:spcAft>
                <a:spcPts val="1200"/>
              </a:spcAft>
              <a:buNone/>
            </a:pPr>
            <a:r>
              <a:rPr lang="en-US" sz="2000" dirty="0"/>
              <a:t>Congregation of Christ at Weatherford (https://</a:t>
            </a:r>
            <a:r>
              <a:rPr lang="en-US" sz="2000" dirty="0" err="1"/>
              <a:t>congregationofchrist.org</a:t>
            </a:r>
            <a:r>
              <a:rPr lang="en-US" sz="2000" dirty="0"/>
              <a:t>/preterist-view-is-very-old/)</a:t>
            </a:r>
            <a:endParaRPr lang="en-US" sz="1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44439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Eusebius of Caesarea</a:t>
            </a:r>
          </a:p>
          <a:p>
            <a:pPr marL="0" indent="0" algn="ctr">
              <a:lnSpc>
                <a:spcPct val="90000"/>
              </a:lnSpc>
              <a:spcBef>
                <a:spcPts val="0"/>
              </a:spcBef>
              <a:spcAft>
                <a:spcPts val="1200"/>
              </a:spcAft>
              <a:buNone/>
            </a:pPr>
            <a:r>
              <a:rPr lang="en-US" sz="2800" dirty="0"/>
              <a:t>(AD 260-340, Church Historian) </a:t>
            </a:r>
            <a:endParaRPr lang="en-US" sz="4400" dirty="0"/>
          </a:p>
          <a:p>
            <a:pPr marL="0" indent="0" algn="ctr">
              <a:lnSpc>
                <a:spcPct val="80000"/>
              </a:lnSpc>
              <a:spcBef>
                <a:spcPts val="0"/>
              </a:spcBef>
              <a:buNone/>
            </a:pPr>
            <a:r>
              <a:rPr lang="en-US" sz="3200" dirty="0"/>
              <a:t>“. . .secondly that of prophet, and lastly the high priesthood. The prophecies said that the abolition and complete destruction of all these three together would be the sign of the presence (</a:t>
            </a:r>
            <a:r>
              <a:rPr lang="en-US" sz="3200" i="1" dirty="0"/>
              <a:t>parousia</a:t>
            </a:r>
            <a:r>
              <a:rPr lang="en-US" sz="3200" dirty="0"/>
              <a:t>) of the Christ” (</a:t>
            </a:r>
            <a:r>
              <a:rPr lang="en-US" sz="3200" i="1" dirty="0" err="1"/>
              <a:t>Demonstratio</a:t>
            </a:r>
            <a:r>
              <a:rPr lang="en-US" sz="3200" i="1" dirty="0"/>
              <a:t> </a:t>
            </a:r>
            <a:r>
              <a:rPr lang="en-US" sz="3200" i="1" dirty="0" err="1"/>
              <a:t>Evangelica</a:t>
            </a:r>
            <a:r>
              <a:rPr lang="en-US" sz="3200" i="1" dirty="0"/>
              <a:t> </a:t>
            </a:r>
            <a:r>
              <a:rPr lang="en-US" sz="3200" dirty="0"/>
              <a:t>8.363)</a:t>
            </a:r>
          </a:p>
          <a:p>
            <a:pPr marL="0" indent="0" algn="ctr">
              <a:lnSpc>
                <a:spcPct val="90000"/>
              </a:lnSpc>
              <a:spcBef>
                <a:spcPts val="0"/>
              </a:spcBef>
              <a:spcAft>
                <a:spcPts val="1200"/>
              </a:spcAft>
              <a:buNone/>
            </a:pPr>
            <a:r>
              <a:rPr lang="en-US" sz="2000" dirty="0"/>
              <a:t>(https://</a:t>
            </a:r>
            <a:r>
              <a:rPr lang="en-US" sz="2000" dirty="0" err="1"/>
              <a:t>congregationofchrist.org</a:t>
            </a:r>
            <a:r>
              <a:rPr lang="en-US" sz="2000" dirty="0"/>
              <a:t>/preterist-view-is-very-old/)</a:t>
            </a:r>
            <a:endParaRPr lang="en-US" sz="1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7349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Eusebius of Caesarea</a:t>
            </a:r>
          </a:p>
          <a:p>
            <a:pPr marL="0" indent="0" algn="ctr">
              <a:lnSpc>
                <a:spcPct val="90000"/>
              </a:lnSpc>
              <a:spcBef>
                <a:spcPts val="0"/>
              </a:spcBef>
              <a:spcAft>
                <a:spcPts val="1200"/>
              </a:spcAft>
              <a:buNone/>
            </a:pPr>
            <a:r>
              <a:rPr lang="en-US" sz="2800" dirty="0"/>
              <a:t>(AD 260-340, Church Historian) </a:t>
            </a:r>
            <a:endParaRPr lang="en-US" sz="4400" dirty="0"/>
          </a:p>
          <a:p>
            <a:pPr marL="0" indent="0" algn="ctr">
              <a:lnSpc>
                <a:spcPct val="80000"/>
              </a:lnSpc>
              <a:spcBef>
                <a:spcPts val="0"/>
              </a:spcBef>
              <a:spcAft>
                <a:spcPts val="1200"/>
              </a:spcAft>
              <a:buNone/>
            </a:pPr>
            <a:r>
              <a:rPr lang="en-US" sz="3600" dirty="0"/>
              <a:t>In the context he is talking about Jesus’s first </a:t>
            </a:r>
            <a:r>
              <a:rPr lang="en-US" sz="3600" i="1" dirty="0"/>
              <a:t>parousia, </a:t>
            </a:r>
            <a:r>
              <a:rPr lang="en-US" sz="3600" dirty="0"/>
              <a:t>and arguing that the end of kingship, prophecy, and priesthood proved He was the Messiah.</a:t>
            </a:r>
          </a:p>
          <a:p>
            <a:pPr marL="0" indent="0" algn="ctr">
              <a:lnSpc>
                <a:spcPct val="80000"/>
              </a:lnSpc>
              <a:spcBef>
                <a:spcPts val="0"/>
              </a:spcBef>
              <a:buNone/>
            </a:pPr>
            <a:r>
              <a:rPr lang="en-US" sz="3200" dirty="0"/>
              <a:t>He was not discussing Christ’s Second </a:t>
            </a:r>
            <a:r>
              <a:rPr lang="en-US" sz="3200" i="1" dirty="0"/>
              <a:t>parousia.</a:t>
            </a:r>
            <a:r>
              <a:rPr lang="en-US" sz="3200" dirty="0"/>
              <a:t>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3316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Hegesippus</a:t>
            </a:r>
            <a:endParaRPr lang="en-US" sz="4400" dirty="0"/>
          </a:p>
          <a:p>
            <a:pPr marL="0" indent="0" algn="ctr">
              <a:lnSpc>
                <a:spcPct val="90000"/>
              </a:lnSpc>
              <a:spcBef>
                <a:spcPts val="0"/>
              </a:spcBef>
              <a:spcAft>
                <a:spcPts val="1200"/>
              </a:spcAft>
              <a:buNone/>
            </a:pPr>
            <a:r>
              <a:rPr lang="en-US" sz="2800" dirty="0"/>
              <a:t>(2</a:t>
            </a:r>
            <a:r>
              <a:rPr lang="en-US" sz="2800" baseline="30000" dirty="0"/>
              <a:t>nd</a:t>
            </a:r>
            <a:r>
              <a:rPr lang="en-US" sz="2800" dirty="0"/>
              <a:t> Century Church Historian) </a:t>
            </a:r>
            <a:endParaRPr lang="en-US" sz="4400" dirty="0"/>
          </a:p>
          <a:p>
            <a:pPr marL="0" indent="0" algn="ctr">
              <a:lnSpc>
                <a:spcPct val="90000"/>
              </a:lnSpc>
              <a:spcBef>
                <a:spcPts val="0"/>
              </a:spcBef>
              <a:spcAft>
                <a:spcPts val="1200"/>
              </a:spcAft>
              <a:buNone/>
            </a:pPr>
            <a:r>
              <a:rPr lang="en-US" sz="3200" dirty="0"/>
              <a:t>Quoted by Eusebius, regarding death of James: “He himself sits in heaven at the right hand of the great Power, and is about (</a:t>
            </a:r>
            <a:r>
              <a:rPr lang="en-US" sz="3200" i="1" dirty="0" err="1"/>
              <a:t>mellō</a:t>
            </a:r>
            <a:r>
              <a:rPr lang="en-US" sz="3200" dirty="0"/>
              <a:t>) to come upon the clouds of heaven” (</a:t>
            </a:r>
            <a:r>
              <a:rPr lang="en-US" sz="3200" i="1" dirty="0"/>
              <a:t>Ecclesiastical History</a:t>
            </a:r>
            <a:r>
              <a:rPr lang="en-US" sz="3200" dirty="0"/>
              <a:t> 2.23.3, 13).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293279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Hegesippus</a:t>
            </a:r>
            <a:endParaRPr lang="en-US" sz="4400" dirty="0"/>
          </a:p>
          <a:p>
            <a:pPr marL="0" indent="0" algn="ctr">
              <a:lnSpc>
                <a:spcPct val="90000"/>
              </a:lnSpc>
              <a:spcBef>
                <a:spcPts val="0"/>
              </a:spcBef>
              <a:spcAft>
                <a:spcPts val="1200"/>
              </a:spcAft>
              <a:buNone/>
            </a:pPr>
            <a:r>
              <a:rPr lang="en-US" sz="2800" dirty="0"/>
              <a:t>(2</a:t>
            </a:r>
            <a:r>
              <a:rPr lang="en-US" sz="2800" baseline="30000" dirty="0"/>
              <a:t>nd</a:t>
            </a:r>
            <a:r>
              <a:rPr lang="en-US" sz="2800" dirty="0"/>
              <a:t> Century Church Historian) </a:t>
            </a:r>
            <a:endParaRPr lang="en-US" sz="4400" dirty="0"/>
          </a:p>
          <a:p>
            <a:pPr marL="0" indent="0" algn="ctr">
              <a:lnSpc>
                <a:spcPct val="90000"/>
              </a:lnSpc>
              <a:spcBef>
                <a:spcPts val="0"/>
              </a:spcBef>
              <a:spcAft>
                <a:spcPts val="1200"/>
              </a:spcAft>
              <a:buNone/>
            </a:pPr>
            <a:r>
              <a:rPr lang="en-US" sz="3200" dirty="0"/>
              <a:t>Parallels Matthew 16:27 (</a:t>
            </a:r>
            <a:r>
              <a:rPr lang="en-US" sz="3200" i="1" dirty="0" err="1"/>
              <a:t>mellō</a:t>
            </a:r>
            <a:r>
              <a:rPr lang="en-US" sz="3200" dirty="0"/>
              <a:t>) and Christ’s words t Caiaphas (Matt. 26:64).</a:t>
            </a:r>
          </a:p>
          <a:p>
            <a:pPr marL="0" indent="0" algn="ctr">
              <a:lnSpc>
                <a:spcPct val="90000"/>
              </a:lnSpc>
              <a:spcBef>
                <a:spcPts val="0"/>
              </a:spcBef>
              <a:spcAft>
                <a:spcPts val="1200"/>
              </a:spcAft>
              <a:buNone/>
            </a:pPr>
            <a:r>
              <a:rPr lang="en-US" sz="3200" dirty="0"/>
              <a:t>Relies on </a:t>
            </a:r>
            <a:r>
              <a:rPr lang="en-US" sz="3200" i="1" dirty="0" err="1"/>
              <a:t>mellō</a:t>
            </a:r>
            <a:r>
              <a:rPr lang="en-US" sz="3200" i="1" dirty="0"/>
              <a:t> </a:t>
            </a:r>
            <a:r>
              <a:rPr lang="en-US" sz="3200" dirty="0"/>
              <a:t>argument (cf. 2 Pet. 2:6; Heb. 11:20—long timeframe)</a:t>
            </a:r>
          </a:p>
          <a:p>
            <a:pPr marL="0" indent="0" algn="ctr">
              <a:lnSpc>
                <a:spcPct val="90000"/>
              </a:lnSpc>
              <a:spcBef>
                <a:spcPts val="0"/>
              </a:spcBef>
              <a:spcAft>
                <a:spcPts val="1200"/>
              </a:spcAft>
              <a:buNone/>
            </a:pPr>
            <a:r>
              <a:rPr lang="en-US" sz="3200" dirty="0"/>
              <a:t>Assumes what it claims to prove.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78796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Hegesippus</a:t>
            </a:r>
            <a:endParaRPr lang="en-US" sz="4400" dirty="0"/>
          </a:p>
          <a:p>
            <a:pPr marL="0" indent="0" algn="ctr">
              <a:lnSpc>
                <a:spcPct val="90000"/>
              </a:lnSpc>
              <a:spcBef>
                <a:spcPts val="0"/>
              </a:spcBef>
              <a:spcAft>
                <a:spcPts val="1200"/>
              </a:spcAft>
              <a:buNone/>
            </a:pPr>
            <a:r>
              <a:rPr lang="en-US" sz="2800" dirty="0"/>
              <a:t>(2</a:t>
            </a:r>
            <a:r>
              <a:rPr lang="en-US" sz="2800" baseline="30000" dirty="0"/>
              <a:t>nd</a:t>
            </a:r>
            <a:r>
              <a:rPr lang="en-US" sz="2800" dirty="0"/>
              <a:t> Century Church Historian) </a:t>
            </a:r>
            <a:endParaRPr lang="en-US" sz="4400" dirty="0"/>
          </a:p>
          <a:p>
            <a:pPr marL="0" indent="0" algn="ctr">
              <a:lnSpc>
                <a:spcPct val="90000"/>
              </a:lnSpc>
              <a:spcBef>
                <a:spcPts val="0"/>
              </a:spcBef>
              <a:spcAft>
                <a:spcPts val="1200"/>
              </a:spcAft>
              <a:buNone/>
            </a:pPr>
            <a:r>
              <a:rPr lang="en-US" sz="3600" dirty="0"/>
              <a:t>Fails to recognize that he also quotes him to says that Domitian (long after AD 70) “feared the coming (</a:t>
            </a:r>
            <a:r>
              <a:rPr lang="en-US" sz="3600" i="1" dirty="0"/>
              <a:t>parousia</a:t>
            </a:r>
            <a:r>
              <a:rPr lang="en-US" sz="3600" dirty="0"/>
              <a:t>) of Christ as Herod also had feared it” (ibid. 3.19-20.2).</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7409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Hegesippus</a:t>
            </a:r>
            <a:endParaRPr lang="en-US" sz="4400" dirty="0"/>
          </a:p>
          <a:p>
            <a:pPr marL="0" indent="0" algn="ctr">
              <a:lnSpc>
                <a:spcPct val="90000"/>
              </a:lnSpc>
              <a:spcBef>
                <a:spcPts val="0"/>
              </a:spcBef>
              <a:spcAft>
                <a:spcPts val="1200"/>
              </a:spcAft>
              <a:buNone/>
            </a:pPr>
            <a:r>
              <a:rPr lang="en-US" sz="2800" dirty="0"/>
              <a:t>(2</a:t>
            </a:r>
            <a:r>
              <a:rPr lang="en-US" sz="2800" baseline="30000" dirty="0"/>
              <a:t>nd</a:t>
            </a:r>
            <a:r>
              <a:rPr lang="en-US" sz="2800" dirty="0"/>
              <a:t> Century Church Historian) </a:t>
            </a:r>
            <a:endParaRPr lang="en-US" sz="4400" dirty="0"/>
          </a:p>
          <a:p>
            <a:pPr marL="0" indent="0" algn="ctr">
              <a:lnSpc>
                <a:spcPct val="90000"/>
              </a:lnSpc>
              <a:spcBef>
                <a:spcPts val="0"/>
              </a:spcBef>
              <a:spcAft>
                <a:spcPts val="1200"/>
              </a:spcAft>
              <a:buNone/>
            </a:pPr>
            <a:r>
              <a:rPr lang="en-US" sz="3000" dirty="0"/>
              <a:t>He further quotes him to say relatives of Jesus were brought before Domitian declaring Christ’s kingdom, “was not a temporal nor an earthly kingdom, but a heavenly and angelic one, which would appear at the end of the world (</a:t>
            </a:r>
            <a:r>
              <a:rPr lang="en-US" sz="3000" i="1" dirty="0" err="1"/>
              <a:t>sunteleia</a:t>
            </a:r>
            <a:r>
              <a:rPr lang="en-US" sz="3000" i="1" dirty="0"/>
              <a:t> </a:t>
            </a:r>
            <a:r>
              <a:rPr lang="en-US" sz="3000" i="1" dirty="0" err="1"/>
              <a:t>tou</a:t>
            </a:r>
            <a:r>
              <a:rPr lang="en-US" sz="3000" i="1" dirty="0"/>
              <a:t> </a:t>
            </a:r>
            <a:r>
              <a:rPr lang="en-US" sz="3000" i="1" dirty="0" err="1"/>
              <a:t>aiōnos</a:t>
            </a:r>
            <a:r>
              <a:rPr lang="en-US" sz="3000" dirty="0"/>
              <a:t>, cf. Matt. 24:3, 13:49; 28:20).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0968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err="1"/>
              <a:t>Hegesippus</a:t>
            </a:r>
            <a:endParaRPr lang="en-US" sz="4400" dirty="0"/>
          </a:p>
          <a:p>
            <a:pPr marL="0" indent="0" algn="ctr">
              <a:lnSpc>
                <a:spcPct val="90000"/>
              </a:lnSpc>
              <a:spcBef>
                <a:spcPts val="0"/>
              </a:spcBef>
              <a:spcAft>
                <a:spcPts val="1200"/>
              </a:spcAft>
              <a:buNone/>
            </a:pPr>
            <a:r>
              <a:rPr lang="en-US" sz="2800" dirty="0"/>
              <a:t>(2</a:t>
            </a:r>
            <a:r>
              <a:rPr lang="en-US" sz="2800" baseline="30000" dirty="0"/>
              <a:t>nd</a:t>
            </a:r>
            <a:r>
              <a:rPr lang="en-US" sz="2800" dirty="0"/>
              <a:t> Century Church Historian) </a:t>
            </a:r>
            <a:endParaRPr lang="en-US" sz="4400" dirty="0"/>
          </a:p>
          <a:p>
            <a:pPr marL="0" indent="0" algn="ctr">
              <a:lnSpc>
                <a:spcPct val="90000"/>
              </a:lnSpc>
              <a:spcBef>
                <a:spcPts val="0"/>
              </a:spcBef>
              <a:spcAft>
                <a:spcPts val="1200"/>
              </a:spcAft>
              <a:buNone/>
            </a:pPr>
            <a:r>
              <a:rPr lang="en-US" sz="3000" dirty="0"/>
              <a:t>“. . . when he should come in glory to judge the quick and the dead, and to give unto every one according to his works” (ibid. 3.20.6).</a:t>
            </a:r>
          </a:p>
          <a:p>
            <a:pPr marL="0" indent="0" algn="ctr">
              <a:lnSpc>
                <a:spcPct val="90000"/>
              </a:lnSpc>
              <a:spcBef>
                <a:spcPts val="0"/>
              </a:spcBef>
              <a:spcAft>
                <a:spcPts val="1200"/>
              </a:spcAft>
              <a:buNone/>
            </a:pPr>
            <a:r>
              <a:rPr lang="en-US" sz="3600" i="1" dirty="0"/>
              <a:t>This does not support full </a:t>
            </a:r>
            <a:r>
              <a:rPr lang="en-US" sz="3600" i="1" dirty="0" err="1"/>
              <a:t>preterism</a:t>
            </a:r>
            <a:r>
              <a:rPr lang="en-US" sz="3600" i="1" dirty="0"/>
              <a:t>!</a:t>
            </a:r>
            <a:endParaRPr lang="en-US" sz="3000" i="1"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69067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Odes of Solomon</a:t>
            </a:r>
          </a:p>
          <a:p>
            <a:pPr marL="0" indent="0" algn="ctr">
              <a:lnSpc>
                <a:spcPct val="90000"/>
              </a:lnSpc>
              <a:spcBef>
                <a:spcPts val="0"/>
              </a:spcBef>
              <a:spcAft>
                <a:spcPts val="1200"/>
              </a:spcAft>
              <a:buNone/>
            </a:pPr>
            <a:r>
              <a:rPr lang="en-US" sz="2800" dirty="0"/>
              <a:t>(42 early songs written by an unknown Christian) </a:t>
            </a:r>
            <a:endParaRPr lang="en-US" sz="4400" dirty="0"/>
          </a:p>
          <a:p>
            <a:pPr marL="0" indent="0" algn="ctr">
              <a:lnSpc>
                <a:spcPct val="90000"/>
              </a:lnSpc>
              <a:spcBef>
                <a:spcPts val="0"/>
              </a:spcBef>
              <a:spcAft>
                <a:spcPts val="1200"/>
              </a:spcAft>
              <a:buNone/>
            </a:pPr>
            <a:r>
              <a:rPr lang="en-US" sz="3200" dirty="0"/>
              <a:t>Speak of salvation in present language</a:t>
            </a:r>
          </a:p>
          <a:p>
            <a:pPr marL="0" indent="0" algn="ctr">
              <a:lnSpc>
                <a:spcPct val="90000"/>
              </a:lnSpc>
              <a:spcBef>
                <a:spcPts val="0"/>
              </a:spcBef>
              <a:spcAft>
                <a:spcPts val="1200"/>
              </a:spcAft>
              <a:buNone/>
            </a:pPr>
            <a:r>
              <a:rPr lang="en-US" sz="2800" dirty="0"/>
              <a:t>“I put on immortality through His name, and took off corruption by His grace” (15.8)</a:t>
            </a:r>
          </a:p>
          <a:p>
            <a:pPr marL="0" indent="0" algn="ctr">
              <a:lnSpc>
                <a:spcPct val="90000"/>
              </a:lnSpc>
              <a:spcBef>
                <a:spcPts val="0"/>
              </a:spcBef>
              <a:spcAft>
                <a:spcPts val="1200"/>
              </a:spcAft>
              <a:buNone/>
            </a:pPr>
            <a:r>
              <a:rPr lang="en-US" sz="2800" dirty="0"/>
              <a:t>“. . . Eternal life has arisen in the Lord’s land, and it has been declared to His faithful ones, and has been given without limit to all that trust in Him” (15.10)</a:t>
            </a:r>
            <a:endParaRPr lang="en-US" sz="32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5255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Odes of Solomon</a:t>
            </a:r>
          </a:p>
          <a:p>
            <a:pPr marL="0" indent="0" algn="ctr">
              <a:lnSpc>
                <a:spcPct val="90000"/>
              </a:lnSpc>
              <a:spcBef>
                <a:spcPts val="0"/>
              </a:spcBef>
              <a:spcAft>
                <a:spcPts val="1200"/>
              </a:spcAft>
              <a:buNone/>
            </a:pPr>
            <a:r>
              <a:rPr lang="en-US" sz="2800" dirty="0"/>
              <a:t>(42 early songs written by an unknown Christian) </a:t>
            </a:r>
            <a:endParaRPr lang="en-US" sz="4400" dirty="0"/>
          </a:p>
          <a:p>
            <a:pPr marL="0" indent="0" algn="ctr">
              <a:lnSpc>
                <a:spcPct val="90000"/>
              </a:lnSpc>
              <a:spcBef>
                <a:spcPts val="0"/>
              </a:spcBef>
              <a:spcAft>
                <a:spcPts val="1200"/>
              </a:spcAft>
              <a:buNone/>
            </a:pPr>
            <a:r>
              <a:rPr lang="en-US" sz="3200" dirty="0"/>
              <a:t>The New Testament does the same</a:t>
            </a:r>
          </a:p>
          <a:p>
            <a:pPr marL="0" indent="0" algn="ctr">
              <a:lnSpc>
                <a:spcPct val="90000"/>
              </a:lnSpc>
              <a:spcBef>
                <a:spcPts val="0"/>
              </a:spcBef>
              <a:spcAft>
                <a:spcPts val="1200"/>
              </a:spcAft>
              <a:buNone/>
            </a:pPr>
            <a:r>
              <a:rPr lang="en-US" sz="3200" dirty="0"/>
              <a:t>“These things I have written to you who believe in the name of the Son of God, that you may know that you have eternal life, and that you may continue to believe in the name of the Son of God” (1 John 5:13)</a:t>
            </a:r>
            <a:endParaRPr lang="en-US" sz="36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47900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BCEE3-4947-2A48-8886-E5C526C64C1D}"/>
              </a:ext>
            </a:extLst>
          </p:cNvPr>
          <p:cNvSpPr>
            <a:spLocks noGrp="1"/>
          </p:cNvSpPr>
          <p:nvPr>
            <p:ph type="title"/>
          </p:nvPr>
        </p:nvSpPr>
        <p:spPr>
          <a:xfrm>
            <a:off x="464695" y="461409"/>
            <a:ext cx="8184630" cy="1881264"/>
          </a:xfrm>
          <a:sp3d>
            <a:bevelT prst="relaxedInset"/>
          </a:sp3d>
        </p:spPr>
        <p:txBody>
          <a:bodyPr/>
          <a:lstStyle/>
          <a:p>
            <a:pPr algn="ctr">
              <a:lnSpc>
                <a:spcPct val="80000"/>
              </a:lnSpc>
            </a:pPr>
            <a:r>
              <a:rPr lang="en-US" sz="7200" dirty="0"/>
              <a:t>Is This Really Such a Big Deal?</a:t>
            </a:r>
          </a:p>
        </p:txBody>
      </p:sp>
      <p:sp>
        <p:nvSpPr>
          <p:cNvPr id="6" name="Content Placeholder 2">
            <a:extLst>
              <a:ext uri="{FF2B5EF4-FFF2-40B4-BE49-F238E27FC236}">
                <a16:creationId xmlns:a16="http://schemas.microsoft.com/office/drawing/2014/main" id="{3255568B-95D6-024D-A633-EF0160FED36C}"/>
              </a:ext>
            </a:extLst>
          </p:cNvPr>
          <p:cNvSpPr>
            <a:spLocks noGrp="1"/>
          </p:cNvSpPr>
          <p:nvPr>
            <p:ph idx="1"/>
          </p:nvPr>
        </p:nvSpPr>
        <p:spPr>
          <a:xfrm>
            <a:off x="464695" y="2758190"/>
            <a:ext cx="8184630" cy="3915326"/>
          </a:xfrm>
        </p:spPr>
        <p:txBody>
          <a:bodyPr anchor="t">
            <a:normAutofit/>
          </a:bodyPr>
          <a:lstStyle/>
          <a:p>
            <a:pPr marL="0" indent="0" algn="ctr">
              <a:buNone/>
            </a:pPr>
            <a:r>
              <a:rPr lang="en-US" dirty="0"/>
              <a:t>325 miles southeast is the city of Weatherford, Texas</a:t>
            </a:r>
          </a:p>
          <a:p>
            <a:pPr marL="0" indent="0" algn="ctr">
              <a:buNone/>
            </a:pPr>
            <a:r>
              <a:rPr lang="en-US" dirty="0"/>
              <a:t>Some years ago this issue led to a split in a church there resulting in the formation of a new congregation.</a:t>
            </a:r>
          </a:p>
          <a:p>
            <a:pPr marL="0" indent="0" algn="ctr">
              <a:buNone/>
            </a:pPr>
            <a:endParaRPr lang="en-US" dirty="0"/>
          </a:p>
        </p:txBody>
      </p:sp>
    </p:spTree>
    <p:extLst>
      <p:ext uri="{BB962C8B-B14F-4D97-AF65-F5344CB8AC3E}">
        <p14:creationId xmlns:p14="http://schemas.microsoft.com/office/powerpoint/2010/main" val="146402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Odes of Solomon</a:t>
            </a:r>
          </a:p>
          <a:p>
            <a:pPr marL="0" indent="0" algn="ctr">
              <a:lnSpc>
                <a:spcPct val="90000"/>
              </a:lnSpc>
              <a:spcBef>
                <a:spcPts val="0"/>
              </a:spcBef>
              <a:spcAft>
                <a:spcPts val="1200"/>
              </a:spcAft>
              <a:buNone/>
            </a:pPr>
            <a:r>
              <a:rPr lang="en-US" sz="2800" dirty="0"/>
              <a:t>(42 early songs written by an unknown Christian) </a:t>
            </a:r>
            <a:endParaRPr lang="en-US" sz="4400" dirty="0"/>
          </a:p>
          <a:p>
            <a:pPr marL="0" indent="0" algn="ctr">
              <a:lnSpc>
                <a:spcPct val="90000"/>
              </a:lnSpc>
              <a:spcBef>
                <a:spcPts val="0"/>
              </a:spcBef>
              <a:spcAft>
                <a:spcPts val="1200"/>
              </a:spcAft>
              <a:buNone/>
            </a:pPr>
            <a:r>
              <a:rPr lang="en-US" sz="3200" dirty="0"/>
              <a:t>The New Testament does the same</a:t>
            </a:r>
          </a:p>
          <a:p>
            <a:pPr marL="0" indent="0" algn="ctr">
              <a:lnSpc>
                <a:spcPct val="90000"/>
              </a:lnSpc>
              <a:spcBef>
                <a:spcPts val="0"/>
              </a:spcBef>
              <a:spcAft>
                <a:spcPts val="1200"/>
              </a:spcAft>
              <a:buNone/>
            </a:pPr>
            <a:r>
              <a:rPr lang="en-US" sz="3200" dirty="0"/>
              <a:t>“. . . Jesus Christ, who has abolished death and brought life and immortality to light through the gospel” (2 Tim. 1:10)</a:t>
            </a:r>
          </a:p>
          <a:p>
            <a:pPr marL="0" indent="0" algn="ctr">
              <a:lnSpc>
                <a:spcPct val="90000"/>
              </a:lnSpc>
              <a:spcBef>
                <a:spcPts val="0"/>
              </a:spcBef>
              <a:spcAft>
                <a:spcPts val="1200"/>
              </a:spcAft>
              <a:buNone/>
            </a:pPr>
            <a:r>
              <a:rPr lang="en-US" sz="2800" dirty="0"/>
              <a:t>Yet, Ode 6.4 still speaks of a time it calls "the end."</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5022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Odes of Solomon</a:t>
            </a:r>
          </a:p>
          <a:p>
            <a:pPr marL="0" indent="0" algn="ctr">
              <a:lnSpc>
                <a:spcPct val="90000"/>
              </a:lnSpc>
              <a:spcBef>
                <a:spcPts val="0"/>
              </a:spcBef>
              <a:spcAft>
                <a:spcPts val="1200"/>
              </a:spcAft>
              <a:buNone/>
            </a:pPr>
            <a:r>
              <a:rPr lang="en-US" sz="2800" dirty="0"/>
              <a:t>(42 early songs written by an unknown Christian) </a:t>
            </a:r>
            <a:endParaRPr lang="en-US" sz="4400" dirty="0"/>
          </a:p>
          <a:p>
            <a:pPr marL="0" indent="0" algn="ctr">
              <a:lnSpc>
                <a:spcPct val="90000"/>
              </a:lnSpc>
              <a:spcBef>
                <a:spcPts val="0"/>
              </a:spcBef>
              <a:spcAft>
                <a:spcPts val="1200"/>
              </a:spcAft>
              <a:buNone/>
            </a:pPr>
            <a:r>
              <a:rPr lang="en-US" sz="2800" dirty="0"/>
              <a:t>Ode 9.11 speaks of the time when “all those who have conquered will be inscribed in His book.”</a:t>
            </a:r>
          </a:p>
          <a:p>
            <a:pPr marL="0" indent="0" algn="ctr">
              <a:lnSpc>
                <a:spcPct val="90000"/>
              </a:lnSpc>
              <a:spcBef>
                <a:spcPts val="0"/>
              </a:spcBef>
              <a:spcAft>
                <a:spcPts val="1200"/>
              </a:spcAft>
              <a:buNone/>
            </a:pPr>
            <a:r>
              <a:rPr lang="en-US" sz="2800" dirty="0"/>
              <a:t>Ode 33.11 speaks of a time when the faithful “will be saved” with the Lord declaring “I am your judge.”</a:t>
            </a:r>
          </a:p>
          <a:p>
            <a:pPr marL="0" indent="0" algn="ctr">
              <a:lnSpc>
                <a:spcPct val="90000"/>
              </a:lnSpc>
              <a:spcBef>
                <a:spcPts val="0"/>
              </a:spcBef>
              <a:spcAft>
                <a:spcPts val="1200"/>
              </a:spcAft>
              <a:buNone/>
            </a:pPr>
            <a:r>
              <a:rPr lang="en-US" sz="2800" dirty="0"/>
              <a:t>Ode 14.5 prays “let me be saved from the Evil One.”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12090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0"/>
              </a:spcAft>
              <a:buNone/>
            </a:pPr>
            <a:r>
              <a:rPr lang="en-US" sz="4400" dirty="0"/>
              <a:t>Odes of Solomon</a:t>
            </a:r>
          </a:p>
          <a:p>
            <a:pPr marL="0" indent="0" algn="ctr">
              <a:lnSpc>
                <a:spcPct val="90000"/>
              </a:lnSpc>
              <a:spcBef>
                <a:spcPts val="0"/>
              </a:spcBef>
              <a:spcAft>
                <a:spcPts val="1200"/>
              </a:spcAft>
              <a:buNone/>
            </a:pPr>
            <a:r>
              <a:rPr lang="en-US" sz="2800" dirty="0"/>
              <a:t>(42 early songs written by an unknown Christian) </a:t>
            </a:r>
            <a:endParaRPr lang="en-US" sz="4400" dirty="0"/>
          </a:p>
          <a:p>
            <a:pPr marL="0" indent="0" algn="ctr">
              <a:lnSpc>
                <a:spcPct val="90000"/>
              </a:lnSpc>
              <a:spcBef>
                <a:spcPts val="0"/>
              </a:spcBef>
              <a:spcAft>
                <a:spcPts val="1200"/>
              </a:spcAft>
              <a:buNone/>
            </a:pPr>
            <a:r>
              <a:rPr lang="en-US" sz="2800" dirty="0"/>
              <a:t>“Death has been destroyed before my face, and </a:t>
            </a:r>
            <a:r>
              <a:rPr lang="en-US" sz="2800" dirty="0" err="1"/>
              <a:t>Sheol</a:t>
            </a:r>
            <a:r>
              <a:rPr lang="en-US" sz="2800" dirty="0"/>
              <a:t> has been vanquished by my word” (15.9)</a:t>
            </a:r>
          </a:p>
          <a:p>
            <a:pPr marL="0" indent="0" algn="ctr">
              <a:lnSpc>
                <a:spcPct val="90000"/>
              </a:lnSpc>
              <a:spcBef>
                <a:spcPts val="0"/>
              </a:spcBef>
              <a:spcAft>
                <a:spcPts val="1200"/>
              </a:spcAft>
              <a:buNone/>
            </a:pPr>
            <a:r>
              <a:rPr lang="en-US" sz="2800" dirty="0"/>
              <a:t>It says of Jesus in His death “</a:t>
            </a:r>
            <a:r>
              <a:rPr lang="en-US" sz="2800" dirty="0" err="1"/>
              <a:t>Sheol</a:t>
            </a:r>
            <a:r>
              <a:rPr lang="en-US" sz="2800" dirty="0"/>
              <a:t> saw me and was shattered, and Death ejected me and many with me” (42.11)</a:t>
            </a:r>
          </a:p>
          <a:p>
            <a:pPr marL="0" indent="0" algn="ctr">
              <a:lnSpc>
                <a:spcPct val="90000"/>
              </a:lnSpc>
              <a:spcBef>
                <a:spcPts val="0"/>
              </a:spcBef>
              <a:spcAft>
                <a:spcPts val="1200"/>
              </a:spcAft>
              <a:buNone/>
            </a:pPr>
            <a:r>
              <a:rPr lang="en-US" sz="2800" dirty="0"/>
              <a:t>Yet it speaks of </a:t>
            </a:r>
            <a:r>
              <a:rPr lang="en-US" sz="2800" dirty="0" err="1"/>
              <a:t>Sheol</a:t>
            </a:r>
            <a:r>
              <a:rPr lang="en-US" sz="2800" dirty="0"/>
              <a:t> as still in existence.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25954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3077028"/>
            <a:ext cx="8184630" cy="3780971"/>
          </a:xfrm>
        </p:spPr>
        <p:txBody>
          <a:bodyPr anchor="t">
            <a:noAutofit/>
          </a:bodyPr>
          <a:lstStyle/>
          <a:p>
            <a:pPr marL="0" indent="0" algn="ctr">
              <a:spcBef>
                <a:spcPts val="0"/>
              </a:spcBef>
              <a:spcAft>
                <a:spcPts val="1200"/>
              </a:spcAft>
              <a:buNone/>
            </a:pPr>
            <a:r>
              <a:rPr lang="en-US" sz="4400" i="1" dirty="0"/>
              <a:t>None of These Represent a Belief in Full-</a:t>
            </a:r>
            <a:r>
              <a:rPr lang="en-US" sz="4400" i="1" dirty="0" err="1"/>
              <a:t>Preterism</a:t>
            </a:r>
            <a:r>
              <a:rPr lang="en-US" sz="4400" i="1" dirty="0"/>
              <a:t>!</a:t>
            </a:r>
          </a:p>
          <a:p>
            <a:pPr marL="0" indent="0" algn="ctr">
              <a:spcBef>
                <a:spcPts val="0"/>
              </a:spcBef>
              <a:spcAft>
                <a:spcPts val="1200"/>
              </a:spcAft>
              <a:buNone/>
            </a:pPr>
            <a:r>
              <a:rPr lang="en-US" sz="4400" i="1" dirty="0"/>
              <a:t>At Best They Demonstrate Elements of Partial </a:t>
            </a:r>
            <a:r>
              <a:rPr lang="en-US" sz="4400" i="1" dirty="0" err="1"/>
              <a:t>Preterism</a:t>
            </a:r>
            <a:r>
              <a:rPr lang="en-US" sz="4400" i="1" dirty="0"/>
              <a: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0626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2946399" y="2775283"/>
            <a:ext cx="5702925" cy="3872259"/>
          </a:xfrm>
        </p:spPr>
        <p:txBody>
          <a:bodyPr anchor="t">
            <a:noAutofit/>
          </a:bodyPr>
          <a:lstStyle/>
          <a:p>
            <a:pPr marL="0" indent="0" algn="ctr">
              <a:lnSpc>
                <a:spcPct val="90000"/>
              </a:lnSpc>
              <a:spcBef>
                <a:spcPts val="0"/>
              </a:spcBef>
              <a:spcAft>
                <a:spcPts val="0"/>
              </a:spcAft>
              <a:buNone/>
            </a:pPr>
            <a:r>
              <a:rPr lang="en-US" sz="4400" dirty="0"/>
              <a:t>Luis del </a:t>
            </a:r>
            <a:r>
              <a:rPr lang="en-US" sz="4400" dirty="0" err="1"/>
              <a:t>Alcázar</a:t>
            </a:r>
            <a:endParaRPr lang="en-US" sz="4400" dirty="0"/>
          </a:p>
          <a:p>
            <a:pPr marL="0" indent="0" algn="ctr">
              <a:lnSpc>
                <a:spcPct val="90000"/>
              </a:lnSpc>
              <a:spcBef>
                <a:spcPts val="0"/>
              </a:spcBef>
              <a:spcAft>
                <a:spcPts val="1200"/>
              </a:spcAft>
              <a:buNone/>
            </a:pPr>
            <a:r>
              <a:rPr lang="en-US" sz="2800" dirty="0"/>
              <a:t>(1554–1613, Jesuit Theologian) </a:t>
            </a:r>
            <a:endParaRPr lang="en-US" sz="4400" dirty="0"/>
          </a:p>
          <a:p>
            <a:pPr marL="0" indent="0" algn="ctr">
              <a:lnSpc>
                <a:spcPct val="90000"/>
              </a:lnSpc>
              <a:spcBef>
                <a:spcPts val="0"/>
              </a:spcBef>
              <a:spcAft>
                <a:spcPts val="1200"/>
              </a:spcAft>
              <a:buNone/>
            </a:pPr>
            <a:r>
              <a:rPr lang="en-US" sz="3200" dirty="0"/>
              <a:t>To counter the Protestant interpretation of Catholicism as the beast of Revelation, he applied it to Roman persecution of the church in the first six centuries.</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a:blip r:embed="rId3"/>
          <a:stretch>
            <a:fillRect/>
          </a:stretch>
        </p:blipFill>
        <p:spPr>
          <a:xfrm>
            <a:off x="494675" y="2775284"/>
            <a:ext cx="2133428" cy="3752894"/>
          </a:xfrm>
          <a:prstGeom prst="rect">
            <a:avLst/>
          </a:prstGeom>
        </p:spPr>
      </p:pic>
    </p:spTree>
    <p:extLst>
      <p:ext uri="{BB962C8B-B14F-4D97-AF65-F5344CB8AC3E}">
        <p14:creationId xmlns:p14="http://schemas.microsoft.com/office/powerpoint/2010/main" val="42256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2946399" y="2775283"/>
            <a:ext cx="5702925" cy="3872259"/>
          </a:xfrm>
        </p:spPr>
        <p:txBody>
          <a:bodyPr anchor="t">
            <a:noAutofit/>
          </a:bodyPr>
          <a:lstStyle/>
          <a:p>
            <a:pPr marL="0" indent="0" algn="ctr">
              <a:lnSpc>
                <a:spcPct val="90000"/>
              </a:lnSpc>
              <a:spcBef>
                <a:spcPts val="0"/>
              </a:spcBef>
              <a:spcAft>
                <a:spcPts val="0"/>
              </a:spcAft>
              <a:buNone/>
            </a:pPr>
            <a:r>
              <a:rPr lang="en-US" sz="4400" dirty="0"/>
              <a:t>Hugo Grotius</a:t>
            </a:r>
          </a:p>
          <a:p>
            <a:pPr marL="0" indent="0" algn="ctr">
              <a:lnSpc>
                <a:spcPct val="90000"/>
              </a:lnSpc>
              <a:spcBef>
                <a:spcPts val="0"/>
              </a:spcBef>
              <a:spcAft>
                <a:spcPts val="1200"/>
              </a:spcAft>
              <a:buNone/>
            </a:pPr>
            <a:r>
              <a:rPr lang="en-US" sz="2800" dirty="0"/>
              <a:t>(1583–1645, Dutch Commentator) </a:t>
            </a:r>
            <a:endParaRPr lang="en-US" sz="4400" dirty="0"/>
          </a:p>
          <a:p>
            <a:pPr marL="0" indent="0" algn="ctr">
              <a:lnSpc>
                <a:spcPct val="90000"/>
              </a:lnSpc>
              <a:spcBef>
                <a:spcPts val="0"/>
              </a:spcBef>
              <a:buNone/>
            </a:pPr>
            <a:r>
              <a:rPr lang="en-US" sz="2800" dirty="0"/>
              <a:t>First Protestant to argue that texts referring to the beast, man of sin, and antichrist had 1</a:t>
            </a:r>
            <a:r>
              <a:rPr lang="en-US" sz="2800" baseline="30000" dirty="0"/>
              <a:t>st</a:t>
            </a:r>
            <a:r>
              <a:rPr lang="en-US" sz="2800" dirty="0"/>
              <a:t> century fulfillment.</a:t>
            </a:r>
          </a:p>
          <a:p>
            <a:pPr marL="0" indent="0" algn="ctr">
              <a:lnSpc>
                <a:spcPct val="90000"/>
              </a:lnSpc>
              <a:spcBef>
                <a:spcPts val="0"/>
              </a:spcBef>
              <a:buNone/>
            </a:pPr>
            <a:r>
              <a:rPr lang="en-US" sz="2800" dirty="0"/>
              <a:t>Later made moderate preterist interpretations of Revelation and Olivet Discourse.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a:blip r:embed="rId3"/>
          <a:srcRect/>
          <a:stretch/>
        </p:blipFill>
        <p:spPr>
          <a:xfrm>
            <a:off x="494675" y="3161968"/>
            <a:ext cx="2451724" cy="2919779"/>
          </a:xfrm>
          <a:prstGeom prst="rect">
            <a:avLst/>
          </a:prstGeom>
        </p:spPr>
      </p:pic>
    </p:spTree>
    <p:extLst>
      <p:ext uri="{BB962C8B-B14F-4D97-AF65-F5344CB8AC3E}">
        <p14:creationId xmlns:p14="http://schemas.microsoft.com/office/powerpoint/2010/main" val="211743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3077028"/>
            <a:ext cx="8184630" cy="3780971"/>
          </a:xfrm>
        </p:spPr>
        <p:txBody>
          <a:bodyPr anchor="t">
            <a:noAutofit/>
          </a:bodyPr>
          <a:lstStyle/>
          <a:p>
            <a:pPr marL="0" indent="0" algn="ctr">
              <a:spcBef>
                <a:spcPts val="0"/>
              </a:spcBef>
              <a:spcAft>
                <a:spcPts val="1200"/>
              </a:spcAft>
              <a:buNone/>
            </a:pPr>
            <a:r>
              <a:rPr lang="en-US" sz="4400" i="1" dirty="0"/>
              <a:t>Others Took Views Similar to </a:t>
            </a:r>
            <a:r>
              <a:rPr lang="en-US" sz="4400" i="1" dirty="0" err="1"/>
              <a:t>Alcázar</a:t>
            </a:r>
            <a:r>
              <a:rPr lang="en-US" sz="4400" i="1" dirty="0"/>
              <a:t> and Grotius.  </a:t>
            </a:r>
          </a:p>
          <a:p>
            <a:pPr marL="0" indent="0" algn="ctr">
              <a:spcBef>
                <a:spcPts val="0"/>
              </a:spcBef>
              <a:spcAft>
                <a:spcPts val="1200"/>
              </a:spcAft>
              <a:buNone/>
            </a:pPr>
            <a:r>
              <a:rPr lang="en-US" sz="4400" i="1" dirty="0"/>
              <a:t>None Yet Advocated Full-</a:t>
            </a:r>
            <a:r>
              <a:rPr lang="en-US" sz="4400" i="1" dirty="0" err="1"/>
              <a:t>Preterism</a:t>
            </a:r>
            <a:r>
              <a:rPr lang="en-US" sz="4400" i="1" dirty="0"/>
              <a: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spTree>
    <p:extLst>
      <p:ext uri="{BB962C8B-B14F-4D97-AF65-F5344CB8AC3E}">
        <p14:creationId xmlns:p14="http://schemas.microsoft.com/office/powerpoint/2010/main" val="33319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2946399" y="2775283"/>
            <a:ext cx="5702925" cy="3872259"/>
          </a:xfrm>
        </p:spPr>
        <p:txBody>
          <a:bodyPr anchor="t">
            <a:noAutofit/>
          </a:bodyPr>
          <a:lstStyle/>
          <a:p>
            <a:pPr marL="0" indent="0" algn="ctr">
              <a:lnSpc>
                <a:spcPct val="90000"/>
              </a:lnSpc>
              <a:spcBef>
                <a:spcPts val="0"/>
              </a:spcBef>
              <a:spcAft>
                <a:spcPts val="0"/>
              </a:spcAft>
              <a:buNone/>
            </a:pPr>
            <a:r>
              <a:rPr lang="en-US" sz="4400" dirty="0"/>
              <a:t>Firmin </a:t>
            </a:r>
            <a:r>
              <a:rPr lang="en-US" sz="4400" dirty="0" err="1"/>
              <a:t>Abauzit</a:t>
            </a:r>
            <a:endParaRPr lang="en-US" sz="4400" dirty="0"/>
          </a:p>
          <a:p>
            <a:pPr marL="0" indent="0" algn="ctr">
              <a:lnSpc>
                <a:spcPct val="90000"/>
              </a:lnSpc>
              <a:spcBef>
                <a:spcPts val="0"/>
              </a:spcBef>
              <a:spcAft>
                <a:spcPts val="1200"/>
              </a:spcAft>
              <a:buNone/>
            </a:pPr>
            <a:r>
              <a:rPr lang="en-US" sz="2800" dirty="0"/>
              <a:t>(1679–1767, French Librarian) </a:t>
            </a:r>
            <a:endParaRPr lang="en-US" sz="4400" dirty="0"/>
          </a:p>
          <a:p>
            <a:pPr marL="0" indent="0" algn="ctr">
              <a:lnSpc>
                <a:spcPct val="90000"/>
              </a:lnSpc>
              <a:spcBef>
                <a:spcPts val="0"/>
              </a:spcBef>
              <a:spcAft>
                <a:spcPts val="1200"/>
              </a:spcAft>
              <a:buNone/>
            </a:pPr>
            <a:r>
              <a:rPr lang="en-US" sz="2800" dirty="0"/>
              <a:t>Wrote first known Full-Preterist exposition of Revelation.</a:t>
            </a:r>
          </a:p>
          <a:p>
            <a:pPr marL="0" indent="0" algn="ctr">
              <a:lnSpc>
                <a:spcPct val="90000"/>
              </a:lnSpc>
              <a:spcBef>
                <a:spcPts val="0"/>
              </a:spcBef>
              <a:buNone/>
            </a:pPr>
            <a:r>
              <a:rPr lang="en-US" sz="2800" dirty="0"/>
              <a:t>Recanted his position after critical examination by his English translator Leonard </a:t>
            </a:r>
            <a:r>
              <a:rPr lang="en-US" sz="2800" dirty="0" err="1"/>
              <a:t>Twells</a:t>
            </a:r>
            <a:r>
              <a:rPr lang="en-US" sz="2800" dirty="0"/>
              <a:t> and tried unsuccessfully to stop its reprint.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a:blip r:embed="rId3"/>
          <a:srcRect/>
          <a:stretch/>
        </p:blipFill>
        <p:spPr>
          <a:xfrm>
            <a:off x="661359" y="2886198"/>
            <a:ext cx="1980241" cy="2554394"/>
          </a:xfrm>
          <a:prstGeom prst="rect">
            <a:avLst/>
          </a:prstGeom>
        </p:spPr>
      </p:pic>
    </p:spTree>
    <p:extLst>
      <p:ext uri="{BB962C8B-B14F-4D97-AF65-F5344CB8AC3E}">
        <p14:creationId xmlns:p14="http://schemas.microsoft.com/office/powerpoint/2010/main" val="64147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2946399" y="2775283"/>
            <a:ext cx="5702925" cy="3872259"/>
          </a:xfrm>
        </p:spPr>
        <p:txBody>
          <a:bodyPr anchor="t">
            <a:noAutofit/>
          </a:bodyPr>
          <a:lstStyle/>
          <a:p>
            <a:pPr marL="0" indent="0" algn="ctr">
              <a:lnSpc>
                <a:spcPct val="90000"/>
              </a:lnSpc>
              <a:spcBef>
                <a:spcPts val="0"/>
              </a:spcBef>
              <a:spcAft>
                <a:spcPts val="0"/>
              </a:spcAft>
              <a:buNone/>
            </a:pPr>
            <a:r>
              <a:rPr lang="en-US" sz="4400" dirty="0"/>
              <a:t>Robert Townley</a:t>
            </a:r>
          </a:p>
          <a:p>
            <a:pPr marL="0" indent="0" algn="ctr">
              <a:lnSpc>
                <a:spcPct val="90000"/>
              </a:lnSpc>
              <a:spcBef>
                <a:spcPts val="0"/>
              </a:spcBef>
              <a:spcAft>
                <a:spcPts val="1200"/>
              </a:spcAft>
              <a:buNone/>
            </a:pPr>
            <a:r>
              <a:rPr lang="en-US" sz="2800" dirty="0"/>
              <a:t>(1843) </a:t>
            </a:r>
            <a:endParaRPr lang="en-US" sz="4400" dirty="0"/>
          </a:p>
          <a:p>
            <a:pPr marL="0" indent="0" algn="ctr">
              <a:lnSpc>
                <a:spcPct val="90000"/>
              </a:lnSpc>
              <a:spcBef>
                <a:spcPts val="0"/>
              </a:spcBef>
              <a:spcAft>
                <a:spcPts val="1200"/>
              </a:spcAft>
              <a:buNone/>
            </a:pPr>
            <a:r>
              <a:rPr lang="en-US" sz="2800" dirty="0"/>
              <a:t>Wrote first known American Full-Preterist book</a:t>
            </a:r>
            <a:r>
              <a:rPr lang="en-US" sz="2800" i="1" dirty="0"/>
              <a:t>—The Second Advent of the Lord Jesus Christ: A Past Event.</a:t>
            </a:r>
          </a:p>
          <a:p>
            <a:pPr marL="0" indent="0" algn="ctr">
              <a:lnSpc>
                <a:spcPct val="90000"/>
              </a:lnSpc>
              <a:spcBef>
                <a:spcPts val="0"/>
              </a:spcBef>
              <a:buNone/>
            </a:pPr>
            <a:r>
              <a:rPr lang="en-US" sz="2800" dirty="0"/>
              <a:t>He became a Universalist minister and in 1852 recanted his position.</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a:blip r:embed="rId3"/>
          <a:srcRect/>
          <a:stretch/>
        </p:blipFill>
        <p:spPr>
          <a:xfrm>
            <a:off x="597276" y="2886198"/>
            <a:ext cx="2090604" cy="3510393"/>
          </a:xfrm>
          <a:prstGeom prst="rect">
            <a:avLst/>
          </a:prstGeom>
        </p:spPr>
      </p:pic>
    </p:spTree>
    <p:extLst>
      <p:ext uri="{BB962C8B-B14F-4D97-AF65-F5344CB8AC3E}">
        <p14:creationId xmlns:p14="http://schemas.microsoft.com/office/powerpoint/2010/main" val="415681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48343" y="2931887"/>
            <a:ext cx="3830581" cy="3725962"/>
          </a:xfrm>
        </p:spPr>
        <p:txBody>
          <a:bodyPr anchor="t">
            <a:noAutofit/>
          </a:bodyPr>
          <a:lstStyle/>
          <a:p>
            <a:pPr marL="0" indent="0" algn="ctr">
              <a:spcBef>
                <a:spcPts val="0"/>
              </a:spcBef>
              <a:spcAft>
                <a:spcPts val="1200"/>
              </a:spcAft>
              <a:buNone/>
            </a:pPr>
            <a:r>
              <a:rPr lang="en-US" sz="3200" i="1" dirty="0"/>
              <a:t>Former Full-Preterist Todd Dennis has demonstrated a clear early connection between Universalism and Full-</a:t>
            </a:r>
            <a:r>
              <a:rPr lang="en-US" sz="3200" i="1" dirty="0" err="1"/>
              <a:t>Preterism</a:t>
            </a:r>
            <a:endParaRPr lang="en-US" sz="3200" i="1"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8800" dirty="0"/>
            </a:br>
            <a:r>
              <a:rPr lang="en-US" sz="3200" dirty="0"/>
              <a:t>HISTORY</a:t>
            </a:r>
          </a:p>
        </p:txBody>
      </p:sp>
      <p:pic>
        <p:nvPicPr>
          <p:cNvPr id="2" name="Picture 1">
            <a:extLst>
              <a:ext uri="{FF2B5EF4-FFF2-40B4-BE49-F238E27FC236}">
                <a16:creationId xmlns:a16="http://schemas.microsoft.com/office/drawing/2014/main" id="{82930CBD-2EF2-614C-BFF3-049BDE4E1D29}"/>
              </a:ext>
            </a:extLst>
          </p:cNvPr>
          <p:cNvPicPr>
            <a:picLocks noChangeAspect="1"/>
          </p:cNvPicPr>
          <p:nvPr/>
        </p:nvPicPr>
        <p:blipFill rotWithShape="1">
          <a:blip r:embed="rId3"/>
          <a:srcRect t="6072"/>
          <a:stretch/>
        </p:blipFill>
        <p:spPr>
          <a:xfrm>
            <a:off x="4175220" y="2342673"/>
            <a:ext cx="4474105" cy="4396668"/>
          </a:xfrm>
          <a:prstGeom prst="rect">
            <a:avLst/>
          </a:prstGeom>
        </p:spPr>
      </p:pic>
    </p:spTree>
    <p:extLst>
      <p:ext uri="{BB962C8B-B14F-4D97-AF65-F5344CB8AC3E}">
        <p14:creationId xmlns:p14="http://schemas.microsoft.com/office/powerpoint/2010/main" val="336560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9D71B-143F-6B41-ADF5-BE85C811A358}"/>
              </a:ext>
            </a:extLst>
          </p:cNvPr>
          <p:cNvPicPr>
            <a:picLocks noChangeAspect="1"/>
          </p:cNvPicPr>
          <p:nvPr/>
        </p:nvPicPr>
        <p:blipFill>
          <a:blip r:embed="rId3"/>
          <a:stretch>
            <a:fillRect/>
          </a:stretch>
        </p:blipFill>
        <p:spPr>
          <a:xfrm>
            <a:off x="920750" y="355600"/>
            <a:ext cx="7302500" cy="6146800"/>
          </a:xfrm>
          <a:prstGeom prst="rect">
            <a:avLst/>
          </a:prstGeom>
        </p:spPr>
      </p:pic>
    </p:spTree>
    <p:extLst>
      <p:ext uri="{BB962C8B-B14F-4D97-AF65-F5344CB8AC3E}">
        <p14:creationId xmlns:p14="http://schemas.microsoft.com/office/powerpoint/2010/main" val="2284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2946399" y="2775283"/>
            <a:ext cx="5702925" cy="3872259"/>
          </a:xfrm>
        </p:spPr>
        <p:txBody>
          <a:bodyPr anchor="t">
            <a:noAutofit/>
          </a:bodyPr>
          <a:lstStyle/>
          <a:p>
            <a:pPr marL="0" indent="0" algn="ctr">
              <a:lnSpc>
                <a:spcPct val="90000"/>
              </a:lnSpc>
              <a:spcBef>
                <a:spcPts val="0"/>
              </a:spcBef>
              <a:spcAft>
                <a:spcPts val="0"/>
              </a:spcAft>
              <a:buNone/>
            </a:pPr>
            <a:r>
              <a:rPr lang="en-US" sz="4400" dirty="0"/>
              <a:t>Benjamin Franklin</a:t>
            </a:r>
          </a:p>
          <a:p>
            <a:pPr marL="0" indent="0" algn="ctr">
              <a:lnSpc>
                <a:spcPct val="90000"/>
              </a:lnSpc>
              <a:spcBef>
                <a:spcPts val="0"/>
              </a:spcBef>
              <a:spcAft>
                <a:spcPts val="1200"/>
              </a:spcAft>
              <a:buNone/>
            </a:pPr>
            <a:r>
              <a:rPr lang="en-US" sz="2800" dirty="0"/>
              <a:t>(1812-1878, Restoration Preacher) </a:t>
            </a:r>
            <a:endParaRPr lang="en-US" sz="4400" dirty="0"/>
          </a:p>
          <a:p>
            <a:pPr marL="0" indent="0" algn="ctr">
              <a:lnSpc>
                <a:spcPct val="90000"/>
              </a:lnSpc>
              <a:spcBef>
                <a:spcPts val="0"/>
              </a:spcBef>
              <a:buNone/>
            </a:pPr>
            <a:r>
              <a:rPr lang="en-US" sz="2800" dirty="0"/>
              <a:t>Devoted five pages to refuting the argument that Christ came in AD 70 associating it with Universalism. </a:t>
            </a:r>
          </a:p>
          <a:p>
            <a:pPr marL="0" indent="0" algn="ctr">
              <a:lnSpc>
                <a:spcPct val="90000"/>
              </a:lnSpc>
              <a:spcBef>
                <a:spcPts val="0"/>
              </a:spcBef>
              <a:buNone/>
            </a:pPr>
            <a:r>
              <a:rPr lang="en-US" sz="2000" dirty="0"/>
              <a:t>In “The Second Coming of Christ and the Destruction of the World,” 435-440, </a:t>
            </a:r>
            <a:r>
              <a:rPr lang="en-US" sz="2000" i="1" dirty="0"/>
              <a:t>The Gospel Preacher: A Book of Twenty-One Sermons, </a:t>
            </a:r>
            <a:r>
              <a:rPr lang="en-US" sz="2000" dirty="0"/>
              <a:t>Vol. 1, Cincinnati: Franklin &amp; Rice Publishers, 1</a:t>
            </a:r>
            <a:r>
              <a:rPr lang="en-US" sz="2000" baseline="30000" dirty="0"/>
              <a:t>st</a:t>
            </a:r>
            <a:r>
              <a:rPr lang="en-US" sz="2000" dirty="0"/>
              <a:t>  Ed., 1869.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a:blip r:embed="rId3"/>
          <a:srcRect/>
          <a:stretch/>
        </p:blipFill>
        <p:spPr>
          <a:xfrm>
            <a:off x="626986" y="3161968"/>
            <a:ext cx="2187100" cy="2919779"/>
          </a:xfrm>
          <a:prstGeom prst="rect">
            <a:avLst/>
          </a:prstGeom>
        </p:spPr>
      </p:pic>
    </p:spTree>
    <p:extLst>
      <p:ext uri="{BB962C8B-B14F-4D97-AF65-F5344CB8AC3E}">
        <p14:creationId xmlns:p14="http://schemas.microsoft.com/office/powerpoint/2010/main" val="24710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465095" y="2775283"/>
            <a:ext cx="5184229" cy="4082717"/>
          </a:xfrm>
        </p:spPr>
        <p:txBody>
          <a:bodyPr anchor="t">
            <a:noAutofit/>
          </a:bodyPr>
          <a:lstStyle/>
          <a:p>
            <a:pPr marL="0" indent="0" algn="ctr">
              <a:lnSpc>
                <a:spcPct val="90000"/>
              </a:lnSpc>
              <a:spcBef>
                <a:spcPts val="0"/>
              </a:spcBef>
              <a:spcAft>
                <a:spcPts val="0"/>
              </a:spcAft>
              <a:buNone/>
            </a:pPr>
            <a:r>
              <a:rPr lang="en-US" sz="4400" dirty="0"/>
              <a:t>Max R. King </a:t>
            </a:r>
          </a:p>
          <a:p>
            <a:pPr marL="0" indent="0" algn="ctr">
              <a:lnSpc>
                <a:spcPct val="90000"/>
              </a:lnSpc>
              <a:spcBef>
                <a:spcPts val="0"/>
              </a:spcBef>
              <a:spcAft>
                <a:spcPts val="1200"/>
              </a:spcAft>
              <a:buNone/>
            </a:pPr>
            <a:r>
              <a:rPr lang="en-US" sz="2800" dirty="0"/>
              <a:t>(1930-present) </a:t>
            </a:r>
            <a:endParaRPr lang="en-US" sz="4400" dirty="0"/>
          </a:p>
          <a:p>
            <a:pPr marL="0" indent="0" algn="ctr">
              <a:lnSpc>
                <a:spcPct val="90000"/>
              </a:lnSpc>
              <a:spcBef>
                <a:spcPts val="0"/>
              </a:spcBef>
              <a:spcAft>
                <a:spcPts val="1200"/>
              </a:spcAft>
              <a:buNone/>
            </a:pPr>
            <a:r>
              <a:rPr lang="en-US" sz="3000" dirty="0"/>
              <a:t>In 1971 he published </a:t>
            </a:r>
            <a:r>
              <a:rPr lang="en-US" sz="3000" i="1" dirty="0"/>
              <a:t>The Spirit of Prophecy, </a:t>
            </a:r>
            <a:r>
              <a:rPr lang="en-US" sz="3000" dirty="0"/>
              <a:t>advocating full-</a:t>
            </a:r>
            <a:r>
              <a:rPr lang="en-US" sz="3000" dirty="0" err="1"/>
              <a:t>preterism</a:t>
            </a:r>
            <a:r>
              <a:rPr lang="en-US" sz="3000" dirty="0"/>
              <a:t>.</a:t>
            </a:r>
          </a:p>
          <a:p>
            <a:pPr marL="0" indent="0" algn="ctr">
              <a:lnSpc>
                <a:spcPct val="90000"/>
              </a:lnSpc>
              <a:spcBef>
                <a:spcPts val="0"/>
              </a:spcBef>
              <a:spcAft>
                <a:spcPts val="1200"/>
              </a:spcAft>
              <a:buNone/>
            </a:pPr>
            <a:r>
              <a:rPr lang="en-US" sz="3000" dirty="0"/>
              <a:t>His teaching among churches of Christ created division in the Ohio area.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pic>
        <p:nvPicPr>
          <p:cNvPr id="4" name="Picture 3">
            <a:extLst>
              <a:ext uri="{FF2B5EF4-FFF2-40B4-BE49-F238E27FC236}">
                <a16:creationId xmlns:a16="http://schemas.microsoft.com/office/drawing/2014/main" id="{EC802BD0-081B-DE4B-A249-85ADFD3D0A8B}"/>
              </a:ext>
            </a:extLst>
          </p:cNvPr>
          <p:cNvPicPr>
            <a:picLocks noChangeAspect="1"/>
          </p:cNvPicPr>
          <p:nvPr/>
        </p:nvPicPr>
        <p:blipFill>
          <a:blip r:embed="rId3"/>
          <a:stretch>
            <a:fillRect/>
          </a:stretch>
        </p:blipFill>
        <p:spPr>
          <a:xfrm>
            <a:off x="464695" y="3105696"/>
            <a:ext cx="2362200" cy="3429000"/>
          </a:xfrm>
          <a:prstGeom prst="rect">
            <a:avLst/>
          </a:prstGeom>
        </p:spPr>
      </p:pic>
      <p:pic>
        <p:nvPicPr>
          <p:cNvPr id="2" name="Picture 1">
            <a:extLst>
              <a:ext uri="{FF2B5EF4-FFF2-40B4-BE49-F238E27FC236}">
                <a16:creationId xmlns:a16="http://schemas.microsoft.com/office/drawing/2014/main" id="{BFC3AF34-3B27-0D47-8999-F242FA43512D}"/>
              </a:ext>
            </a:extLst>
          </p:cNvPr>
          <p:cNvPicPr>
            <a:picLocks noChangeAspect="1"/>
          </p:cNvPicPr>
          <p:nvPr/>
        </p:nvPicPr>
        <p:blipFill rotWithShape="1">
          <a:blip r:embed="rId4"/>
          <a:srcRect b="2032"/>
          <a:stretch/>
        </p:blipFill>
        <p:spPr>
          <a:xfrm>
            <a:off x="1781503" y="2775283"/>
            <a:ext cx="1527972" cy="2044913"/>
          </a:xfrm>
          <a:prstGeom prst="rect">
            <a:avLst/>
          </a:prstGeom>
        </p:spPr>
      </p:pic>
    </p:spTree>
    <p:extLst>
      <p:ext uri="{BB962C8B-B14F-4D97-AF65-F5344CB8AC3E}">
        <p14:creationId xmlns:p14="http://schemas.microsoft.com/office/powerpoint/2010/main" val="4897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3"/>
            <a:ext cx="8184629" cy="4082717"/>
          </a:xfrm>
        </p:spPr>
        <p:txBody>
          <a:bodyPr anchor="t">
            <a:noAutofit/>
          </a:bodyPr>
          <a:lstStyle/>
          <a:p>
            <a:pPr marL="0" indent="0" algn="ctr">
              <a:lnSpc>
                <a:spcPct val="90000"/>
              </a:lnSpc>
              <a:spcBef>
                <a:spcPts val="0"/>
              </a:spcBef>
              <a:spcAft>
                <a:spcPts val="1200"/>
              </a:spcAft>
              <a:buNone/>
            </a:pPr>
            <a:r>
              <a:rPr lang="en-US" sz="3200" dirty="0"/>
              <a:t>In the years since then other preachers among churches of Christ also began teaching full-</a:t>
            </a:r>
            <a:r>
              <a:rPr lang="en-US" sz="3200" dirty="0" err="1"/>
              <a:t>preterism</a:t>
            </a:r>
            <a:r>
              <a:rPr lang="en-US" sz="3200" dirty="0"/>
              <a:t> (Don Preston, Holger Neubauer).</a:t>
            </a:r>
          </a:p>
          <a:p>
            <a:pPr marL="0" indent="0" algn="ctr">
              <a:lnSpc>
                <a:spcPct val="90000"/>
              </a:lnSpc>
              <a:spcBef>
                <a:spcPts val="0"/>
              </a:spcBef>
              <a:spcAft>
                <a:spcPts val="1200"/>
              </a:spcAft>
              <a:buNone/>
            </a:pPr>
            <a:r>
              <a:rPr lang="en-US" sz="3200" dirty="0"/>
              <a:t>In the early 2000s, King and his sons adopted universalism.</a:t>
            </a:r>
          </a:p>
          <a:p>
            <a:pPr marL="0" indent="0" algn="ctr">
              <a:lnSpc>
                <a:spcPct val="90000"/>
              </a:lnSpc>
              <a:spcBef>
                <a:spcPts val="0"/>
              </a:spcBef>
              <a:spcAft>
                <a:spcPts val="1200"/>
              </a:spcAft>
              <a:buNone/>
            </a:pPr>
            <a:r>
              <a:rPr lang="en-US" sz="3200" dirty="0"/>
              <a:t>The movement has divided over universalism and corporate vs. individual body resurrection concepts.  </a:t>
            </a:r>
          </a:p>
        </p:txBody>
      </p:sp>
      <p:sp>
        <p:nvSpPr>
          <p:cNvPr id="7" name="Title 1">
            <a:extLst>
              <a:ext uri="{FF2B5EF4-FFF2-40B4-BE49-F238E27FC236}">
                <a16:creationId xmlns:a16="http://schemas.microsoft.com/office/drawing/2014/main" id="{C38D9DD7-D568-574E-8D16-9D30F61F6B44}"/>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HISTORY</a:t>
            </a:r>
            <a:endParaRPr lang="en-US" sz="3200" dirty="0"/>
          </a:p>
        </p:txBody>
      </p:sp>
    </p:spTree>
    <p:extLst>
      <p:ext uri="{BB962C8B-B14F-4D97-AF65-F5344CB8AC3E}">
        <p14:creationId xmlns:p14="http://schemas.microsoft.com/office/powerpoint/2010/main" val="40180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342673"/>
            <a:ext cx="8184630" cy="4515327"/>
          </a:xfrm>
        </p:spPr>
        <p:txBody>
          <a:bodyPr anchor="ctr">
            <a:normAutofit/>
          </a:bodyPr>
          <a:lstStyle/>
          <a:p>
            <a:pPr marL="0" indent="0" algn="ctr">
              <a:spcBef>
                <a:spcPts val="0"/>
              </a:spcBef>
              <a:spcAft>
                <a:spcPts val="1800"/>
              </a:spcAft>
              <a:buNone/>
            </a:pPr>
            <a:r>
              <a:rPr lang="en-US" sz="4400" i="1" dirty="0"/>
              <a:t>Why Does It Matter?</a:t>
            </a:r>
          </a:p>
          <a:p>
            <a:pPr marL="0" indent="0" algn="ctr">
              <a:spcBef>
                <a:spcPts val="0"/>
              </a:spcBef>
              <a:spcAft>
                <a:spcPts val="1800"/>
              </a:spcAft>
              <a:buNone/>
            </a:pPr>
            <a:r>
              <a:rPr lang="en-US" sz="3600" dirty="0"/>
              <a:t>Paul warned Timothy, “not to strive about words to no profit, to the ruin of the hearers” (2 Tim. 2:14). </a:t>
            </a:r>
          </a:p>
          <a:p>
            <a:pPr marL="0" indent="0" algn="ctr">
              <a:spcBef>
                <a:spcPts val="0"/>
              </a:spcBef>
              <a:buNone/>
            </a:pPr>
            <a:r>
              <a:rPr lang="en-US" sz="3600" i="1" dirty="0"/>
              <a:t>What Difference Does It Make?</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32973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spcBef>
                <a:spcPts val="0"/>
              </a:spcBef>
              <a:spcAft>
                <a:spcPts val="1800"/>
              </a:spcAft>
              <a:buNone/>
            </a:pPr>
            <a:r>
              <a:rPr lang="en-US" sz="4400" i="1" dirty="0"/>
              <a:t>It Changes How We View Scripture</a:t>
            </a:r>
          </a:p>
          <a:p>
            <a:pPr marL="0" indent="0" algn="ctr">
              <a:spcBef>
                <a:spcPts val="0"/>
              </a:spcBef>
              <a:spcAft>
                <a:spcPts val="1800"/>
              </a:spcAft>
              <a:buNone/>
            </a:pPr>
            <a:r>
              <a:rPr lang="en-US" sz="3200" dirty="0"/>
              <a:t>Paul said we understand Scripture simply by reading (Eph. 3:4).</a:t>
            </a:r>
          </a:p>
          <a:p>
            <a:pPr marL="0" indent="0" algn="ctr">
              <a:spcBef>
                <a:spcPts val="0"/>
              </a:spcBef>
              <a:spcAft>
                <a:spcPts val="1800"/>
              </a:spcAft>
              <a:buNone/>
            </a:pPr>
            <a:r>
              <a:rPr lang="en-US" sz="3200" dirty="0"/>
              <a:t>Jesus said the truth is often hidden to the “wise and prudent” but revealed to “babes” (Luke 10:21).</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24482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spcBef>
                <a:spcPts val="0"/>
              </a:spcBef>
              <a:spcAft>
                <a:spcPts val="1800"/>
              </a:spcAft>
              <a:buNone/>
            </a:pPr>
            <a:r>
              <a:rPr lang="en-US" sz="4400" i="1" dirty="0"/>
              <a:t>It Changes How We View Scripture</a:t>
            </a:r>
          </a:p>
          <a:p>
            <a:pPr marL="0" indent="0" algn="ctr">
              <a:spcBef>
                <a:spcPts val="0"/>
              </a:spcBef>
              <a:spcAft>
                <a:spcPts val="1800"/>
              </a:spcAft>
              <a:buNone/>
            </a:pPr>
            <a:r>
              <a:rPr lang="en-US" sz="3200" dirty="0"/>
              <a:t>This is a difficult doctrine that assumes that you cannot understand simple statements in Scripture without an in-depth background of connecting Scripture with Scripture from diverse and distant contexts.</a:t>
            </a:r>
          </a:p>
          <a:p>
            <a:pPr marL="0" indent="0" algn="ctr">
              <a:spcBef>
                <a:spcPts val="0"/>
              </a:spcBef>
              <a:spcAft>
                <a:spcPts val="1800"/>
              </a:spcAft>
              <a:buNone/>
            </a:pPr>
            <a:endParaRPr lang="en-US" sz="32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427458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spcBef>
                <a:spcPts val="0"/>
              </a:spcBef>
              <a:spcAft>
                <a:spcPts val="1800"/>
              </a:spcAft>
              <a:buNone/>
            </a:pPr>
            <a:r>
              <a:rPr lang="en-US" sz="4400" i="1" dirty="0"/>
              <a:t>It Changes How We View Scripture</a:t>
            </a:r>
          </a:p>
          <a:p>
            <a:pPr marL="0" indent="0" algn="ctr">
              <a:spcBef>
                <a:spcPts val="0"/>
              </a:spcBef>
              <a:spcAft>
                <a:spcPts val="1800"/>
              </a:spcAft>
              <a:buNone/>
            </a:pPr>
            <a:r>
              <a:rPr lang="en-US" sz="3200" dirty="0"/>
              <a:t>Certainly, there are “milk” and “meat” doctrines in Scripture (Heb. 5:12-14) </a:t>
            </a:r>
          </a:p>
          <a:p>
            <a:pPr marL="0" indent="0" algn="ctr">
              <a:spcBef>
                <a:spcPts val="0"/>
              </a:spcBef>
              <a:spcAft>
                <a:spcPts val="1800"/>
              </a:spcAft>
              <a:buNone/>
            </a:pPr>
            <a:r>
              <a:rPr lang="en-US" sz="3200" dirty="0"/>
              <a:t>There are things “hard to understand” (2 Pet14-16). </a:t>
            </a:r>
          </a:p>
          <a:p>
            <a:pPr marL="0" indent="0" algn="ctr">
              <a:spcBef>
                <a:spcPts val="0"/>
              </a:spcBef>
              <a:spcAft>
                <a:spcPts val="1800"/>
              </a:spcAft>
              <a:buNone/>
            </a:pPr>
            <a:r>
              <a:rPr lang="en-US" sz="3200" dirty="0"/>
              <a:t>This doctrine makes all Scripture difficult.</a:t>
            </a:r>
          </a:p>
          <a:p>
            <a:pPr marL="0" indent="0" algn="ctr">
              <a:spcBef>
                <a:spcPts val="0"/>
              </a:spcBef>
              <a:spcAft>
                <a:spcPts val="1800"/>
              </a:spcAft>
              <a:buNone/>
            </a:pPr>
            <a:endParaRPr lang="en-US" sz="32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231937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lnSpc>
                <a:spcPct val="90000"/>
              </a:lnSpc>
              <a:spcBef>
                <a:spcPts val="0"/>
              </a:spcBef>
              <a:spcAft>
                <a:spcPts val="1800"/>
              </a:spcAft>
              <a:buNone/>
            </a:pPr>
            <a:r>
              <a:rPr lang="en-US" sz="4400" i="1" dirty="0"/>
              <a:t>It Changes How We View Fundamental Doctrines.</a:t>
            </a:r>
          </a:p>
          <a:p>
            <a:pPr marL="0" indent="0" algn="ctr">
              <a:lnSpc>
                <a:spcPct val="90000"/>
              </a:lnSpc>
              <a:spcBef>
                <a:spcPts val="0"/>
              </a:spcBef>
              <a:buNone/>
            </a:pPr>
            <a:r>
              <a:rPr lang="en-US" sz="3200" dirty="0"/>
              <a:t>Doctrines such as expectation of a final judgment, a hope of heaven with no tears, no death, and no pain, and a belief that Jesus will actually return some time in the future are altered or completely rejected.</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343963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lnSpc>
                <a:spcPct val="90000"/>
              </a:lnSpc>
              <a:spcBef>
                <a:spcPts val="0"/>
              </a:spcBef>
              <a:spcAft>
                <a:spcPts val="1800"/>
              </a:spcAft>
              <a:buNone/>
            </a:pPr>
            <a:r>
              <a:rPr lang="en-US" sz="4400" i="1" dirty="0"/>
              <a:t>It Changes How We View Fundamental Doctrines.</a:t>
            </a:r>
          </a:p>
          <a:p>
            <a:pPr marL="0" indent="0" algn="ctr">
              <a:lnSpc>
                <a:spcPct val="90000"/>
              </a:lnSpc>
              <a:spcBef>
                <a:spcPts val="0"/>
              </a:spcBef>
              <a:spcAft>
                <a:spcPts val="1200"/>
              </a:spcAft>
              <a:buNone/>
            </a:pPr>
            <a:r>
              <a:rPr lang="en-US" sz="3200" dirty="0"/>
              <a:t>These are elementary principles (Heb. 6:1-3).</a:t>
            </a:r>
          </a:p>
          <a:p>
            <a:pPr marL="0" indent="0" algn="ctr">
              <a:lnSpc>
                <a:spcPct val="90000"/>
              </a:lnSpc>
              <a:spcBef>
                <a:spcPts val="0"/>
              </a:spcBef>
              <a:spcAft>
                <a:spcPts val="1200"/>
              </a:spcAft>
              <a:buNone/>
            </a:pPr>
            <a:r>
              <a:rPr lang="en-US" sz="3200" dirty="0"/>
              <a:t>To reject them is to reject the Gospel.</a:t>
            </a:r>
          </a:p>
          <a:p>
            <a:pPr marL="0" indent="0" algn="ctr">
              <a:lnSpc>
                <a:spcPct val="90000"/>
              </a:lnSpc>
              <a:spcBef>
                <a:spcPts val="0"/>
              </a:spcBef>
              <a:spcAft>
                <a:spcPts val="1200"/>
              </a:spcAft>
              <a:buNone/>
            </a:pPr>
            <a:r>
              <a:rPr lang="en-US" sz="3200" dirty="0"/>
              <a:t>To misunderstand them is to misunderstand the Gospel.</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254535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685143"/>
            <a:ext cx="8184630" cy="4172857"/>
          </a:xfrm>
        </p:spPr>
        <p:txBody>
          <a:bodyPr anchor="t">
            <a:normAutofit/>
          </a:bodyPr>
          <a:lstStyle/>
          <a:p>
            <a:pPr marL="0" indent="0" algn="ctr">
              <a:lnSpc>
                <a:spcPct val="90000"/>
              </a:lnSpc>
              <a:spcBef>
                <a:spcPts val="0"/>
              </a:spcBef>
              <a:spcAft>
                <a:spcPts val="1800"/>
              </a:spcAft>
              <a:buNone/>
            </a:pPr>
            <a:r>
              <a:rPr lang="en-US" sz="4400" i="1" dirty="0"/>
              <a:t>It Changes How We View Fellowship.</a:t>
            </a:r>
          </a:p>
          <a:p>
            <a:pPr marL="0" indent="0" algn="ctr">
              <a:lnSpc>
                <a:spcPct val="90000"/>
              </a:lnSpc>
              <a:spcBef>
                <a:spcPts val="0"/>
              </a:spcBef>
              <a:spcAft>
                <a:spcPts val="1200"/>
              </a:spcAft>
              <a:buNone/>
            </a:pPr>
            <a:r>
              <a:rPr lang="en-US" sz="3200" dirty="0"/>
              <a:t>“Preterist” Churches—Denominational Tolerance</a:t>
            </a:r>
          </a:p>
          <a:p>
            <a:pPr marL="0" indent="0" algn="ctr">
              <a:lnSpc>
                <a:spcPct val="90000"/>
              </a:lnSpc>
              <a:spcBef>
                <a:spcPts val="0"/>
              </a:spcBef>
              <a:spcAft>
                <a:spcPts val="1200"/>
              </a:spcAft>
              <a:buNone/>
            </a:pPr>
            <a:r>
              <a:rPr lang="en-US" sz="3200" dirty="0"/>
              <a:t>Non-Preterist Churches—Ignorant and apostate</a:t>
            </a:r>
          </a:p>
          <a:p>
            <a:pPr marL="0" indent="0" algn="ctr">
              <a:lnSpc>
                <a:spcPct val="90000"/>
              </a:lnSpc>
              <a:spcBef>
                <a:spcPts val="0"/>
              </a:spcBef>
              <a:spcAft>
                <a:spcPts val="1200"/>
              </a:spcAft>
              <a:buNone/>
            </a:pPr>
            <a:r>
              <a:rPr lang="en-US" sz="3200" dirty="0"/>
              <a:t>All of the Doctrine of Christ Determines Fellowship (2 John 9-11)</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426149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4DBEF-FCB4-6444-9B4F-496CFCDC4A67}"/>
              </a:ext>
            </a:extLst>
          </p:cNvPr>
          <p:cNvPicPr>
            <a:picLocks noChangeAspect="1"/>
          </p:cNvPicPr>
          <p:nvPr/>
        </p:nvPicPr>
        <p:blipFill>
          <a:blip r:embed="rId3"/>
          <a:stretch>
            <a:fillRect/>
          </a:stretch>
        </p:blipFill>
        <p:spPr>
          <a:xfrm>
            <a:off x="901700" y="965200"/>
            <a:ext cx="7340600" cy="4927600"/>
          </a:xfrm>
          <a:prstGeom prst="rect">
            <a:avLst/>
          </a:prstGeom>
        </p:spPr>
      </p:pic>
    </p:spTree>
    <p:extLst>
      <p:ext uri="{BB962C8B-B14F-4D97-AF65-F5344CB8AC3E}">
        <p14:creationId xmlns:p14="http://schemas.microsoft.com/office/powerpoint/2010/main" val="355615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43200"/>
            <a:ext cx="8184630" cy="4114800"/>
          </a:xfrm>
        </p:spPr>
        <p:txBody>
          <a:bodyPr anchor="t">
            <a:normAutofit/>
          </a:bodyPr>
          <a:lstStyle/>
          <a:p>
            <a:pPr marL="0" indent="0" algn="ctr">
              <a:lnSpc>
                <a:spcPct val="90000"/>
              </a:lnSpc>
              <a:spcBef>
                <a:spcPts val="0"/>
              </a:spcBef>
              <a:spcAft>
                <a:spcPts val="1800"/>
              </a:spcAft>
              <a:buNone/>
            </a:pPr>
            <a:r>
              <a:rPr lang="en-US" sz="4400" i="1" dirty="0"/>
              <a:t>It Causes Division.</a:t>
            </a:r>
          </a:p>
          <a:p>
            <a:pPr marL="0" indent="0" algn="ctr">
              <a:lnSpc>
                <a:spcPct val="90000"/>
              </a:lnSpc>
              <a:spcBef>
                <a:spcPts val="0"/>
              </a:spcBef>
              <a:spcAft>
                <a:spcPts val="1200"/>
              </a:spcAft>
              <a:buNone/>
            </a:pPr>
            <a:r>
              <a:rPr lang="en-US" sz="3200" dirty="0"/>
              <a:t>If something is true we must obey God rather than men (Acts 5:29).</a:t>
            </a:r>
          </a:p>
          <a:p>
            <a:pPr marL="0" indent="0" algn="ctr">
              <a:lnSpc>
                <a:spcPct val="90000"/>
              </a:lnSpc>
              <a:spcBef>
                <a:spcPts val="0"/>
              </a:spcBef>
              <a:spcAft>
                <a:spcPts val="1200"/>
              </a:spcAft>
              <a:buNone/>
            </a:pPr>
            <a:r>
              <a:rPr lang="en-US" sz="3200" dirty="0"/>
              <a:t>If it is not—if it is opinion or speculation—we must not allow it to cause division (1 Cor. 1:10).</a:t>
            </a:r>
          </a:p>
          <a:p>
            <a:pPr marL="0" indent="0" algn="ctr">
              <a:lnSpc>
                <a:spcPct val="90000"/>
              </a:lnSpc>
              <a:spcBef>
                <a:spcPts val="0"/>
              </a:spcBef>
              <a:spcAft>
                <a:spcPts val="1200"/>
              </a:spcAft>
              <a:buNone/>
            </a:pPr>
            <a:r>
              <a:rPr lang="en-US" sz="3200" dirty="0"/>
              <a:t>May we hold faithfully to God’s word and stand firmly against all error </a:t>
            </a:r>
            <a:r>
              <a:rPr lang="en-US" sz="3200"/>
              <a:t>and falsehood.</a:t>
            </a:r>
            <a:endParaRPr lang="en-US" sz="32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endParaRPr lang="en-US" sz="3200" dirty="0"/>
          </a:p>
        </p:txBody>
      </p:sp>
    </p:spTree>
    <p:extLst>
      <p:ext uri="{BB962C8B-B14F-4D97-AF65-F5344CB8AC3E}">
        <p14:creationId xmlns:p14="http://schemas.microsoft.com/office/powerpoint/2010/main" val="302595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0DB834-37AE-DA4B-AE82-0C973B27B883}"/>
              </a:ext>
            </a:extLst>
          </p:cNvPr>
          <p:cNvPicPr>
            <a:picLocks noChangeAspect="1"/>
          </p:cNvPicPr>
          <p:nvPr/>
        </p:nvPicPr>
        <p:blipFill>
          <a:blip r:embed="rId3"/>
          <a:stretch>
            <a:fillRect/>
          </a:stretch>
        </p:blipFill>
        <p:spPr>
          <a:xfrm>
            <a:off x="895350" y="1149350"/>
            <a:ext cx="7353300" cy="4559300"/>
          </a:xfrm>
          <a:prstGeom prst="rect">
            <a:avLst/>
          </a:prstGeom>
        </p:spPr>
      </p:pic>
    </p:spTree>
    <p:extLst>
      <p:ext uri="{BB962C8B-B14F-4D97-AF65-F5344CB8AC3E}">
        <p14:creationId xmlns:p14="http://schemas.microsoft.com/office/powerpoint/2010/main" val="364624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EB10E4-6C9F-2E41-B2A0-2E4BC6EFD7B0}"/>
              </a:ext>
            </a:extLst>
          </p:cNvPr>
          <p:cNvPicPr>
            <a:picLocks noChangeAspect="1"/>
          </p:cNvPicPr>
          <p:nvPr/>
        </p:nvPicPr>
        <p:blipFill>
          <a:blip r:embed="rId3"/>
          <a:stretch>
            <a:fillRect/>
          </a:stretch>
        </p:blipFill>
        <p:spPr>
          <a:xfrm>
            <a:off x="908050" y="1485900"/>
            <a:ext cx="7327900" cy="3886200"/>
          </a:xfrm>
          <a:prstGeom prst="rect">
            <a:avLst/>
          </a:prstGeom>
        </p:spPr>
      </p:pic>
    </p:spTree>
    <p:extLst>
      <p:ext uri="{BB962C8B-B14F-4D97-AF65-F5344CB8AC3E}">
        <p14:creationId xmlns:p14="http://schemas.microsoft.com/office/powerpoint/2010/main" val="118353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10570-1195-C145-81CE-C9BEAE196D30}"/>
              </a:ext>
            </a:extLst>
          </p:cNvPr>
          <p:cNvPicPr>
            <a:picLocks noChangeAspect="1"/>
          </p:cNvPicPr>
          <p:nvPr/>
        </p:nvPicPr>
        <p:blipFill>
          <a:blip r:embed="rId3"/>
          <a:stretch>
            <a:fillRect/>
          </a:stretch>
        </p:blipFill>
        <p:spPr>
          <a:xfrm>
            <a:off x="920750" y="990600"/>
            <a:ext cx="7302500" cy="4876800"/>
          </a:xfrm>
          <a:prstGeom prst="rect">
            <a:avLst/>
          </a:prstGeom>
        </p:spPr>
      </p:pic>
    </p:spTree>
    <p:extLst>
      <p:ext uri="{BB962C8B-B14F-4D97-AF65-F5344CB8AC3E}">
        <p14:creationId xmlns:p14="http://schemas.microsoft.com/office/powerpoint/2010/main" val="40549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{B8A3C8A7-3D1C-5746-83F7-6F95DB38CECF}tf10001063</Template>
  <TotalTime>4591</TotalTime>
  <Words>2972</Words>
  <Application>Microsoft Macintosh PowerPoint</Application>
  <PresentationFormat>On-screen Show (4:3)</PresentationFormat>
  <Paragraphs>291</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Cambria</vt:lpstr>
      <vt:lpstr>Century Gothic</vt:lpstr>
      <vt:lpstr>Mesh</vt:lpstr>
      <vt:lpstr>The AD 70 Doctrine PART FOUR</vt:lpstr>
      <vt:lpstr>Is This Really Such a Big Deal?</vt:lpstr>
      <vt:lpstr>Is This Really Such a Big Deal?</vt:lpstr>
      <vt:lpstr>Is This Really Such a Big Deal?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This Really Such a Big Deal?</vt:lpstr>
      <vt:lpstr>Is This Really Such a Big Deal?</vt:lpstr>
      <vt:lpstr>The AD 70 Doctrine FOUR FLAWED ASSUMPTIONS</vt:lpstr>
      <vt:lpstr>The AD 70 Doctrine FOUR FLAWED ASSUMPTIONS</vt:lpstr>
      <vt:lpstr>The AD 70 Doctrine FOUR FLAWED ASSUMPTIONS</vt:lpstr>
      <vt:lpstr>PowerPoint Presentation</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 HISTORY</vt:lpstr>
      <vt:lpstr>The AD 70 Doctrine</vt:lpstr>
      <vt:lpstr>The AD 70 Doctrine</vt:lpstr>
      <vt:lpstr>The AD 70 Doctrine</vt:lpstr>
      <vt:lpstr>The AD 70 Doctrine</vt:lpstr>
      <vt:lpstr>The AD 70 Doctrine</vt:lpstr>
      <vt:lpstr>The AD 70 Doctrine</vt:lpstr>
      <vt:lpstr>The AD 70 Doctrine</vt:lpstr>
      <vt:lpstr>The AD 70 Doctrine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207</cp:revision>
  <dcterms:created xsi:type="dcterms:W3CDTF">2020-06-19T13:02:09Z</dcterms:created>
  <dcterms:modified xsi:type="dcterms:W3CDTF">2020-06-29T02:49:05Z</dcterms:modified>
</cp:coreProperties>
</file>