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7" r:id="rId2"/>
    <p:sldId id="283" r:id="rId3"/>
    <p:sldId id="285" r:id="rId4"/>
    <p:sldId id="284"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3FDD6"/>
    <a:srgbClr val="73F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8" autoAdjust="0"/>
    <p:restoredTop sz="94667" autoAdjust="0"/>
  </p:normalViewPr>
  <p:slideViewPr>
    <p:cSldViewPr>
      <p:cViewPr varScale="1">
        <p:scale>
          <a:sx n="112" d="100"/>
          <a:sy n="112" d="100"/>
        </p:scale>
        <p:origin x="760" y="176"/>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4FFEF-5B91-0147-83C7-119364C84A6F}" type="datetimeFigureOut">
              <a:rPr lang="en-US" smtClean="0"/>
              <a:pPr/>
              <a:t>5/16/20</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998AF2-E4EF-B941-A668-6B4B7900D7C4}" type="slidenum">
              <a:rPr lang="en-US" smtClean="0"/>
              <a:pPr/>
              <a:t>‹#›</a:t>
            </a:fld>
            <a:endParaRPr lang="en-US"/>
          </a:p>
        </p:txBody>
      </p:sp>
    </p:spTree>
    <p:extLst>
      <p:ext uri="{BB962C8B-B14F-4D97-AF65-F5344CB8AC3E}">
        <p14:creationId xmlns:p14="http://schemas.microsoft.com/office/powerpoint/2010/main" val="1978364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998AF2-E4EF-B941-A668-6B4B7900D7C4}" type="slidenum">
              <a:rPr lang="en-US" smtClean="0"/>
              <a:pPr/>
              <a:t>3</a:t>
            </a:fld>
            <a:endParaRPr lang="en-US"/>
          </a:p>
        </p:txBody>
      </p:sp>
    </p:spTree>
    <p:extLst>
      <p:ext uri="{BB962C8B-B14F-4D97-AF65-F5344CB8AC3E}">
        <p14:creationId xmlns:p14="http://schemas.microsoft.com/office/powerpoint/2010/main" val="116665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755650" y="0"/>
            <a:ext cx="5950761"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706411"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958856" y="2857499"/>
            <a:ext cx="4138550" cy="1890466"/>
          </a:xfrm>
        </p:spPr>
        <p:txBody>
          <a:bodyPr anchor="t">
            <a:normAutofit/>
          </a:bodyPr>
          <a:lstStyle>
            <a:lvl1pPr algn="r">
              <a:defRPr sz="4500"/>
            </a:lvl1pPr>
          </a:lstStyle>
          <a:p>
            <a:r>
              <a:rPr lang="en-US"/>
              <a:t>Click to edit Master title style</a:t>
            </a:r>
            <a:endParaRPr lang="en-US" dirty="0"/>
          </a:p>
        </p:txBody>
      </p:sp>
      <p:sp>
        <p:nvSpPr>
          <p:cNvPr id="3" name="Subtitle 2"/>
          <p:cNvSpPr>
            <a:spLocks noGrp="1"/>
          </p:cNvSpPr>
          <p:nvPr>
            <p:ph type="subTitle" idx="1"/>
          </p:nvPr>
        </p:nvSpPr>
        <p:spPr>
          <a:xfrm>
            <a:off x="2079206" y="1890656"/>
            <a:ext cx="4018200" cy="966844"/>
          </a:xfrm>
        </p:spPr>
        <p:txBody>
          <a:bodyPr tIns="0" anchor="b">
            <a:normAutofit/>
          </a:bodyPr>
          <a:lstStyle>
            <a:lvl1pPr marL="0" indent="0" algn="r">
              <a:buNone/>
              <a:defRPr sz="1350" b="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18D46079-B523-2844-921F-F183ACC9E6A0}" type="datetimeFigureOut">
              <a:rPr lang="en-US" smtClean="0"/>
              <a:pPr>
                <a:defRPr/>
              </a:pPr>
              <a:t>5/16/20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rIns="45720"/>
          <a:lstStyle/>
          <a:p>
            <a:pPr>
              <a:defRPr/>
            </a:pPr>
            <a:fld id="{F01830A3-2E4F-4441-B7BB-ADF3450869BB}" type="slidenum">
              <a:rPr lang="en-US" altLang="en-US" smtClean="0"/>
              <a:pPr>
                <a:defRPr/>
              </a:pPr>
              <a:t>‹#›</a:t>
            </a:fld>
            <a:endParaRPr lang="en-US" altLang="en-US"/>
          </a:p>
        </p:txBody>
      </p:sp>
      <p:sp>
        <p:nvSpPr>
          <p:cNvPr id="13" name="TextBox 12"/>
          <p:cNvSpPr txBox="1"/>
          <p:nvPr/>
        </p:nvSpPr>
        <p:spPr>
          <a:xfrm>
            <a:off x="1643462" y="2719043"/>
            <a:ext cx="311727"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80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46627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1645677" y="53435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8857" y="673380"/>
            <a:ext cx="5965568" cy="897691"/>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8653D42-6533-9D4F-A1F1-3448A4284659}" type="datetimeFigureOut">
              <a:rPr lang="en-US" smtClean="0"/>
              <a:pPr>
                <a:defRPr/>
              </a:pPr>
              <a:t>5/16/20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169C960-08B2-1E43-AE8D-EAD9B6F856CA}" type="slidenum">
              <a:rPr lang="en-US" altLang="en-US" smtClean="0"/>
              <a:pPr>
                <a:defRPr/>
              </a:pPr>
              <a:t>‹#›</a:t>
            </a:fld>
            <a:endParaRPr lang="en-US" altLang="en-US"/>
          </a:p>
        </p:txBody>
      </p:sp>
    </p:spTree>
    <p:extLst>
      <p:ext uri="{BB962C8B-B14F-4D97-AF65-F5344CB8AC3E}">
        <p14:creationId xmlns:p14="http://schemas.microsoft.com/office/powerpoint/2010/main" val="3624495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7735538" y="350565"/>
            <a:ext cx="346363"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6929536" y="671515"/>
            <a:ext cx="994889" cy="437010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956564" y="808675"/>
            <a:ext cx="4850177" cy="42329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FC8A65D-DF92-AD4F-90E8-612715D39434}" type="datetimeFigureOut">
              <a:rPr lang="en-US" smtClean="0"/>
              <a:pPr>
                <a:defRPr/>
              </a:pPr>
              <a:t>5/16/20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677C5F-BEDF-6343-BD04-C7F9B28C8E56}" type="slidenum">
              <a:rPr lang="en-US" altLang="en-US" smtClean="0"/>
              <a:pPr>
                <a:defRPr/>
              </a:pPr>
              <a:t>‹#›</a:t>
            </a:fld>
            <a:endParaRPr lang="en-US" altLang="en-US"/>
          </a:p>
        </p:txBody>
      </p:sp>
    </p:spTree>
    <p:extLst>
      <p:ext uri="{BB962C8B-B14F-4D97-AF65-F5344CB8AC3E}">
        <p14:creationId xmlns:p14="http://schemas.microsoft.com/office/powerpoint/2010/main" val="3721794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59474" y="254000"/>
            <a:ext cx="6893926" cy="1016000"/>
          </a:xfrm>
        </p:spPr>
        <p:txBody>
          <a:bodyPr>
            <a:noAutofit/>
          </a:bodyPr>
          <a:lstStyle>
            <a:lvl1pPr>
              <a:defRPr sz="4000" b="1">
                <a:latin typeface="Calibri" panose="020F0502020204030204" pitchFamily="34" charset="0"/>
                <a:cs typeface="Calibri" panose="020F0502020204030204" pitchFamily="34" charset="0"/>
              </a:defRPr>
            </a:lvl1pPr>
          </a:lstStyle>
          <a:p>
            <a:r>
              <a:rPr lang="en-US" dirty="0"/>
              <a:t>Click to edit Master title style</a:t>
            </a:r>
          </a:p>
        </p:txBody>
      </p:sp>
      <p:sp>
        <p:nvSpPr>
          <p:cNvPr id="10" name="Rectangle 9">
            <a:extLst>
              <a:ext uri="{FF2B5EF4-FFF2-40B4-BE49-F238E27FC236}">
                <a16:creationId xmlns:a16="http://schemas.microsoft.com/office/drawing/2014/main" id="{04F762A9-352D-DC49-9827-DB92A1226695}"/>
              </a:ext>
            </a:extLst>
          </p:cNvPr>
          <p:cNvSpPr/>
          <p:nvPr userDrawn="1"/>
        </p:nvSpPr>
        <p:spPr>
          <a:xfrm>
            <a:off x="753359" y="1546394"/>
            <a:ext cx="7800211" cy="3937000"/>
          </a:xfrm>
          <a:prstGeom prst="rect">
            <a:avLst/>
          </a:prstGeom>
          <a:solidFill>
            <a:schemeClr val="bg2">
              <a:lumMod val="25000"/>
              <a:alpha val="79000"/>
            </a:schemeClr>
          </a:solidFill>
          <a:ln w="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 name="Content Placeholder 2"/>
          <p:cNvSpPr>
            <a:spLocks noGrp="1"/>
          </p:cNvSpPr>
          <p:nvPr>
            <p:ph idx="1"/>
          </p:nvPr>
        </p:nvSpPr>
        <p:spPr>
          <a:xfrm>
            <a:off x="1259474" y="1710097"/>
            <a:ext cx="6893925" cy="3509603"/>
          </a:xfrm>
        </p:spPr>
        <p:txBody>
          <a:bodyPr ancho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ight Triangle 7">
            <a:extLst>
              <a:ext uri="{FF2B5EF4-FFF2-40B4-BE49-F238E27FC236}">
                <a16:creationId xmlns:a16="http://schemas.microsoft.com/office/drawing/2014/main" id="{E215AD28-E844-5346-BE61-4572C2ADC18F}"/>
              </a:ext>
            </a:extLst>
          </p:cNvPr>
          <p:cNvSpPr/>
          <p:nvPr userDrawn="1"/>
        </p:nvSpPr>
        <p:spPr>
          <a:xfrm rot="5400000">
            <a:off x="880278" y="247453"/>
            <a:ext cx="317500" cy="317500"/>
          </a:xfrm>
          <a:prstGeom prst="rtTriangle">
            <a:avLst/>
          </a:prstGeom>
          <a:solidFill>
            <a:schemeClr val="accent3">
              <a:lumMod val="60000"/>
              <a:lumOff val="4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6160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1643882" y="2468822"/>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2622712"/>
            <a:ext cx="5967420" cy="1187288"/>
          </a:xfrm>
        </p:spPr>
        <p:txBody>
          <a:bodyPr anchor="t">
            <a:normAutofit/>
          </a:bodyPr>
          <a:lstStyle>
            <a:lvl1pPr algn="r">
              <a:defRPr sz="2400"/>
            </a:lvl1pPr>
          </a:lstStyle>
          <a:p>
            <a:r>
              <a:rPr lang="en-US"/>
              <a:t>Click to edit Master title style</a:t>
            </a:r>
            <a:endParaRPr lang="en-US" dirty="0"/>
          </a:p>
        </p:txBody>
      </p:sp>
      <p:sp>
        <p:nvSpPr>
          <p:cNvPr id="3" name="Text Placeholder 2"/>
          <p:cNvSpPr>
            <a:spLocks noGrp="1"/>
          </p:cNvSpPr>
          <p:nvPr>
            <p:ph type="body" idx="1"/>
          </p:nvPr>
        </p:nvSpPr>
        <p:spPr>
          <a:xfrm>
            <a:off x="2080477" y="1890655"/>
            <a:ext cx="5843948" cy="732057"/>
          </a:xfrm>
        </p:spPr>
        <p:txBody>
          <a:bodyPr tIns="0" anchor="b">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68A7DE1-18BD-D249-8F98-93D8BC8FE415}" type="datetimeFigureOut">
              <a:rPr lang="en-US" smtClean="0"/>
              <a:pPr>
                <a:defRPr/>
              </a:pPr>
              <a:t>5/16/20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B49FA89-94D4-3D4C-BC26-C87C05B18B26}" type="slidenum">
              <a:rPr lang="en-US" altLang="en-US" smtClean="0"/>
              <a:pPr>
                <a:defRPr/>
              </a:pPr>
              <a:t>‹#›</a:t>
            </a:fld>
            <a:endParaRPr lang="en-US" altLang="en-US"/>
          </a:p>
        </p:txBody>
      </p:sp>
    </p:spTree>
    <p:extLst>
      <p:ext uri="{BB962C8B-B14F-4D97-AF65-F5344CB8AC3E}">
        <p14:creationId xmlns:p14="http://schemas.microsoft.com/office/powerpoint/2010/main" val="394756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957405" y="671515"/>
            <a:ext cx="5963238" cy="9014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954031" y="1710097"/>
            <a:ext cx="2918970" cy="33315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99977" y="1710096"/>
            <a:ext cx="2920667" cy="33315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C603A880-4C16-2945-9C9B-20288EDFCF8A}" type="datetimeFigureOut">
              <a:rPr lang="en-US" smtClean="0"/>
              <a:pPr>
                <a:defRPr/>
              </a:pPr>
              <a:t>5/16/20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9D347A5-9441-424D-ADA8-763A63AD6D45}" type="slidenum">
              <a:rPr lang="en-US" altLang="en-US" smtClean="0"/>
              <a:pPr>
                <a:defRPr/>
              </a:pPr>
              <a:t>‹#›</a:t>
            </a:fld>
            <a:endParaRPr lang="en-US" altLang="en-US"/>
          </a:p>
        </p:txBody>
      </p:sp>
      <p:sp>
        <p:nvSpPr>
          <p:cNvPr id="10" name="TextBox 9"/>
          <p:cNvSpPr txBox="1"/>
          <p:nvPr/>
        </p:nvSpPr>
        <p:spPr>
          <a:xfrm>
            <a:off x="1647129" y="534353"/>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56476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1645238" y="530354"/>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57405" y="671515"/>
            <a:ext cx="5967420" cy="89862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956964" y="1710096"/>
            <a:ext cx="2922350" cy="59484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956964" y="2376109"/>
            <a:ext cx="2920217" cy="2559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99975" y="1710096"/>
            <a:ext cx="2924849" cy="594848"/>
          </a:xfrm>
        </p:spPr>
        <p:txBody>
          <a:bodyPr anchor="b">
            <a:noAutofit/>
          </a:bodyPr>
          <a:lstStyle>
            <a:lvl1pPr marL="0" indent="0" algn="l">
              <a:lnSpc>
                <a:spcPct val="100000"/>
              </a:lnSpc>
              <a:buNone/>
              <a:defRPr sz="1650" b="0" cap="none" baseline="0">
                <a:solidFill>
                  <a:schemeClr val="accent6"/>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99976" y="2376109"/>
            <a:ext cx="2924849" cy="25595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1000C520-7CD5-684D-87FB-D76AA2FADE7C}" type="datetimeFigureOut">
              <a:rPr lang="en-US" smtClean="0"/>
              <a:pPr>
                <a:defRPr/>
              </a:pPr>
              <a:t>5/16/20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925E508-2FBF-A547-B3E3-D7533BB4A8B0}" type="slidenum">
              <a:rPr lang="en-US" altLang="en-US" smtClean="0"/>
              <a:pPr>
                <a:defRPr/>
              </a:pPr>
              <a:t>‹#›</a:t>
            </a:fld>
            <a:endParaRPr lang="en-US" altLang="en-US"/>
          </a:p>
        </p:txBody>
      </p:sp>
    </p:spTree>
    <p:extLst>
      <p:ext uri="{BB962C8B-B14F-4D97-AF65-F5344CB8AC3E}">
        <p14:creationId xmlns:p14="http://schemas.microsoft.com/office/powerpoint/2010/main" val="392163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BF75EAB0-7881-3445-8852-019EC13473C0}" type="datetimeFigureOut">
              <a:rPr lang="en-US" smtClean="0"/>
              <a:pPr>
                <a:defRPr/>
              </a:pPr>
              <a:t>5/16/20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68998E8-0C98-354D-B157-B0AB472F6ABB}" type="slidenum">
              <a:rPr lang="en-US" altLang="en-US" smtClean="0"/>
              <a:pPr>
                <a:defRPr/>
              </a:pPr>
              <a:t>‹#›</a:t>
            </a:fld>
            <a:endParaRPr lang="en-US" altLang="en-US"/>
          </a:p>
        </p:txBody>
      </p:sp>
      <p:sp>
        <p:nvSpPr>
          <p:cNvPr id="8" name="TextBox 7"/>
          <p:cNvSpPr txBox="1"/>
          <p:nvPr/>
        </p:nvSpPr>
        <p:spPr>
          <a:xfrm>
            <a:off x="1647129" y="53435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Tree>
    <p:extLst>
      <p:ext uri="{BB962C8B-B14F-4D97-AF65-F5344CB8AC3E}">
        <p14:creationId xmlns:p14="http://schemas.microsoft.com/office/powerpoint/2010/main" val="34839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pPr>
              <a:defRPr/>
            </a:pPr>
            <a:fld id="{850EB27A-F5B3-F044-9830-5FB30B2C0D2B}" type="datetimeFigureOut">
              <a:rPr lang="en-US" smtClean="0"/>
              <a:pPr>
                <a:defRPr/>
              </a:pPr>
              <a:t>5/16/20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9385CBA-D1D0-D544-94DB-DE78B2098497}" type="slidenum">
              <a:rPr lang="en-US" altLang="en-US" smtClean="0"/>
              <a:pPr>
                <a:defRPr/>
              </a:pPr>
              <a:t>‹#›</a:t>
            </a:fld>
            <a:endParaRPr lang="en-US" altLang="en-US"/>
          </a:p>
        </p:txBody>
      </p:sp>
    </p:spTree>
    <p:extLst>
      <p:ext uri="{BB962C8B-B14F-4D97-AF65-F5344CB8AC3E}">
        <p14:creationId xmlns:p14="http://schemas.microsoft.com/office/powerpoint/2010/main" val="29791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165616" y="9396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7743" y="1068710"/>
            <a:ext cx="1998271" cy="1586034"/>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840115" y="671515"/>
            <a:ext cx="4084709" cy="437010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7742" y="2655129"/>
            <a:ext cx="1998271" cy="1988664"/>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B7CCEAF4-2D26-A045-BF5A-35B98BBE10F2}" type="datetimeFigureOut">
              <a:rPr lang="en-US" smtClean="0"/>
              <a:pPr>
                <a:defRPr/>
              </a:pPr>
              <a:t>5/16/20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5264D5C-E921-4B4B-BB9D-CBCA91C6C312}" type="slidenum">
              <a:rPr lang="en-US" altLang="en-US" smtClean="0"/>
              <a:pPr>
                <a:defRPr/>
              </a:pPr>
              <a:t>‹#›</a:t>
            </a:fld>
            <a:endParaRPr lang="en-US" altLang="en-US"/>
          </a:p>
        </p:txBody>
      </p:sp>
    </p:spTree>
    <p:extLst>
      <p:ext uri="{BB962C8B-B14F-4D97-AF65-F5344CB8AC3E}">
        <p14:creationId xmlns:p14="http://schemas.microsoft.com/office/powerpoint/2010/main" val="16948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753359" y="0"/>
            <a:ext cx="7779237" cy="5715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8532996" y="0"/>
            <a:ext cx="20574"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5060296" y="2691"/>
            <a:ext cx="3472301" cy="5715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0" name="TextBox 9"/>
          <p:cNvSpPr txBox="1"/>
          <p:nvPr/>
        </p:nvSpPr>
        <p:spPr>
          <a:xfrm>
            <a:off x="1166015" y="939625"/>
            <a:ext cx="311727" cy="300082"/>
          </a:xfrm>
          <a:prstGeom prst="rect">
            <a:avLst/>
          </a:prstGeom>
          <a:noFill/>
        </p:spPr>
        <p:txBody>
          <a:bodyPr wrap="square" rtlCol="0">
            <a:spAutoFit/>
          </a:bodyPr>
          <a:lstStyle/>
          <a:p>
            <a:pPr algn="r"/>
            <a:r>
              <a:rPr lang="en-US" sz="1350" dirty="0">
                <a:solidFill>
                  <a:schemeClr val="accent6"/>
                </a:solidFill>
                <a:latin typeface="Wingdings 3" panose="05040102010807070707" pitchFamily="18" charset="2"/>
              </a:rPr>
              <a:t>z</a:t>
            </a:r>
            <a:endParaRPr lang="en-US" sz="75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478430" y="1068710"/>
            <a:ext cx="2978240" cy="1583728"/>
          </a:xfrm>
        </p:spPr>
        <p:txBody>
          <a:bodyPr anchor="b">
            <a:normAutofit/>
          </a:bodyPr>
          <a:lstStyle>
            <a:lvl1pPr algn="l">
              <a:defRPr sz="2400"/>
            </a:lvl1pPr>
          </a:lstStyle>
          <a:p>
            <a:r>
              <a:rPr lang="en-US"/>
              <a:t>Click to edit Master title style</a:t>
            </a:r>
            <a:endParaRPr lang="en-US" dirty="0"/>
          </a:p>
        </p:txBody>
      </p:sp>
      <p:sp>
        <p:nvSpPr>
          <p:cNvPr id="4" name="Text Placeholder 3"/>
          <p:cNvSpPr>
            <a:spLocks noGrp="1"/>
          </p:cNvSpPr>
          <p:nvPr>
            <p:ph type="body" sz="half" idx="2"/>
          </p:nvPr>
        </p:nvSpPr>
        <p:spPr>
          <a:xfrm>
            <a:off x="1477741" y="2652440"/>
            <a:ext cx="2978906" cy="1988662"/>
          </a:xfrm>
        </p:spPr>
        <p:txBody>
          <a:bodyPr>
            <a:normAutofit/>
          </a:bodyPr>
          <a:lstStyle>
            <a:lvl1pPr marL="0" indent="0" algn="l">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0D6E5963-F341-E945-B28C-7B61E25F202C}" type="datetimeFigureOut">
              <a:rPr lang="en-US" smtClean="0"/>
              <a:pPr>
                <a:defRPr/>
              </a:pPr>
              <a:t>5/16/20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2B8660-47A8-9140-B2C8-EC000A20A426}" type="slidenum">
              <a:rPr lang="en-US" altLang="en-US" smtClean="0"/>
              <a:pPr>
                <a:defRPr/>
              </a:pPr>
              <a:t>‹#›</a:t>
            </a:fld>
            <a:endParaRPr lang="en-US" altLang="en-US"/>
          </a:p>
        </p:txBody>
      </p:sp>
    </p:spTree>
    <p:extLst>
      <p:ext uri="{BB962C8B-B14F-4D97-AF65-F5344CB8AC3E}">
        <p14:creationId xmlns:p14="http://schemas.microsoft.com/office/powerpoint/2010/main" val="3092268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123846" y="1754335"/>
            <a:ext cx="7020154" cy="3960665"/>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 y="0"/>
            <a:ext cx="9142400" cy="5715000"/>
          </a:xfrm>
          <a:prstGeom prst="rect">
            <a:avLst/>
          </a:prstGeom>
        </p:spPr>
      </p:pic>
      <p:sp>
        <p:nvSpPr>
          <p:cNvPr id="8" name="Rectangle 7"/>
          <p:cNvSpPr/>
          <p:nvPr/>
        </p:nvSpPr>
        <p:spPr>
          <a:xfrm>
            <a:off x="0" y="0"/>
            <a:ext cx="723131" cy="5715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958857" y="673380"/>
            <a:ext cx="5968748" cy="89769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080199" y="1710097"/>
            <a:ext cx="5847405" cy="333152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18496" y="4399790"/>
            <a:ext cx="2218941" cy="137160"/>
          </a:xfrm>
          <a:prstGeom prst="rect">
            <a:avLst/>
          </a:prstGeom>
        </p:spPr>
        <p:txBody>
          <a:bodyPr vert="horz" lIns="91440" tIns="18288" rIns="91440" bIns="45720" rtlCol="0" anchor="t"/>
          <a:lstStyle>
            <a:lvl1pPr algn="r">
              <a:defRPr sz="600">
                <a:solidFill>
                  <a:schemeClr val="tx1">
                    <a:tint val="75000"/>
                  </a:schemeClr>
                </a:solidFill>
                <a:latin typeface="+mn-lt"/>
              </a:defRPr>
            </a:lvl1pPr>
          </a:lstStyle>
          <a:p>
            <a:pPr>
              <a:defRPr/>
            </a:pPr>
            <a:fld id="{C8243E57-8A0C-1548-8EEA-12CFC5886BB2}" type="datetimeFigureOut">
              <a:rPr lang="en-US" smtClean="0"/>
              <a:pPr>
                <a:defRPr/>
              </a:pPr>
              <a:t>5/16/20</a:t>
            </a:fld>
            <a:endParaRPr lang="en-US"/>
          </a:p>
        </p:txBody>
      </p:sp>
      <p:sp>
        <p:nvSpPr>
          <p:cNvPr id="5" name="Footer Placeholder 4"/>
          <p:cNvSpPr>
            <a:spLocks noGrp="1"/>
          </p:cNvSpPr>
          <p:nvPr>
            <p:ph type="ftr" sz="quarter" idx="3"/>
          </p:nvPr>
        </p:nvSpPr>
        <p:spPr>
          <a:xfrm rot="5400000">
            <a:off x="-1923071" y="3058419"/>
            <a:ext cx="4904460" cy="134382"/>
          </a:xfrm>
          <a:prstGeom prst="rect">
            <a:avLst/>
          </a:prstGeom>
        </p:spPr>
        <p:txBody>
          <a:bodyPr vert="horz" lIns="91440" tIns="45720" rIns="91440" bIns="18288" rtlCol="0" anchor="b"/>
          <a:lstStyle>
            <a:lvl1pPr algn="r">
              <a:defRPr sz="6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118806" y="137160"/>
            <a:ext cx="477545" cy="269043"/>
          </a:xfrm>
          <a:prstGeom prst="rect">
            <a:avLst/>
          </a:prstGeom>
        </p:spPr>
        <p:txBody>
          <a:bodyPr vert="horz" lIns="91440" tIns="45720" rIns="45720" bIns="45720" rtlCol="0" anchor="ctr"/>
          <a:lstStyle>
            <a:lvl1pPr algn="r">
              <a:defRPr sz="1350">
                <a:solidFill>
                  <a:schemeClr val="tx1">
                    <a:tint val="75000"/>
                  </a:schemeClr>
                </a:solidFill>
              </a:defRPr>
            </a:lvl1pPr>
          </a:lstStyle>
          <a:p>
            <a:pPr>
              <a:defRPr/>
            </a:pPr>
            <a:fld id="{E9DA45A4-2694-C648-98CA-977AF15115F1}" type="slidenum">
              <a:rPr lang="en-US" altLang="en-US" smtClean="0"/>
              <a:pPr>
                <a:defRPr/>
              </a:pPr>
              <a:t>‹#›</a:t>
            </a:fld>
            <a:endParaRPr lang="en-US" altLang="en-US"/>
          </a:p>
        </p:txBody>
      </p:sp>
      <p:sp>
        <p:nvSpPr>
          <p:cNvPr id="57" name="Rectangle 56"/>
          <p:cNvSpPr/>
          <p:nvPr/>
        </p:nvSpPr>
        <p:spPr>
          <a:xfrm>
            <a:off x="721532" y="0"/>
            <a:ext cx="34289" cy="5715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48694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685800" rtl="0" eaLnBrk="1" latinLnBrk="0" hangingPunct="1">
        <a:lnSpc>
          <a:spcPct val="90000"/>
        </a:lnSpc>
        <a:spcBef>
          <a:spcPct val="0"/>
        </a:spcBef>
        <a:buNone/>
        <a:defRPr sz="2550" b="0" i="0" kern="1200" cap="none">
          <a:solidFill>
            <a:schemeClr val="tx1"/>
          </a:solidFill>
          <a:effectLst/>
          <a:latin typeface="+mj-lt"/>
          <a:ea typeface="+mj-ea"/>
          <a:cs typeface="+mj-cs"/>
        </a:defRPr>
      </a:lvl1pPr>
    </p:titleStyle>
    <p:bodyStyle>
      <a:lvl1pPr marL="258366" indent="-258366" algn="l" defTabSz="685800" rtl="0" eaLnBrk="1" latinLnBrk="0" hangingPunct="1">
        <a:lnSpc>
          <a:spcPct val="120000"/>
        </a:lnSpc>
        <a:spcBef>
          <a:spcPts val="750"/>
        </a:spcBef>
        <a:spcAft>
          <a:spcPts val="450"/>
        </a:spcAft>
        <a:buClr>
          <a:schemeClr val="accent6"/>
        </a:buClr>
        <a:buSzPct val="90000"/>
        <a:buFont typeface="Wingdings" panose="05000000000000000000" pitchFamily="2" charset="2"/>
        <a:buChar char="§"/>
        <a:defRPr sz="1500" kern="1200">
          <a:solidFill>
            <a:schemeClr val="tx1"/>
          </a:solidFill>
          <a:effectLst/>
          <a:latin typeface="+mn-lt"/>
          <a:ea typeface="+mn-ea"/>
          <a:cs typeface="+mn-cs"/>
        </a:defRPr>
      </a:lvl1pPr>
      <a:lvl2pPr marL="5965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350" kern="1200">
          <a:solidFill>
            <a:schemeClr val="tx1"/>
          </a:solidFill>
          <a:effectLst/>
          <a:latin typeface="+mn-lt"/>
          <a:ea typeface="+mn-ea"/>
          <a:cs typeface="+mn-cs"/>
        </a:defRPr>
      </a:lvl2pPr>
      <a:lvl3pPr marL="9441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3pPr>
      <a:lvl4pPr marL="1282304" indent="-253604"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1050" kern="1200">
          <a:solidFill>
            <a:schemeClr val="tx1"/>
          </a:solidFill>
          <a:effectLst/>
          <a:latin typeface="+mn-lt"/>
          <a:ea typeface="+mn-ea"/>
          <a:cs typeface="+mn-cs"/>
        </a:defRPr>
      </a:lvl4pPr>
      <a:lvl5pPr marL="1629966" indent="-25836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a:solidFill>
            <a:schemeClr val="tx1"/>
          </a:solidFill>
          <a:effectLst/>
          <a:latin typeface="+mn-lt"/>
          <a:ea typeface="+mn-ea"/>
          <a:cs typeface="+mn-cs"/>
        </a:defRPr>
      </a:lvl5pPr>
      <a:lvl6pPr marL="1981962"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6pPr>
      <a:lvl7pPr marL="2331720"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7pPr>
      <a:lvl8pPr marL="2681478"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8pPr>
      <a:lvl9pPr marL="3031236" indent="-253746" algn="l" defTabSz="685800" rtl="0" eaLnBrk="1" latinLnBrk="0" hangingPunct="1">
        <a:lnSpc>
          <a:spcPct val="120000"/>
        </a:lnSpc>
        <a:spcBef>
          <a:spcPts val="375"/>
        </a:spcBef>
        <a:spcAft>
          <a:spcPts val="450"/>
        </a:spcAft>
        <a:buClr>
          <a:schemeClr val="accent6"/>
        </a:buClr>
        <a:buSzPct val="90000"/>
        <a:buFont typeface="Wingdings" panose="05000000000000000000" pitchFamily="2" charset="2"/>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Why Do Translations Differ?</a:t>
            </a:r>
          </a:p>
          <a:p>
            <a:pPr marL="285739" indent="-285739" algn="ctr" eaLnBrk="1" hangingPunct="1">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Differences in language</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A different textual basis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800"/>
              </a:spcAft>
              <a:buNone/>
              <a:defRPr/>
            </a:pPr>
            <a:r>
              <a:rPr lang="en-US" sz="3600" b="1" i="1" dirty="0">
                <a:latin typeface="Calibri" panose="020F0502020204030204" pitchFamily="34" charset="0"/>
                <a:cs typeface="Calibri" panose="020F0502020204030204" pitchFamily="34" charset="0"/>
              </a:rPr>
              <a:t>The Message</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Matthew 16:18</a:t>
            </a:r>
          </a:p>
          <a:p>
            <a:pPr marL="12700" indent="-12700" algn="ctr">
              <a:lnSpc>
                <a:spcPct val="100000"/>
              </a:lnSpc>
              <a:spcBef>
                <a:spcPts val="0"/>
              </a:spcBef>
              <a:spcAft>
                <a:spcPts val="600"/>
              </a:spcAft>
              <a:buNone/>
              <a:defRPr/>
            </a:pPr>
            <a:r>
              <a:rPr lang="en-US" sz="2800" dirty="0">
                <a:latin typeface="Calibri" panose="020F0502020204030204" pitchFamily="34" charset="0"/>
                <a:cs typeface="Calibri" panose="020F0502020204030204" pitchFamily="34" charset="0"/>
              </a:rPr>
              <a:t>“You are Peter, a rock. This is the rock on which I will put together my church.” </a:t>
            </a: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1200"/>
              </a:spcBef>
              <a:spcAft>
                <a:spcPts val="0"/>
              </a:spcAft>
              <a:buNone/>
              <a:defRPr/>
            </a:pPr>
            <a:r>
              <a:rPr lang="en-US" sz="2800" dirty="0">
                <a:latin typeface="Calibri" panose="020F0502020204030204" pitchFamily="34" charset="0"/>
                <a:cs typeface="Calibri" panose="020F0502020204030204" pitchFamily="34" charset="0"/>
              </a:rPr>
              <a:t>Gr. different words for rock (i.e. his   confession is the rock, not Peter himself).</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89295797-9ED0-0A44-BF3A-E01B2781BE9F}"/>
              </a:ext>
            </a:extLst>
          </p:cNvPr>
          <p:cNvPicPr>
            <a:picLocks noChangeAspect="1"/>
          </p:cNvPicPr>
          <p:nvPr/>
        </p:nvPicPr>
        <p:blipFill>
          <a:blip r:embed="rId2"/>
          <a:stretch>
            <a:fillRect/>
          </a:stretch>
        </p:blipFill>
        <p:spPr>
          <a:xfrm>
            <a:off x="494507" y="1385887"/>
            <a:ext cx="992188" cy="14716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4120641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800"/>
              </a:spcAft>
              <a:buNone/>
              <a:defRPr/>
            </a:pPr>
            <a:r>
              <a:rPr lang="en-US" sz="3600" b="1" i="1" dirty="0">
                <a:latin typeface="Calibri" panose="020F0502020204030204" pitchFamily="34" charset="0"/>
                <a:cs typeface="Calibri" panose="020F0502020204030204" pitchFamily="34" charset="0"/>
              </a:rPr>
              <a:t>The Message</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Ephesians 2:8</a:t>
            </a:r>
          </a:p>
          <a:p>
            <a:pPr marL="12700" indent="-12700" algn="ctr">
              <a:lnSpc>
                <a:spcPct val="100000"/>
              </a:lnSpc>
              <a:spcBef>
                <a:spcPts val="0"/>
              </a:spcBef>
              <a:spcAft>
                <a:spcPts val="1200"/>
              </a:spcAft>
              <a:buNone/>
              <a:defRPr/>
            </a:pPr>
            <a:r>
              <a:rPr lang="en-US" sz="2800" dirty="0">
                <a:latin typeface="Calibri" panose="020F0502020204030204" pitchFamily="34" charset="0"/>
                <a:cs typeface="Calibri" panose="020F0502020204030204" pitchFamily="34" charset="0"/>
              </a:rPr>
              <a:t>“Saving is all his idea, and all his work. All we do is trust him enough to let him do it.” </a:t>
            </a: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600"/>
              </a:spcBef>
              <a:spcAft>
                <a:spcPts val="0"/>
              </a:spcAft>
              <a:buNone/>
              <a:defRPr/>
            </a:pPr>
            <a:r>
              <a:rPr lang="en-US" sz="2800" dirty="0">
                <a:latin typeface="Calibri" panose="020F0502020204030204" pitchFamily="34" charset="0"/>
                <a:cs typeface="Calibri" panose="020F0502020204030204" pitchFamily="34" charset="0"/>
              </a:rPr>
              <a:t>The Bible denies salvation by faith alone or by grace alone  (Jas. 2:24)</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89295797-9ED0-0A44-BF3A-E01B2781BE9F}"/>
              </a:ext>
            </a:extLst>
          </p:cNvPr>
          <p:cNvPicPr>
            <a:picLocks noChangeAspect="1"/>
          </p:cNvPicPr>
          <p:nvPr/>
        </p:nvPicPr>
        <p:blipFill>
          <a:blip r:embed="rId2"/>
          <a:stretch>
            <a:fillRect/>
          </a:stretch>
        </p:blipFill>
        <p:spPr>
          <a:xfrm>
            <a:off x="494507" y="1385887"/>
            <a:ext cx="992188" cy="14716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45751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84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2. The Interlinear</a:t>
            </a:r>
          </a:p>
          <a:p>
            <a:pPr marL="285739" indent="-285739" algn="ctr">
              <a:lnSpc>
                <a:spcPct val="100000"/>
              </a:lnSpc>
              <a:spcBef>
                <a:spcPts val="0"/>
              </a:spcBef>
              <a:spcAft>
                <a:spcPts val="0"/>
              </a:spcAft>
              <a:defRPr/>
            </a:pPr>
            <a:r>
              <a:rPr lang="en-US" altLang="en-US" sz="3200" dirty="0">
                <a:latin typeface="Calibri" panose="020F0502020204030204" pitchFamily="34" charset="0"/>
                <a:cs typeface="Calibri" panose="020F0502020204030204" pitchFamily="34" charset="0"/>
              </a:rPr>
              <a:t>Single words not always possible</a:t>
            </a:r>
          </a:p>
          <a:p>
            <a:pPr marL="285739" indent="-285739" algn="ctr">
              <a:lnSpc>
                <a:spcPct val="100000"/>
              </a:lnSpc>
              <a:spcBef>
                <a:spcPts val="0"/>
              </a:spcBef>
              <a:spcAft>
                <a:spcPts val="0"/>
              </a:spcAft>
              <a:defRPr/>
            </a:pPr>
            <a:r>
              <a:rPr lang="en-US" altLang="en-US" sz="3200" dirty="0">
                <a:latin typeface="Calibri" panose="020F0502020204030204" pitchFamily="34" charset="0"/>
                <a:cs typeface="Calibri" panose="020F0502020204030204" pitchFamily="34" charset="0"/>
              </a:rPr>
              <a:t>Word order differs</a:t>
            </a:r>
          </a:p>
          <a:p>
            <a:pPr marL="285739" indent="-285739" algn="ctr">
              <a:lnSpc>
                <a:spcPct val="100000"/>
              </a:lnSpc>
              <a:spcBef>
                <a:spcPts val="0"/>
              </a:spcBef>
              <a:spcAft>
                <a:spcPts val="0"/>
              </a:spcAft>
              <a:defRPr/>
            </a:pPr>
            <a:r>
              <a:rPr lang="en-US" altLang="en-US" sz="3200" dirty="0">
                <a:latin typeface="Calibri" panose="020F0502020204030204" pitchFamily="34" charset="0"/>
                <a:cs typeface="Calibri" panose="020F0502020204030204" pitchFamily="34" charset="0"/>
              </a:rPr>
              <a:t>Some words mark grammar</a:t>
            </a:r>
          </a:p>
        </p:txBody>
      </p:sp>
      <p:pic>
        <p:nvPicPr>
          <p:cNvPr id="4" name="Picture 2">
            <a:extLst>
              <a:ext uri="{FF2B5EF4-FFF2-40B4-BE49-F238E27FC236}">
                <a16:creationId xmlns:a16="http://schemas.microsoft.com/office/drawing/2014/main" id="{E35CB40A-7FE4-7845-BC6F-DADF41D1A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0500" y="2540000"/>
            <a:ext cx="62865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0633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8" name="Content Placeholder 2">
            <a:extLst>
              <a:ext uri="{FF2B5EF4-FFF2-40B4-BE49-F238E27FC236}">
                <a16:creationId xmlns:a16="http://schemas.microsoft.com/office/drawing/2014/main" id="{9D5A4E0F-DCB6-F842-A1D7-AF46A5621755}"/>
              </a:ext>
            </a:extLst>
          </p:cNvPr>
          <p:cNvSpPr>
            <a:spLocks noGrp="1"/>
          </p:cNvSpPr>
          <p:nvPr>
            <p:ph idx="1"/>
          </p:nvPr>
        </p:nvSpPr>
        <p:spPr>
          <a:xfrm>
            <a:off x="1259474" y="1710097"/>
            <a:ext cx="6893925" cy="3509603"/>
          </a:xfrm>
        </p:spPr>
        <p:txBody>
          <a:bodyPr tIns="18288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Interlinear Bible</a:t>
            </a:r>
          </a:p>
          <a:p>
            <a:pPr marL="285739" indent="-285739" algn="ctr">
              <a:lnSpc>
                <a:spcPct val="100000"/>
              </a:lnSpc>
              <a:spcBef>
                <a:spcPts val="0"/>
              </a:spcBef>
              <a:spcAft>
                <a:spcPts val="3600"/>
              </a:spcAft>
              <a:buNone/>
              <a:defRPr/>
            </a:pPr>
            <a:r>
              <a:rPr lang="en-US" sz="2000" b="1" dirty="0">
                <a:latin typeface="Calibri" panose="020F0502020204030204" pitchFamily="34" charset="0"/>
                <a:cs typeface="Calibri" panose="020F0502020204030204" pitchFamily="34" charset="0"/>
              </a:rPr>
              <a:t>By Jay Green. Grand Rapids: Baker Book House, 1982</a:t>
            </a:r>
          </a:p>
          <a:p>
            <a:pPr marL="1270000" indent="-415925">
              <a:lnSpc>
                <a:spcPct val="100000"/>
              </a:lnSpc>
              <a:spcBef>
                <a:spcPts val="0"/>
              </a:spcBef>
              <a:spcAft>
                <a:spcPts val="0"/>
              </a:spcAft>
              <a:defRPr/>
            </a:pPr>
            <a:r>
              <a:rPr lang="en-US" sz="3200" b="1" dirty="0">
                <a:latin typeface="Calibri" panose="020F0502020204030204" pitchFamily="34" charset="0"/>
                <a:cs typeface="Calibri" panose="020F0502020204030204" pitchFamily="34" charset="0"/>
              </a:rPr>
              <a:t>Too awkward for reading,                            teaching, or preaching.</a:t>
            </a:r>
          </a:p>
        </p:txBody>
      </p:sp>
      <p:pic>
        <p:nvPicPr>
          <p:cNvPr id="9" name="Picture 8" descr="LivingBible.jpg">
            <a:extLst>
              <a:ext uri="{FF2B5EF4-FFF2-40B4-BE49-F238E27FC236}">
                <a16:creationId xmlns:a16="http://schemas.microsoft.com/office/drawing/2014/main" id="{4C392639-0651-A641-A1BB-97BF83202BF4}"/>
              </a:ext>
            </a:extLst>
          </p:cNvPr>
          <p:cNvPicPr>
            <a:picLocks noChangeAspect="1"/>
          </p:cNvPicPr>
          <p:nvPr/>
        </p:nvPicPr>
        <p:blipFill>
          <a:blip r:embed="rId2"/>
          <a:stretch>
            <a:fillRect/>
          </a:stretch>
        </p:blipFill>
        <p:spPr>
          <a:xfrm>
            <a:off x="462757" y="1272241"/>
            <a:ext cx="1055688" cy="14335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92353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1000"/>
                                        <p:tgtEl>
                                          <p:spTgt spid="8">
                                            <p:txEl>
                                              <p:pRg st="0" end="0"/>
                                            </p:txEl>
                                          </p:spTgt>
                                        </p:tgtEl>
                                      </p:cBhvr>
                                    </p:animEffect>
                                    <p:anim calcmode="lin" valueType="num">
                                      <p:cBhvr>
                                        <p:cTn id="1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8">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1000"/>
                                        <p:tgtEl>
                                          <p:spTgt spid="8">
                                            <p:txEl>
                                              <p:pRg st="1" end="1"/>
                                            </p:txEl>
                                          </p:spTgt>
                                        </p:tgtEl>
                                      </p:cBhvr>
                                    </p:animEffect>
                                    <p:anim calcmode="lin" valueType="num">
                                      <p:cBhvr>
                                        <p:cTn id="16"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fade">
                                      <p:cBhvr>
                                        <p:cTn id="22" dur="1000"/>
                                        <p:tgtEl>
                                          <p:spTgt spid="8">
                                            <p:txEl>
                                              <p:pRg st="2" end="2"/>
                                            </p:txEl>
                                          </p:spTgt>
                                        </p:tgtEl>
                                      </p:cBhvr>
                                    </p:animEffect>
                                    <p:anim calcmode="lin" valueType="num">
                                      <p:cBhvr>
                                        <p:cTn id="23"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18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3. “Dynamic Equivalence” </a:t>
            </a:r>
            <a:r>
              <a:rPr lang="en-US" altLang="en-US" sz="2800" b="1" dirty="0">
                <a:latin typeface="Calibri" panose="020F0502020204030204" pitchFamily="34" charset="0"/>
                <a:cs typeface="Calibri" panose="020F0502020204030204" pitchFamily="34" charset="0"/>
              </a:rPr>
              <a:t>Thought-for-thought</a:t>
            </a:r>
            <a:endParaRPr lang="en-US" altLang="en-US" sz="40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600"/>
              </a:spcAft>
              <a:defRPr/>
            </a:pPr>
            <a:r>
              <a:rPr lang="en-US" altLang="en-US" sz="3200" b="1" dirty="0">
                <a:latin typeface="Calibri" panose="020F0502020204030204" pitchFamily="34" charset="0"/>
                <a:cs typeface="Calibri" panose="020F0502020204030204" pitchFamily="34" charset="0"/>
              </a:rPr>
              <a:t>2 John 12 “I hope to come to you and speak face to face”</a:t>
            </a:r>
          </a:p>
          <a:p>
            <a:pPr marL="285739" indent="-285739" algn="ctr">
              <a:lnSpc>
                <a:spcPct val="100000"/>
              </a:lnSpc>
              <a:spcBef>
                <a:spcPts val="600"/>
              </a:spcBef>
              <a:spcAft>
                <a:spcPts val="600"/>
              </a:spcAft>
              <a:defRPr/>
            </a:pPr>
            <a:r>
              <a:rPr lang="en-US" altLang="en-US" sz="3200" b="1" dirty="0">
                <a:latin typeface="Calibri" panose="020F0502020204030204" pitchFamily="34" charset="0"/>
                <a:cs typeface="Calibri" panose="020F0502020204030204" pitchFamily="34" charset="0"/>
              </a:rPr>
              <a:t>Gr. literally “mouth to mouth”</a:t>
            </a:r>
          </a:p>
          <a:p>
            <a:pPr marL="285739" indent="-285739" algn="ctr">
              <a:lnSpc>
                <a:spcPct val="100000"/>
              </a:lnSpc>
              <a:spcBef>
                <a:spcPts val="600"/>
              </a:spcBef>
              <a:spcAft>
                <a:spcPts val="600"/>
              </a:spcAft>
              <a:defRPr/>
            </a:pPr>
            <a:endParaRPr lang="en-US" altLang="en-US" sz="28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7701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Voice New Testament</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Nashville: Thomas Nelson Pub. 2008</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20:7</a:t>
            </a:r>
          </a:p>
          <a:p>
            <a:pPr marL="12700" indent="-12700" algn="ctr">
              <a:lnSpc>
                <a:spcPct val="100000"/>
              </a:lnSpc>
              <a:spcBef>
                <a:spcPts val="0"/>
              </a:spcBef>
              <a:spcAft>
                <a:spcPts val="600"/>
              </a:spcAft>
              <a:buNone/>
              <a:defRPr/>
            </a:pPr>
            <a:r>
              <a:rPr lang="en-US" sz="2400" dirty="0">
                <a:latin typeface="Calibri" panose="020F0502020204030204" pitchFamily="34" charset="0"/>
                <a:cs typeface="Calibri" panose="020F0502020204030204" pitchFamily="34" charset="0"/>
              </a:rPr>
              <a:t>“The Sunday night before our Monday departure, we gathered to celebrate the breaking of bread. Many wondrous events happened as Paul traveled, ministering among the churches. One evening a most unusual event occurred.”</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8F92A997-D381-1A42-A169-6E5701B7DF21}"/>
              </a:ext>
            </a:extLst>
          </p:cNvPr>
          <p:cNvPicPr>
            <a:picLocks noChangeAspect="1"/>
          </p:cNvPicPr>
          <p:nvPr/>
        </p:nvPicPr>
        <p:blipFill>
          <a:blip r:embed="rId2"/>
          <a:stretch>
            <a:fillRect/>
          </a:stretch>
        </p:blipFill>
        <p:spPr>
          <a:xfrm>
            <a:off x="496095" y="1294653"/>
            <a:ext cx="989012" cy="14716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548035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Amplified Bible</a:t>
            </a:r>
          </a:p>
          <a:p>
            <a:pPr marL="285739" indent="-285739" algn="ctr">
              <a:lnSpc>
                <a:spcPct val="100000"/>
              </a:lnSpc>
              <a:spcBef>
                <a:spcPts val="0"/>
              </a:spcBef>
              <a:spcAft>
                <a:spcPts val="0"/>
              </a:spcAft>
              <a:buNone/>
              <a:defRPr/>
            </a:pPr>
            <a:r>
              <a:rPr lang="en-US" sz="2000" b="1" dirty="0">
                <a:latin typeface="Calibri" panose="020F0502020204030204" pitchFamily="34" charset="0"/>
                <a:cs typeface="Calibri" panose="020F0502020204030204" pitchFamily="34" charset="0"/>
              </a:rPr>
              <a:t>Ed. Francis E. Siewert  (et. al.). Lockman Foundation. </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Grand Rapids: Zondervan Pub. 1965</a:t>
            </a:r>
          </a:p>
          <a:p>
            <a:pPr marL="12700" indent="-12700" algn="ctr">
              <a:lnSpc>
                <a:spcPct val="100000"/>
              </a:lnSpc>
              <a:spcBef>
                <a:spcPts val="0"/>
              </a:spcBef>
              <a:spcAft>
                <a:spcPts val="1800"/>
              </a:spcAft>
              <a:buNone/>
              <a:defRPr/>
            </a:pPr>
            <a:r>
              <a:rPr lang="en-US" sz="3200" b="1" dirty="0">
                <a:latin typeface="Calibri" panose="020F0502020204030204" pitchFamily="34" charset="0"/>
                <a:cs typeface="Calibri" panose="020F0502020204030204" pitchFamily="34" charset="0"/>
              </a:rPr>
              <a:t>Matthew 18:18</a:t>
            </a:r>
            <a:r>
              <a:rPr lang="en-US" sz="2300" b="1" dirty="0">
                <a:latin typeface="Calibri" panose="020F0502020204030204" pitchFamily="34" charset="0"/>
                <a:cs typeface="Calibri" panose="020F0502020204030204" pitchFamily="34" charset="0"/>
              </a:rPr>
              <a:t>—</a:t>
            </a:r>
            <a:r>
              <a:rPr lang="en-US" sz="2300" dirty="0">
                <a:latin typeface="Calibri" panose="020F0502020204030204" pitchFamily="34" charset="0"/>
                <a:cs typeface="Calibri" panose="020F0502020204030204" pitchFamily="34" charset="0"/>
              </a:rPr>
              <a:t>“Truly I tell you, whatever you forbid  and  declare to be improper and unlawful on earth must be what is already forbidden in heaven, and whatever you permit  and  declare proper and lawful on earth must be what is already permitted in heaven.”</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CC9EACD5-9A2E-164E-AD85-E0BDD12FB1D4}"/>
              </a:ext>
            </a:extLst>
          </p:cNvPr>
          <p:cNvPicPr>
            <a:picLocks noChangeAspect="1"/>
          </p:cNvPicPr>
          <p:nvPr/>
        </p:nvPicPr>
        <p:blipFill>
          <a:blip r:embed="rId2"/>
          <a:stretch>
            <a:fillRect/>
          </a:stretch>
        </p:blipFill>
        <p:spPr>
          <a:xfrm>
            <a:off x="512763" y="1299135"/>
            <a:ext cx="955675" cy="14716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04193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1000"/>
                                        <p:tgtEl>
                                          <p:spTgt spid="6">
                                            <p:txEl>
                                              <p:pRg st="2" end="2"/>
                                            </p:txEl>
                                          </p:spTgt>
                                        </p:tgtEl>
                                      </p:cBhvr>
                                    </p:animEffect>
                                    <p:anim calcmode="lin" valueType="num">
                                      <p:cBhvr>
                                        <p:cTn id="2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Amplified Bible</a:t>
            </a:r>
          </a:p>
          <a:p>
            <a:pPr marL="285739" indent="-285739" algn="ctr">
              <a:lnSpc>
                <a:spcPct val="100000"/>
              </a:lnSpc>
              <a:spcBef>
                <a:spcPts val="0"/>
              </a:spcBef>
              <a:spcAft>
                <a:spcPts val="0"/>
              </a:spcAft>
              <a:buNone/>
              <a:defRPr/>
            </a:pPr>
            <a:r>
              <a:rPr lang="en-US" sz="2000" b="1" dirty="0">
                <a:latin typeface="Calibri" panose="020F0502020204030204" pitchFamily="34" charset="0"/>
                <a:cs typeface="Calibri" panose="020F0502020204030204" pitchFamily="34" charset="0"/>
              </a:rPr>
              <a:t> </a:t>
            </a:r>
          </a:p>
          <a:p>
            <a:pPr marL="12700" indent="-12700" algn="ctr">
              <a:lnSpc>
                <a:spcPct val="100000"/>
              </a:lnSpc>
              <a:spcBef>
                <a:spcPts val="0"/>
              </a:spcBef>
              <a:spcAft>
                <a:spcPts val="1800"/>
              </a:spcAft>
              <a:buNone/>
              <a:defRPr/>
            </a:pPr>
            <a:r>
              <a:rPr lang="en-US" sz="3200" b="1" dirty="0">
                <a:latin typeface="Calibri" panose="020F0502020204030204" pitchFamily="34" charset="0"/>
                <a:cs typeface="Calibri" panose="020F0502020204030204" pitchFamily="34" charset="0"/>
              </a:rPr>
              <a:t>Psalm 51:5</a:t>
            </a:r>
            <a:endParaRPr lang="en-US" sz="23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1800"/>
              </a:spcAft>
              <a:buNone/>
              <a:defRPr/>
            </a:pPr>
            <a:r>
              <a:rPr lang="en-US" sz="2800" dirty="0">
                <a:latin typeface="Calibri" panose="020F0502020204030204" pitchFamily="34" charset="0"/>
                <a:cs typeface="Calibri" panose="020F0502020204030204" pitchFamily="34" charset="0"/>
              </a:rPr>
              <a:t>“Behold, I was brought forth in [a state of] iniquity; my mother was sinful who conceived me [and I too am sinful].”</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CC9EACD5-9A2E-164E-AD85-E0BDD12FB1D4}"/>
              </a:ext>
            </a:extLst>
          </p:cNvPr>
          <p:cNvPicPr>
            <a:picLocks noChangeAspect="1"/>
          </p:cNvPicPr>
          <p:nvPr/>
        </p:nvPicPr>
        <p:blipFill>
          <a:blip r:embed="rId2"/>
          <a:stretch>
            <a:fillRect/>
          </a:stretch>
        </p:blipFill>
        <p:spPr>
          <a:xfrm>
            <a:off x="512763" y="1299135"/>
            <a:ext cx="955675" cy="14716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362705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1000"/>
                                        <p:tgtEl>
                                          <p:spTgt spid="6">
                                            <p:txEl>
                                              <p:pRg st="2" end="2"/>
                                            </p:txEl>
                                          </p:spTgt>
                                        </p:tgtEl>
                                      </p:cBhvr>
                                    </p:animEffect>
                                    <p:anim calcmode="lin" valueType="num">
                                      <p:cBhvr>
                                        <p:cTn id="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fade">
                                      <p:cBhvr>
                                        <p:cTn id="12" dur="1000"/>
                                        <p:tgtEl>
                                          <p:spTgt spid="6">
                                            <p:txEl>
                                              <p:pRg st="3" end="3"/>
                                            </p:txEl>
                                          </p:spTgt>
                                        </p:tgtEl>
                                      </p:cBhvr>
                                    </p:animEffect>
                                    <p:anim calcmode="lin" valueType="num">
                                      <p:cBhvr>
                                        <p:cTn id="1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Amplified Bible</a:t>
            </a:r>
            <a:endParaRPr lang="en-US" sz="20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1 Peter 3:21</a:t>
            </a:r>
            <a:endParaRPr lang="en-US" sz="23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1800"/>
              </a:spcAft>
              <a:buNone/>
              <a:defRPr/>
            </a:pPr>
            <a:r>
              <a:rPr lang="en-US" sz="2200" dirty="0">
                <a:latin typeface="Calibri" panose="020F0502020204030204" pitchFamily="34" charset="0"/>
                <a:cs typeface="Calibri" panose="020F0502020204030204" pitchFamily="34" charset="0"/>
              </a:rPr>
              <a:t>“And baptism, which is a figure [of their deliverance],  does now also save you [from inward questionings and fears], not by the removing of outward body filth [bathing], but by [providing you with] the answer of a good and clear conscience (inward cleanness and peace) before God [because you are demonstrating what you believe to be yours] through the resurrection of Jesus Christ.”</a:t>
            </a:r>
          </a:p>
          <a:p>
            <a:pPr marL="12700" indent="-12700" algn="ctr">
              <a:lnSpc>
                <a:spcPct val="100000"/>
              </a:lnSpc>
              <a:spcBef>
                <a:spcPts val="0"/>
              </a:spcBef>
              <a:spcAft>
                <a:spcPts val="600"/>
              </a:spcAft>
              <a:buNone/>
              <a:defRPr/>
            </a:pPr>
            <a:endParaRPr lang="en-US" sz="24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CC9EACD5-9A2E-164E-AD85-E0BDD12FB1D4}"/>
              </a:ext>
            </a:extLst>
          </p:cNvPr>
          <p:cNvPicPr>
            <a:picLocks noChangeAspect="1"/>
          </p:cNvPicPr>
          <p:nvPr/>
        </p:nvPicPr>
        <p:blipFill>
          <a:blip r:embed="rId2"/>
          <a:stretch>
            <a:fillRect/>
          </a:stretch>
        </p:blipFill>
        <p:spPr>
          <a:xfrm>
            <a:off x="512763" y="1299135"/>
            <a:ext cx="955675" cy="1471613"/>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15403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Good News Bible</a:t>
            </a:r>
          </a:p>
          <a:p>
            <a:pPr marL="285739" indent="-285739" algn="ctr">
              <a:lnSpc>
                <a:spcPct val="100000"/>
              </a:lnSpc>
              <a:spcBef>
                <a:spcPts val="0"/>
              </a:spcBef>
              <a:spcAft>
                <a:spcPts val="600"/>
              </a:spcAft>
              <a:buNone/>
              <a:defRPr/>
            </a:pPr>
            <a:r>
              <a:rPr lang="en-US" sz="2000" b="1" dirty="0">
                <a:latin typeface="Calibri" panose="020F0502020204030204" pitchFamily="34" charset="0"/>
                <a:cs typeface="Calibri" panose="020F0502020204030204" pitchFamily="34" charset="0"/>
              </a:rPr>
              <a:t>Today’s English Version). Robert Bratcher (NT) and six others(OT).  New York: American Bible Society, 1976</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20:7</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1200"/>
              </a:spcAft>
              <a:buNone/>
              <a:defRPr/>
            </a:pPr>
            <a:r>
              <a:rPr lang="en-US" sz="2300" dirty="0">
                <a:latin typeface="Calibri" panose="020F0502020204030204" pitchFamily="34" charset="0"/>
                <a:cs typeface="Calibri" panose="020F0502020204030204" pitchFamily="34" charset="0"/>
              </a:rPr>
              <a:t>“On Saturday evening we gathered together for the fellowship meal.”</a:t>
            </a:r>
          </a:p>
          <a:p>
            <a:pPr algn="ctr">
              <a:lnSpc>
                <a:spcPct val="100000"/>
              </a:lnSpc>
              <a:spcBef>
                <a:spcPts val="0"/>
              </a:spcBef>
              <a:spcAft>
                <a:spcPts val="0"/>
              </a:spcAft>
              <a:defRPr/>
            </a:pPr>
            <a:r>
              <a:rPr lang="en-US" sz="2300" dirty="0">
                <a:latin typeface="Calibri" panose="020F0502020204030204" pitchFamily="34" charset="0"/>
                <a:cs typeface="Calibri" panose="020F0502020204030204" pitchFamily="34" charset="0"/>
              </a:rPr>
              <a:t> Gr. “First of the Sabbaths (the term for week).”</a:t>
            </a:r>
          </a:p>
          <a:p>
            <a:pPr algn="ctr">
              <a:lnSpc>
                <a:spcPct val="100000"/>
              </a:lnSpc>
              <a:spcBef>
                <a:spcPts val="0"/>
              </a:spcBef>
              <a:spcAft>
                <a:spcPts val="0"/>
              </a:spcAft>
              <a:defRPr/>
            </a:pPr>
            <a:r>
              <a:rPr lang="en-US" sz="2300" dirty="0">
                <a:latin typeface="Calibri" panose="020F0502020204030204" pitchFamily="34" charset="0"/>
                <a:cs typeface="Calibri" panose="020F0502020204030204" pitchFamily="34" charset="0"/>
              </a:rPr>
              <a:t> 1 Corinthians 11:17-34 condemns this.</a:t>
            </a:r>
          </a:p>
          <a:p>
            <a:pPr algn="ctr">
              <a:lnSpc>
                <a:spcPct val="100000"/>
              </a:lnSpc>
              <a:spcBef>
                <a:spcPts val="0"/>
              </a:spcBef>
              <a:spcAft>
                <a:spcPts val="0"/>
              </a:spcAft>
              <a:defRPr/>
            </a:pPr>
            <a:endParaRPr lang="en-US" sz="2300" dirty="0">
              <a:latin typeface="Calibri" panose="020F0502020204030204" pitchFamily="34" charset="0"/>
              <a:cs typeface="Calibri" panose="020F0502020204030204" pitchFamily="34" charset="0"/>
            </a:endParaRPr>
          </a:p>
          <a:p>
            <a:pPr algn="ctr">
              <a:lnSpc>
                <a:spcPct val="100000"/>
              </a:lnSpc>
              <a:spcBef>
                <a:spcPts val="0"/>
              </a:spcBef>
              <a:spcAft>
                <a:spcPts val="0"/>
              </a:spcAft>
              <a:defRPr/>
            </a:pPr>
            <a:endParaRPr lang="en-US" sz="23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C8D531B6-3058-4345-BEF6-F3F181904F77}"/>
              </a:ext>
            </a:extLst>
          </p:cNvPr>
          <p:cNvPicPr>
            <a:picLocks noChangeAspect="1"/>
          </p:cNvPicPr>
          <p:nvPr/>
        </p:nvPicPr>
        <p:blipFill>
          <a:blip r:embed="rId2"/>
          <a:stretch>
            <a:fillRect/>
          </a:stretch>
        </p:blipFill>
        <p:spPr>
          <a:xfrm>
            <a:off x="512762" y="1270000"/>
            <a:ext cx="955675" cy="140970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4005784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fade">
                                      <p:cBhvr>
                                        <p:cTn id="41" dur="1000"/>
                                        <p:tgtEl>
                                          <p:spTgt spid="6">
                                            <p:txEl>
                                              <p:pRg st="5" end="5"/>
                                            </p:txEl>
                                          </p:spTgt>
                                        </p:tgtEl>
                                      </p:cBhvr>
                                    </p:animEffect>
                                    <p:anim calcmode="lin" valueType="num">
                                      <p:cBhvr>
                                        <p:cTn id="4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18288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NT Textual Basis</a:t>
            </a:r>
          </a:p>
          <a:p>
            <a:pPr marL="285739" indent="-285739" algn="ctr">
              <a:lnSpc>
                <a:spcPct val="100000"/>
              </a:lnSpc>
              <a:spcBef>
                <a:spcPts val="600"/>
              </a:spcBef>
              <a:spcAft>
                <a:spcPts val="0"/>
              </a:spcAft>
              <a:defRPr/>
            </a:pPr>
            <a:r>
              <a:rPr lang="en-US" altLang="en-US" sz="3400" b="1" dirty="0">
                <a:latin typeface="Calibri" panose="020F0502020204030204" pitchFamily="34" charset="0"/>
                <a:cs typeface="Calibri" panose="020F0502020204030204" pitchFamily="34" charset="0"/>
              </a:rPr>
              <a:t>“Received Text”</a:t>
            </a:r>
          </a:p>
          <a:p>
            <a:pPr marL="0" indent="0" algn="ctr">
              <a:lnSpc>
                <a:spcPct val="100000"/>
              </a:lnSpc>
              <a:spcBef>
                <a:spcPts val="0"/>
              </a:spcBef>
              <a:spcAft>
                <a:spcPts val="1200"/>
              </a:spcAft>
              <a:buNone/>
              <a:defRPr/>
            </a:pPr>
            <a:r>
              <a:rPr lang="en-US" altLang="en-US" sz="2400" b="1" i="1" dirty="0" err="1">
                <a:latin typeface="Calibri" panose="020F0502020204030204" pitchFamily="34" charset="0"/>
                <a:cs typeface="Calibri" panose="020F0502020204030204" pitchFamily="34" charset="0"/>
              </a:rPr>
              <a:t>Textus</a:t>
            </a:r>
            <a:r>
              <a:rPr lang="en-US" altLang="en-US" sz="2400" b="1" i="1" dirty="0">
                <a:latin typeface="Calibri" panose="020F0502020204030204" pitchFamily="34" charset="0"/>
                <a:cs typeface="Calibri" panose="020F0502020204030204" pitchFamily="34" charset="0"/>
              </a:rPr>
              <a:t> Receptus / </a:t>
            </a:r>
            <a:r>
              <a:rPr lang="en-US" altLang="en-US" sz="2400" b="1" dirty="0">
                <a:latin typeface="Calibri" panose="020F0502020204030204" pitchFamily="34" charset="0"/>
                <a:cs typeface="Calibri" panose="020F0502020204030204" pitchFamily="34" charset="0"/>
              </a:rPr>
              <a:t>“Majority Text”</a:t>
            </a:r>
            <a:endParaRPr lang="en-US" altLang="en-US" sz="3400" b="1" dirty="0">
              <a:latin typeface="Calibri" panose="020F0502020204030204" pitchFamily="34" charset="0"/>
              <a:cs typeface="Calibri" panose="020F0502020204030204" pitchFamily="34" charset="0"/>
            </a:endParaRPr>
          </a:p>
          <a:p>
            <a:pPr marL="285739" indent="-285739" algn="ctr">
              <a:lnSpc>
                <a:spcPct val="100000"/>
              </a:lnSpc>
              <a:spcBef>
                <a:spcPts val="600"/>
              </a:spcBef>
              <a:spcAft>
                <a:spcPts val="0"/>
              </a:spcAft>
              <a:defRPr/>
            </a:pPr>
            <a:r>
              <a:rPr lang="en-US" altLang="en-US" sz="3400" b="1" dirty="0">
                <a:latin typeface="Calibri" panose="020F0502020204030204" pitchFamily="34" charset="0"/>
                <a:cs typeface="Calibri" panose="020F0502020204030204" pitchFamily="34" charset="0"/>
              </a:rPr>
              <a:t>“Critical Texts”</a:t>
            </a:r>
          </a:p>
          <a:p>
            <a:pPr marL="0" indent="0" algn="ctr">
              <a:lnSpc>
                <a:spcPct val="100000"/>
              </a:lnSpc>
              <a:spcBef>
                <a:spcPts val="0"/>
              </a:spcBef>
              <a:spcAft>
                <a:spcPts val="600"/>
              </a:spcAft>
              <a:buNone/>
              <a:defRPr/>
            </a:pPr>
            <a:r>
              <a:rPr lang="en-US" altLang="en-US" sz="2400" b="1" dirty="0">
                <a:latin typeface="Calibri" panose="020F0502020204030204" pitchFamily="34" charset="0"/>
                <a:cs typeface="Calibri" panose="020F0502020204030204" pitchFamily="34" charset="0"/>
              </a:rPr>
              <a:t>Relying on Modern Discoveries</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1686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Contemporary English Bible</a:t>
            </a:r>
          </a:p>
          <a:p>
            <a:pPr marL="285739" indent="-285739" algn="ctr">
              <a:lnSpc>
                <a:spcPct val="100000"/>
              </a:lnSpc>
              <a:spcBef>
                <a:spcPts val="0"/>
              </a:spcBef>
              <a:spcAft>
                <a:spcPts val="600"/>
              </a:spcAft>
              <a:buNone/>
              <a:defRPr/>
            </a:pPr>
            <a:r>
              <a:rPr lang="en-US" sz="2000" b="1" dirty="0">
                <a:latin typeface="Calibri" panose="020F0502020204030204" pitchFamily="34" charset="0"/>
                <a:cs typeface="Calibri" panose="020F0502020204030204" pitchFamily="34" charset="0"/>
              </a:rPr>
              <a:t>New York: American Bible Society, 1995</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Ephesians 5:22</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600"/>
              </a:spcAft>
              <a:buNone/>
              <a:defRPr/>
            </a:pPr>
            <a:r>
              <a:rPr lang="en-US" sz="2300" dirty="0">
                <a:latin typeface="Calibri" panose="020F0502020204030204" pitchFamily="34" charset="0"/>
                <a:cs typeface="Calibri" panose="020F0502020204030204" pitchFamily="34" charset="0"/>
              </a:rPr>
              <a:t>“Put their husbands first”– Not “submit”</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1 Corinthians 11:10</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600"/>
              </a:spcAft>
              <a:buNone/>
              <a:defRPr/>
            </a:pPr>
            <a:r>
              <a:rPr lang="en-US" sz="2300" dirty="0">
                <a:latin typeface="Calibri" panose="020F0502020204030204" pitchFamily="34" charset="0"/>
                <a:cs typeface="Calibri" panose="020F0502020204030204" pitchFamily="34" charset="0"/>
              </a:rPr>
              <a:t>“Sign of her authority”—Not “sign of authority”</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1 Timothy 3:3, 12</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1200"/>
              </a:spcAft>
              <a:buNone/>
              <a:defRPr/>
            </a:pPr>
            <a:r>
              <a:rPr lang="en-US" sz="2300" dirty="0">
                <a:latin typeface="Calibri" panose="020F0502020204030204" pitchFamily="34" charset="0"/>
                <a:cs typeface="Calibri" panose="020F0502020204030204" pitchFamily="34" charset="0"/>
              </a:rPr>
              <a:t>“Faithful in marriage”–Not “husband of one wife”</a:t>
            </a:r>
          </a:p>
          <a:p>
            <a:pPr marL="285739" indent="-285739" algn="ctr">
              <a:lnSpc>
                <a:spcPct val="100000"/>
              </a:lnSpc>
              <a:spcBef>
                <a:spcPts val="0"/>
              </a:spcBef>
              <a:spcAft>
                <a:spcPts val="1200"/>
              </a:spcAft>
              <a:buNone/>
              <a:defRPr/>
            </a:pPr>
            <a:endParaRPr lang="en-US" sz="2300" dirty="0">
              <a:latin typeface="Calibri" panose="020F0502020204030204" pitchFamily="34" charset="0"/>
              <a:cs typeface="Calibri" panose="020F0502020204030204" pitchFamily="34" charset="0"/>
            </a:endParaRPr>
          </a:p>
          <a:p>
            <a:pPr algn="ctr">
              <a:lnSpc>
                <a:spcPct val="100000"/>
              </a:lnSpc>
              <a:spcBef>
                <a:spcPts val="0"/>
              </a:spcBef>
              <a:spcAft>
                <a:spcPts val="0"/>
              </a:spcAft>
              <a:defRPr/>
            </a:pPr>
            <a:endParaRPr lang="en-US" sz="23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0BB84378-66D8-5842-A443-F15856A6B6E1}"/>
              </a:ext>
            </a:extLst>
          </p:cNvPr>
          <p:cNvPicPr>
            <a:picLocks noChangeAspect="1"/>
          </p:cNvPicPr>
          <p:nvPr/>
        </p:nvPicPr>
        <p:blipFill>
          <a:blip r:embed="rId2"/>
          <a:stretch>
            <a:fillRect/>
          </a:stretch>
        </p:blipFill>
        <p:spPr>
          <a:xfrm>
            <a:off x="521494" y="1290171"/>
            <a:ext cx="938213" cy="140970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81049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6">
                                            <p:txEl>
                                              <p:pRg st="6" end="6"/>
                                            </p:txEl>
                                          </p:spTgt>
                                        </p:tgtEl>
                                        <p:attrNameLst>
                                          <p:attrName>style.visibility</p:attrName>
                                        </p:attrNameLst>
                                      </p:cBhvr>
                                      <p:to>
                                        <p:strVal val="visible"/>
                                      </p:to>
                                    </p:set>
                                    <p:animEffect transition="in" filter="fade">
                                      <p:cBhvr>
                                        <p:cTn id="46" dur="1000"/>
                                        <p:tgtEl>
                                          <p:spTgt spid="6">
                                            <p:txEl>
                                              <p:pRg st="6" end="6"/>
                                            </p:txEl>
                                          </p:spTgt>
                                        </p:tgtEl>
                                      </p:cBhvr>
                                    </p:animEffect>
                                    <p:anim calcmode="lin" valueType="num">
                                      <p:cBhvr>
                                        <p:cTn id="4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6">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6">
                                            <p:txEl>
                                              <p:pRg st="7" end="7"/>
                                            </p:txEl>
                                          </p:spTgt>
                                        </p:tgtEl>
                                        <p:attrNameLst>
                                          <p:attrName>style.visibility</p:attrName>
                                        </p:attrNameLst>
                                      </p:cBhvr>
                                      <p:to>
                                        <p:strVal val="visible"/>
                                      </p:to>
                                    </p:set>
                                    <p:animEffect transition="in" filter="fade">
                                      <p:cBhvr>
                                        <p:cTn id="51" dur="1000"/>
                                        <p:tgtEl>
                                          <p:spTgt spid="6">
                                            <p:txEl>
                                              <p:pRg st="7" end="7"/>
                                            </p:txEl>
                                          </p:spTgt>
                                        </p:tgtEl>
                                      </p:cBhvr>
                                    </p:animEffect>
                                    <p:anim calcmode="lin" valueType="num">
                                      <p:cBhvr>
                                        <p:cTn id="52"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3"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New Living Translation</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Wheaton, IL: Tyndale House Pub. 1996 (rev. 2004) </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2:38 </a:t>
            </a:r>
            <a:r>
              <a:rPr lang="en-US" sz="1800" b="1" dirty="0">
                <a:latin typeface="Calibri" panose="020F0502020204030204" pitchFamily="34" charset="0"/>
                <a:cs typeface="Calibri" panose="020F0502020204030204" pitchFamily="34" charset="0"/>
              </a:rPr>
              <a:t>(2004 edition)</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“…Be baptized in the name of Jesus Christ to show that you have received forgiveness of sins.”</a:t>
            </a:r>
          </a:p>
          <a:p>
            <a:pPr algn="ctr">
              <a:lnSpc>
                <a:spcPct val="100000"/>
              </a:lnSpc>
              <a:spcBef>
                <a:spcPts val="600"/>
              </a:spcBef>
              <a:spcAft>
                <a:spcPts val="1200"/>
              </a:spcAft>
              <a:defRPr/>
            </a:pPr>
            <a:r>
              <a:rPr lang="en-US" sz="2400" dirty="0">
                <a:latin typeface="Calibri" panose="020F0502020204030204" pitchFamily="34" charset="0"/>
                <a:cs typeface="Calibri" panose="020F0502020204030204" pitchFamily="34" charset="0"/>
              </a:rPr>
              <a:t>This reading is more of a paraphrase than the Living Bible was!</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7" name="Picture 6" descr="LivingBible.jpg">
            <a:extLst>
              <a:ext uri="{FF2B5EF4-FFF2-40B4-BE49-F238E27FC236}">
                <a16:creationId xmlns:a16="http://schemas.microsoft.com/office/drawing/2014/main" id="{40F980AF-016C-E24E-9242-CCE8D32444F9}"/>
              </a:ext>
            </a:extLst>
          </p:cNvPr>
          <p:cNvPicPr>
            <a:picLocks noChangeAspect="1"/>
          </p:cNvPicPr>
          <p:nvPr/>
        </p:nvPicPr>
        <p:blipFill>
          <a:blip r:embed="rId2"/>
          <a:stretch>
            <a:fillRect/>
          </a:stretch>
        </p:blipFill>
        <p:spPr>
          <a:xfrm>
            <a:off x="539750" y="1258794"/>
            <a:ext cx="901700" cy="140970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12537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Holman Christian Standard Bible</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Nashville: Holman Bible Publishers, 2004 </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51:5</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600"/>
              </a:spcAft>
              <a:buNone/>
              <a:defRPr/>
            </a:pPr>
            <a:r>
              <a:rPr lang="en-US" sz="2400" dirty="0">
                <a:latin typeface="Calibri" panose="020F0502020204030204" pitchFamily="34" charset="0"/>
                <a:cs typeface="Calibri" panose="020F0502020204030204" pitchFamily="34" charset="0"/>
              </a:rPr>
              <a:t>“Indeed, I was guilty [when I] was born; I was sinful when my mother conceived me.”</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Psalm 22:10</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1200"/>
              </a:spcAft>
              <a:buNone/>
              <a:defRPr/>
            </a:pPr>
            <a:r>
              <a:rPr lang="en-US" sz="2400" dirty="0">
                <a:latin typeface="Calibri" panose="020F0502020204030204" pitchFamily="34" charset="0"/>
                <a:cs typeface="Calibri" panose="020F0502020204030204" pitchFamily="34" charset="0"/>
              </a:rPr>
              <a:t>“I was given over to You at birth; You have been my God from my mother’s womb.”</a:t>
            </a:r>
          </a:p>
          <a:p>
            <a:pPr marL="12700" indent="-12700" algn="ctr">
              <a:lnSpc>
                <a:spcPct val="100000"/>
              </a:lnSpc>
              <a:spcBef>
                <a:spcPts val="0"/>
              </a:spcBef>
              <a:spcAft>
                <a:spcPts val="600"/>
              </a:spcAft>
              <a:buNone/>
              <a:defRPr/>
            </a:pPr>
            <a:endParaRPr lang="en-US" sz="28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03AAC4FF-0E66-3946-AEF1-51968DA6B3F1}"/>
              </a:ext>
            </a:extLst>
          </p:cNvPr>
          <p:cNvPicPr>
            <a:picLocks noChangeAspect="1"/>
          </p:cNvPicPr>
          <p:nvPr/>
        </p:nvPicPr>
        <p:blipFill>
          <a:blip r:embed="rId2"/>
          <a:stretch>
            <a:fillRect/>
          </a:stretch>
        </p:blipFill>
        <p:spPr>
          <a:xfrm>
            <a:off x="376824" y="1270000"/>
            <a:ext cx="882650" cy="140970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220233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800"/>
              </a:spcAft>
              <a:buNone/>
              <a:defRPr/>
            </a:pPr>
            <a:r>
              <a:rPr lang="en-US" sz="3600" b="1" i="1" dirty="0">
                <a:latin typeface="Calibri" panose="020F0502020204030204" pitchFamily="34" charset="0"/>
                <a:cs typeface="Calibri" panose="020F0502020204030204" pitchFamily="34" charset="0"/>
              </a:rPr>
              <a:t>Holman Christian Standard Bible</a:t>
            </a:r>
          </a:p>
          <a:p>
            <a:pPr marL="285739" indent="-285739"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22:16</a:t>
            </a:r>
            <a:endParaRPr lang="en-US" sz="2300" b="1"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1800"/>
              </a:spcAft>
              <a:buNone/>
              <a:defRPr/>
            </a:pPr>
            <a:r>
              <a:rPr lang="en-US" sz="2400" dirty="0">
                <a:latin typeface="Calibri" panose="020F0502020204030204" pitchFamily="34" charset="0"/>
                <a:cs typeface="Calibri" panose="020F0502020204030204" pitchFamily="34" charset="0"/>
              </a:rPr>
              <a:t>“And now, why delay? Get up and be baptized, and wash away your sins by calling on His name.”</a:t>
            </a:r>
          </a:p>
          <a:p>
            <a:pPr algn="ctr">
              <a:lnSpc>
                <a:spcPct val="100000"/>
              </a:lnSpc>
              <a:spcBef>
                <a:spcPts val="0"/>
              </a:spcBef>
              <a:spcAft>
                <a:spcPts val="1200"/>
              </a:spcAft>
              <a:defRPr/>
            </a:pPr>
            <a:r>
              <a:rPr lang="en-US" sz="2800" dirty="0">
                <a:latin typeface="Calibri" panose="020F0502020204030204" pitchFamily="34" charset="0"/>
                <a:cs typeface="Calibri" panose="020F0502020204030204" pitchFamily="34" charset="0"/>
              </a:rPr>
              <a:t>Calling on the Lord is not just prayer—it is a full commitment (Rom. 10:13).</a:t>
            </a:r>
            <a:endParaRPr lang="en-US" sz="3200"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03AAC4FF-0E66-3946-AEF1-51968DA6B3F1}"/>
              </a:ext>
            </a:extLst>
          </p:cNvPr>
          <p:cNvPicPr>
            <a:picLocks noChangeAspect="1"/>
          </p:cNvPicPr>
          <p:nvPr/>
        </p:nvPicPr>
        <p:blipFill>
          <a:blip r:embed="rId2"/>
          <a:stretch>
            <a:fillRect/>
          </a:stretch>
        </p:blipFill>
        <p:spPr>
          <a:xfrm>
            <a:off x="376824" y="1270000"/>
            <a:ext cx="882650" cy="140970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502563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18288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How We Got the Bible</a:t>
            </a:r>
          </a:p>
          <a:p>
            <a:pPr marL="285739" indent="-285739" algn="ctr" eaLnBrk="1" hangingPunct="1">
              <a:lnSpc>
                <a:spcPct val="100000"/>
              </a:lnSpc>
              <a:spcBef>
                <a:spcPts val="0"/>
              </a:spcBef>
              <a:spcAft>
                <a:spcPts val="1200"/>
              </a:spcAft>
              <a:buFont typeface="Arial" panose="020B0604020202020204" pitchFamily="34" charset="0"/>
              <a:buNone/>
              <a:defRPr/>
            </a:pPr>
            <a:r>
              <a:rPr lang="en-US" altLang="en-US" sz="2800" b="1" dirty="0">
                <a:latin typeface="Calibri" panose="020F0502020204030204" pitchFamily="34" charset="0"/>
                <a:cs typeface="Calibri" panose="020F0502020204030204" pitchFamily="34" charset="0"/>
              </a:rPr>
              <a:t>2007 Sermon Series</a:t>
            </a:r>
          </a:p>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How the Bible Came to Us</a:t>
            </a:r>
          </a:p>
          <a:p>
            <a:pPr marL="285739" indent="-285739" algn="ctr" eaLnBrk="1" hangingPunct="1">
              <a:lnSpc>
                <a:spcPct val="100000"/>
              </a:lnSpc>
              <a:spcBef>
                <a:spcPts val="0"/>
              </a:spcBef>
              <a:spcAft>
                <a:spcPts val="1200"/>
              </a:spcAft>
              <a:buFont typeface="Arial" panose="020B0604020202020204" pitchFamily="34" charset="0"/>
              <a:buNone/>
              <a:defRPr/>
            </a:pPr>
            <a:r>
              <a:rPr lang="en-US" altLang="en-US" sz="2800" b="1" dirty="0">
                <a:latin typeface="Calibri" panose="020F0502020204030204" pitchFamily="34" charset="0"/>
                <a:cs typeface="Calibri" panose="020F0502020204030204" pitchFamily="34" charset="0"/>
              </a:rPr>
              <a:t>2016-17 Bulletin Series</a:t>
            </a:r>
          </a:p>
          <a:p>
            <a:pPr marL="285739" indent="-285739" algn="ctr" eaLnBrk="1" hangingPunct="1">
              <a:lnSpc>
                <a:spcPct val="100000"/>
              </a:lnSpc>
              <a:spcBef>
                <a:spcPts val="1200"/>
              </a:spcBef>
              <a:spcAft>
                <a:spcPts val="600"/>
              </a:spcAft>
              <a:buFont typeface="Arial" panose="020B0604020202020204" pitchFamily="34" charset="0"/>
              <a:buNone/>
              <a:defRPr/>
            </a:pPr>
            <a:r>
              <a:rPr lang="en-US" altLang="en-US" sz="3200" b="1" dirty="0" err="1">
                <a:latin typeface="Calibri" panose="020F0502020204030204" pitchFamily="34" charset="0"/>
                <a:cs typeface="Calibri" panose="020F0502020204030204" pitchFamily="34" charset="0"/>
              </a:rPr>
              <a:t>www.olsenpark.com</a:t>
            </a:r>
            <a:endParaRPr lang="en-US" altLang="en-US" sz="32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20000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1000"/>
                                        <p:tgtEl>
                                          <p:spTgt spid="7">
                                            <p:txEl>
                                              <p:pRg st="3" end="3"/>
                                            </p:txEl>
                                          </p:spTgt>
                                        </p:tgtEl>
                                      </p:cBhvr>
                                    </p:animEffect>
                                    <p:anim calcmode="lin" valueType="num">
                                      <p:cBhvr>
                                        <p:cTn id="25"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Why Do Translations Differ?</a:t>
            </a:r>
          </a:p>
          <a:p>
            <a:pPr marL="285739" indent="-285739" algn="ctr" eaLnBrk="1" hangingPunct="1">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Differences in language</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A different textual basis</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Different doctrinal perspectives</a:t>
            </a:r>
          </a:p>
          <a:p>
            <a:pPr marL="285739" indent="-285739" algn="ctr" eaLnBrk="1" hangingPunct="1">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Style of translation</a:t>
            </a:r>
          </a:p>
        </p:txBody>
      </p:sp>
    </p:spTree>
    <p:extLst>
      <p:ext uri="{BB962C8B-B14F-4D97-AF65-F5344CB8AC3E}">
        <p14:creationId xmlns:p14="http://schemas.microsoft.com/office/powerpoint/2010/main" val="305758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fade">
                                      <p:cBhvr>
                                        <p:cTn id="7" dur="1000"/>
                                        <p:tgtEl>
                                          <p:spTgt spid="7">
                                            <p:txEl>
                                              <p:pRg st="3" end="3"/>
                                            </p:txEl>
                                          </p:spTgt>
                                        </p:tgtEl>
                                      </p:cBhvr>
                                    </p:animEffect>
                                    <p:anim calcmode="lin" valueType="num">
                                      <p:cBhvr>
                                        <p:cTn id="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4" end="4"/>
                                            </p:txEl>
                                          </p:spTgt>
                                        </p:tgtEl>
                                        <p:attrNameLst>
                                          <p:attrName>style.visibility</p:attrName>
                                        </p:attrNameLst>
                                      </p:cBhvr>
                                      <p:to>
                                        <p:strVal val="visible"/>
                                      </p:to>
                                    </p:set>
                                    <p:animEffect transition="in" filter="fade">
                                      <p:cBhvr>
                                        <p:cTn id="14" dur="1000"/>
                                        <p:tgtEl>
                                          <p:spTgt spid="7">
                                            <p:txEl>
                                              <p:pRg st="4" end="4"/>
                                            </p:txEl>
                                          </p:spTgt>
                                        </p:tgtEl>
                                      </p:cBhvr>
                                    </p:animEffect>
                                    <p:anim calcmode="lin" valueType="num">
                                      <p:cBhvr>
                                        <p:cTn id="1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Different Styles of Translation</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The Paraphrase</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The Interlinear</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“Dynamic Equivalence”</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“Formal Equivalence”</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4437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7" name="Content Placeholder 2">
            <a:extLst>
              <a:ext uri="{FF2B5EF4-FFF2-40B4-BE49-F238E27FC236}">
                <a16:creationId xmlns:a16="http://schemas.microsoft.com/office/drawing/2014/main" id="{77D33B14-049D-114B-BCAA-A485EBC0CA12}"/>
              </a:ext>
            </a:extLst>
          </p:cNvPr>
          <p:cNvSpPr>
            <a:spLocks noGrp="1"/>
          </p:cNvSpPr>
          <p:nvPr>
            <p:ph idx="1"/>
          </p:nvPr>
        </p:nvSpPr>
        <p:spPr>
          <a:xfrm>
            <a:off x="1259474" y="1710097"/>
            <a:ext cx="6893925" cy="3509603"/>
          </a:xfrm>
        </p:spPr>
        <p:txBody>
          <a:bodyPr tIns="91440">
            <a:noAutofit/>
          </a:bodyPr>
          <a:lstStyle/>
          <a:p>
            <a:pPr marL="285739" indent="-285739" algn="ctr" eaLnBrk="1" hangingPunct="1">
              <a:lnSpc>
                <a:spcPct val="100000"/>
              </a:lnSpc>
              <a:spcBef>
                <a:spcPts val="0"/>
              </a:spcBef>
              <a:spcAft>
                <a:spcPts val="600"/>
              </a:spcAft>
              <a:buFont typeface="Arial" panose="020B0604020202020204" pitchFamily="34" charset="0"/>
              <a:buNone/>
              <a:defRPr/>
            </a:pPr>
            <a:r>
              <a:rPr lang="en-US" altLang="en-US" sz="4000" b="1" dirty="0">
                <a:latin typeface="Calibri" panose="020F0502020204030204" pitchFamily="34" charset="0"/>
                <a:cs typeface="Calibri" panose="020F0502020204030204" pitchFamily="34" charset="0"/>
              </a:rPr>
              <a:t>1. The Paraphrase</a:t>
            </a:r>
          </a:p>
          <a:p>
            <a:pPr marL="285739" indent="-285739" algn="ctr">
              <a:lnSpc>
                <a:spcPct val="100000"/>
              </a:lnSpc>
              <a:spcBef>
                <a:spcPts val="600"/>
              </a:spcBef>
              <a:spcAft>
                <a:spcPts val="600"/>
              </a:spcAft>
              <a:defRPr/>
            </a:pPr>
            <a:r>
              <a:rPr lang="en-US" altLang="en-US" sz="3400" b="1" dirty="0">
                <a:latin typeface="Calibri" panose="020F0502020204030204" pitchFamily="34" charset="0"/>
                <a:cs typeface="Calibri" panose="020F0502020204030204" pitchFamily="34" charset="0"/>
              </a:rPr>
              <a:t>All preaching involves paraphrase</a:t>
            </a:r>
          </a:p>
          <a:p>
            <a:pPr marL="285739" indent="-285739" algn="ctr">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1 Cor. 2:9 paraphrases Isa. 64:4-5</a:t>
            </a:r>
          </a:p>
          <a:p>
            <a:pPr marL="285739" indent="-285739" algn="ctr">
              <a:lnSpc>
                <a:spcPct val="100000"/>
              </a:lnSpc>
              <a:spcBef>
                <a:spcPts val="0"/>
              </a:spcBef>
              <a:spcAft>
                <a:spcPts val="600"/>
              </a:spcAft>
              <a:defRPr/>
            </a:pPr>
            <a:r>
              <a:rPr lang="en-US" altLang="en-US" sz="3400" b="1" i="1" dirty="0">
                <a:latin typeface="Calibri" panose="020F0502020204030204" pitchFamily="34" charset="0"/>
                <a:cs typeface="Calibri" panose="020F0502020204030204" pitchFamily="34" charset="0"/>
              </a:rPr>
              <a:t>Targums</a:t>
            </a:r>
            <a:r>
              <a:rPr lang="en-US" altLang="en-US" sz="3400" b="1" dirty="0">
                <a:latin typeface="Calibri" panose="020F0502020204030204" pitchFamily="34" charset="0"/>
                <a:cs typeface="Calibri" panose="020F0502020204030204" pitchFamily="34" charset="0"/>
              </a:rPr>
              <a:t>—Jewish OT paraphrases</a:t>
            </a:r>
          </a:p>
          <a:p>
            <a:pPr marL="285739" indent="-285739" algn="ctr">
              <a:lnSpc>
                <a:spcPct val="100000"/>
              </a:lnSpc>
              <a:spcBef>
                <a:spcPts val="0"/>
              </a:spcBef>
              <a:spcAft>
                <a:spcPts val="600"/>
              </a:spcAft>
              <a:defRPr/>
            </a:pPr>
            <a:r>
              <a:rPr lang="en-US" altLang="en-US" sz="3400" b="1" dirty="0">
                <a:latin typeface="Calibri" panose="020F0502020204030204" pitchFamily="34" charset="0"/>
                <a:cs typeface="Calibri" panose="020F0502020204030204" pitchFamily="34" charset="0"/>
              </a:rPr>
              <a:t>Erasmus wrote a paraphrase</a:t>
            </a:r>
          </a:p>
          <a:p>
            <a:pPr marL="285739" indent="-285739" algn="ctr">
              <a:lnSpc>
                <a:spcPct val="100000"/>
              </a:lnSpc>
              <a:spcBef>
                <a:spcPts val="600"/>
              </a:spcBef>
              <a:spcAft>
                <a:spcPts val="600"/>
              </a:spcAft>
              <a:defRPr/>
            </a:pPr>
            <a:endParaRPr lang="en-US" altLang="en-US" sz="3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84319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10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0638" indent="0" algn="ctr" eaLnBrk="1" fontAlgn="auto" hangingPunct="1">
              <a:lnSpc>
                <a:spcPct val="100000"/>
              </a:lnSpc>
              <a:spcBef>
                <a:spcPts val="0"/>
              </a:spcBef>
              <a:spcAft>
                <a:spcPts val="1200"/>
              </a:spcAft>
              <a:buFont typeface="Arial" panose="020B0604020202020204" pitchFamily="34" charset="0"/>
              <a:buNone/>
              <a:defRPr/>
            </a:pPr>
            <a:r>
              <a:rPr lang="en-US" sz="3600" b="1" i="1" dirty="0">
                <a:latin typeface="Calibri" panose="020F0502020204030204" pitchFamily="34" charset="0"/>
                <a:cs typeface="Calibri" panose="020F0502020204030204" pitchFamily="34" charset="0"/>
              </a:rPr>
              <a:t>The Living Bible </a:t>
            </a:r>
          </a:p>
          <a:p>
            <a:pPr marL="20638" indent="0" algn="ctr" eaLnBrk="1" fontAlgn="auto" hangingPunct="1">
              <a:lnSpc>
                <a:spcPct val="100000"/>
              </a:lnSpc>
              <a:spcBef>
                <a:spcPts val="0"/>
              </a:spcBef>
              <a:spcAft>
                <a:spcPts val="600"/>
              </a:spcAft>
              <a:buFont typeface="Arial" panose="020B0604020202020204" pitchFamily="34" charset="0"/>
              <a:buNone/>
              <a:defRPr/>
            </a:pPr>
            <a:r>
              <a:rPr lang="en-US" sz="2000" dirty="0">
                <a:latin typeface="Calibri" panose="020F0502020204030204" pitchFamily="34" charset="0"/>
                <a:cs typeface="Calibri" panose="020F0502020204030204" pitchFamily="34" charset="0"/>
              </a:rPr>
              <a:t>(</a:t>
            </a:r>
            <a:r>
              <a:rPr lang="en-US" sz="2000" i="1" dirty="0">
                <a:latin typeface="Calibri" panose="020F0502020204030204" pitchFamily="34" charset="0"/>
                <a:cs typeface="Calibri" panose="020F0502020204030204" pitchFamily="34" charset="0"/>
              </a:rPr>
              <a:t>The Book, The Way). </a:t>
            </a:r>
            <a:r>
              <a:rPr lang="en-US" sz="2000" dirty="0">
                <a:latin typeface="Calibri" panose="020F0502020204030204" pitchFamily="34" charset="0"/>
                <a:cs typeface="Calibri" panose="020F0502020204030204" pitchFamily="34" charset="0"/>
              </a:rPr>
              <a:t>By Kenneth Taylor. Wheaton, IL: Tyndale,1971. </a:t>
            </a:r>
          </a:p>
          <a:p>
            <a:pPr marL="285739" indent="-285739" algn="ctr" eaLnBrk="1" fontAlgn="auto" hangingPunct="1">
              <a:spcAft>
                <a:spcPts val="0"/>
              </a:spcAft>
              <a:buFont typeface="Arial" panose="020B0604020202020204" pitchFamily="34" charset="0"/>
              <a:buNone/>
              <a:defRPr/>
            </a:pPr>
            <a:r>
              <a:rPr lang="en-US" sz="3000" b="1" dirty="0">
                <a:latin typeface="Calibri" panose="020F0502020204030204" pitchFamily="34" charset="0"/>
                <a:cs typeface="Calibri" panose="020F0502020204030204" pitchFamily="34" charset="0"/>
              </a:rPr>
              <a:t>Psalm 51:5 </a:t>
            </a:r>
            <a:r>
              <a:rPr lang="en-US" sz="3000" dirty="0">
                <a:latin typeface="Calibri" panose="020F0502020204030204" pitchFamily="34" charset="0"/>
                <a:cs typeface="Calibri" panose="020F0502020204030204" pitchFamily="34" charset="0"/>
              </a:rPr>
              <a:t> </a:t>
            </a:r>
          </a:p>
          <a:p>
            <a:pPr marL="285739" indent="-285739" algn="ctr" eaLnBrk="1" fontAlgn="auto" hangingPunct="1">
              <a:lnSpc>
                <a:spcPct val="100000"/>
              </a:lnSpc>
              <a:spcBef>
                <a:spcPts val="0"/>
              </a:spcBef>
              <a:spcAft>
                <a:spcPts val="1200"/>
              </a:spcAft>
              <a:buFont typeface="Arial" panose="020B0604020202020204" pitchFamily="34" charset="0"/>
              <a:buNone/>
              <a:defRPr/>
            </a:pPr>
            <a:r>
              <a:rPr lang="en-US" sz="2500" dirty="0">
                <a:latin typeface="Calibri" panose="020F0502020204030204" pitchFamily="34" charset="0"/>
                <a:cs typeface="Calibri" panose="020F0502020204030204" pitchFamily="34" charset="0"/>
              </a:rPr>
              <a:t>“But I was born a sinner,  yes, from the moment my mother conceived me.”  </a:t>
            </a:r>
          </a:p>
          <a:p>
            <a:pPr marL="285739" indent="-285739" algn="ctr" eaLnBrk="1" fontAlgn="auto" hangingPunct="1">
              <a:lnSpc>
                <a:spcPct val="100000"/>
              </a:lnSpc>
              <a:spcBef>
                <a:spcPts val="0"/>
              </a:spcBef>
              <a:spcAft>
                <a:spcPts val="0"/>
              </a:spcAft>
              <a:defRPr/>
            </a:pPr>
            <a:r>
              <a:rPr lang="en-US" sz="2333" dirty="0">
                <a:latin typeface="Calibri" panose="020F0502020204030204" pitchFamily="34" charset="0"/>
                <a:cs typeface="Calibri" panose="020F0502020204030204" pitchFamily="34" charset="0"/>
              </a:rPr>
              <a:t>Heb. “I was brought forth in sin.” </a:t>
            </a:r>
          </a:p>
          <a:p>
            <a:pPr marL="285739" indent="-285739" algn="ctr" eaLnBrk="1" fontAlgn="auto" hangingPunct="1">
              <a:lnSpc>
                <a:spcPct val="100000"/>
              </a:lnSpc>
              <a:spcBef>
                <a:spcPts val="0"/>
              </a:spcBef>
              <a:spcAft>
                <a:spcPts val="0"/>
              </a:spcAft>
              <a:defRPr/>
            </a:pPr>
            <a:r>
              <a:rPr lang="en-US" sz="2333" dirty="0">
                <a:latin typeface="Calibri" panose="020F0502020204030204" pitchFamily="34" charset="0"/>
                <a:cs typeface="Calibri" panose="020F0502020204030204" pitchFamily="34" charset="0"/>
              </a:rPr>
              <a:t>The Bible denies inherited sin (Ezek. 18:20).</a:t>
            </a:r>
          </a:p>
        </p:txBody>
      </p:sp>
      <p:pic>
        <p:nvPicPr>
          <p:cNvPr id="8" name="Picture 7" descr="LivingBible.jpg">
            <a:extLst>
              <a:ext uri="{FF2B5EF4-FFF2-40B4-BE49-F238E27FC236}">
                <a16:creationId xmlns:a16="http://schemas.microsoft.com/office/drawing/2014/main" id="{29D05099-0EAC-6840-AB90-ABF46C9810CA}"/>
              </a:ext>
            </a:extLst>
          </p:cNvPr>
          <p:cNvPicPr>
            <a:picLocks noChangeAspect="1"/>
          </p:cNvPicPr>
          <p:nvPr/>
        </p:nvPicPr>
        <p:blipFill>
          <a:blip r:embed="rId2">
            <a:lum bright="20000" contrast="40000"/>
          </a:blip>
          <a:stretch>
            <a:fillRect/>
          </a:stretch>
        </p:blipFill>
        <p:spPr>
          <a:xfrm>
            <a:off x="494507" y="1341770"/>
            <a:ext cx="992188" cy="156845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166549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42" presetClass="entr" presetSubtype="0"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6">
                                            <p:txEl>
                                              <p:pRg st="5" end="5"/>
                                            </p:txEl>
                                          </p:spTgt>
                                        </p:tgtEl>
                                        <p:attrNameLst>
                                          <p:attrName>style.visibility</p:attrName>
                                        </p:attrNameLst>
                                      </p:cBhvr>
                                      <p:to>
                                        <p:strVal val="visible"/>
                                      </p:to>
                                    </p:set>
                                    <p:animEffect transition="in" filter="fade">
                                      <p:cBhvr>
                                        <p:cTn id="41" dur="1000"/>
                                        <p:tgtEl>
                                          <p:spTgt spid="6">
                                            <p:txEl>
                                              <p:pRg st="5" end="5"/>
                                            </p:txEl>
                                          </p:spTgt>
                                        </p:tgtEl>
                                      </p:cBhvr>
                                    </p:animEffect>
                                    <p:anim calcmode="lin" valueType="num">
                                      <p:cBhvr>
                                        <p:cTn id="4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1200"/>
              </a:spcAft>
              <a:buNone/>
              <a:defRPr/>
            </a:pPr>
            <a:r>
              <a:rPr lang="en-US" sz="3600" b="1" i="1" dirty="0">
                <a:latin typeface="Calibri" panose="020F0502020204030204" pitchFamily="34" charset="0"/>
                <a:cs typeface="Calibri" panose="020F0502020204030204" pitchFamily="34" charset="0"/>
              </a:rPr>
              <a:t>The Living Bible</a:t>
            </a: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Romans 5:12 </a:t>
            </a:r>
          </a:p>
          <a:p>
            <a:pPr marL="12700" indent="-12700" algn="r">
              <a:lnSpc>
                <a:spcPct val="100000"/>
              </a:lnSpc>
              <a:spcBef>
                <a:spcPts val="0"/>
              </a:spcBef>
              <a:spcAft>
                <a:spcPts val="1200"/>
              </a:spcAft>
              <a:buNone/>
              <a:defRPr/>
            </a:pPr>
            <a:r>
              <a:rPr lang="en-US" sz="2800"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rPr>
              <a:t>When Adam sinned, sin entered the entire human race. His sin spread death throughout all the world, so everything began to grow old and die, for all sinned.”</a:t>
            </a:r>
            <a:endParaRPr lang="en-US" sz="2800" dirty="0">
              <a:latin typeface="Calibri" panose="020F0502020204030204" pitchFamily="34" charset="0"/>
              <a:cs typeface="Calibri" panose="020F0502020204030204" pitchFamily="34" charset="0"/>
            </a:endParaRPr>
          </a:p>
          <a:p>
            <a:pPr marL="285739" indent="-285739" algn="ctr">
              <a:lnSpc>
                <a:spcPct val="100000"/>
              </a:lnSpc>
              <a:spcBef>
                <a:spcPts val="0"/>
              </a:spcBef>
              <a:spcAft>
                <a:spcPts val="0"/>
              </a:spcAft>
              <a:defRPr/>
            </a:pPr>
            <a:r>
              <a:rPr lang="en-US" sz="2600" dirty="0">
                <a:latin typeface="Calibri" panose="020F0502020204030204" pitchFamily="34" charset="0"/>
                <a:cs typeface="Calibri" panose="020F0502020204030204" pitchFamily="34" charset="0"/>
              </a:rPr>
              <a:t>Gr. “Through one man sin entered the world” </a:t>
            </a:r>
          </a:p>
          <a:p>
            <a:pPr marL="285739" indent="-285739" algn="ctr">
              <a:lnSpc>
                <a:spcPct val="100000"/>
              </a:lnSpc>
              <a:spcBef>
                <a:spcPts val="0"/>
              </a:spcBef>
              <a:spcAft>
                <a:spcPts val="0"/>
              </a:spcAft>
              <a:defRPr/>
            </a:pPr>
            <a:r>
              <a:rPr lang="en-US" sz="2600" dirty="0">
                <a:latin typeface="Calibri" panose="020F0502020204030204" pitchFamily="34" charset="0"/>
                <a:cs typeface="Calibri" panose="020F0502020204030204" pitchFamily="34" charset="0"/>
              </a:rPr>
              <a:t>“Because all sinned” (Rom. 3:23).</a:t>
            </a:r>
          </a:p>
        </p:txBody>
      </p:sp>
      <p:pic>
        <p:nvPicPr>
          <p:cNvPr id="7" name="Picture 6" descr="LivingBible.jpg">
            <a:extLst>
              <a:ext uri="{FF2B5EF4-FFF2-40B4-BE49-F238E27FC236}">
                <a16:creationId xmlns:a16="http://schemas.microsoft.com/office/drawing/2014/main" id="{311E54FB-1899-3D4D-AB51-E1F38D4337ED}"/>
              </a:ext>
            </a:extLst>
          </p:cNvPr>
          <p:cNvPicPr>
            <a:picLocks noChangeAspect="1"/>
          </p:cNvPicPr>
          <p:nvPr/>
        </p:nvPicPr>
        <p:blipFill>
          <a:blip r:embed="rId2">
            <a:lum bright="20000" contrast="40000"/>
          </a:blip>
          <a:stretch>
            <a:fillRect/>
          </a:stretch>
        </p:blipFill>
        <p:spPr>
          <a:xfrm>
            <a:off x="494507" y="1341770"/>
            <a:ext cx="992188" cy="1568450"/>
          </a:xfrm>
          <a:prstGeom prst="rect">
            <a:avLst/>
          </a:prstGeom>
          <a:ln w="3175">
            <a:solidFill>
              <a:schemeClr val="bg1">
                <a:lumMod val="65000"/>
              </a:schemeClr>
            </a:solidFill>
          </a:ln>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1318464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1000"/>
                                        <p:tgtEl>
                                          <p:spTgt spid="6">
                                            <p:txEl>
                                              <p:pRg st="2" end="2"/>
                                            </p:txEl>
                                          </p:spTgt>
                                        </p:tgtEl>
                                      </p:cBhvr>
                                    </p:animEffect>
                                    <p:anim calcmode="lin" valueType="num">
                                      <p:cBhvr>
                                        <p:cTn id="1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1000"/>
                                        <p:tgtEl>
                                          <p:spTgt spid="6">
                                            <p:txEl>
                                              <p:pRg st="3" end="3"/>
                                            </p:txEl>
                                          </p:spTgt>
                                        </p:tgtEl>
                                      </p:cBhvr>
                                    </p:animEffect>
                                    <p:anim calcmode="lin" valueType="num">
                                      <p:cBhvr>
                                        <p:cTn id="20"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1000"/>
                                        <p:tgtEl>
                                          <p:spTgt spid="6">
                                            <p:txEl>
                                              <p:pRg st="4" end="4"/>
                                            </p:txEl>
                                          </p:spTgt>
                                        </p:tgtEl>
                                      </p:cBhvr>
                                    </p:animEffect>
                                    <p:anim calcmode="lin" valueType="num">
                                      <p:cBhvr>
                                        <p:cTn id="27"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39F85-220C-E945-99DF-94EF942F36D7}"/>
              </a:ext>
            </a:extLst>
          </p:cNvPr>
          <p:cNvSpPr>
            <a:spLocks noGrp="1"/>
          </p:cNvSpPr>
          <p:nvPr>
            <p:ph type="title"/>
          </p:nvPr>
        </p:nvSpPr>
        <p:spPr>
          <a:xfrm>
            <a:off x="1259474" y="114300"/>
            <a:ext cx="6893926" cy="1155700"/>
          </a:xfrm>
        </p:spPr>
        <p:txBody>
          <a:bodyPr tIns="152400" rIns="304800" rtlCol="0">
            <a:noAutofit/>
          </a:bodyPr>
          <a:lstStyle/>
          <a:p>
            <a:pPr algn="ctr" eaLnBrk="1" fontAlgn="auto" hangingPunct="1">
              <a:lnSpc>
                <a:spcPct val="70000"/>
              </a:lnSpc>
              <a:spcAft>
                <a:spcPts val="0"/>
              </a:spcAft>
              <a:defRPr/>
            </a:pPr>
            <a:r>
              <a:rPr lang="en-US" sz="5400" cap="small" spc="250" dirty="0">
                <a:effectLst>
                  <a:outerShdw blurRad="50800" dist="38100" dir="5400000" algn="t" rotWithShape="0">
                    <a:prstClr val="black">
                      <a:alpha val="40000"/>
                    </a:prstClr>
                  </a:outerShdw>
                </a:effectLst>
                <a:latin typeface="Calibri" panose="020F0502020204030204" pitchFamily="34" charset="0"/>
                <a:cs typeface="Calibri" panose="020F0502020204030204" pitchFamily="34" charset="0"/>
              </a:rPr>
              <a:t>Choosing a Bible Translation</a:t>
            </a:r>
          </a:p>
        </p:txBody>
      </p:sp>
      <p:sp>
        <p:nvSpPr>
          <p:cNvPr id="6" name="Content Placeholder 2">
            <a:extLst>
              <a:ext uri="{FF2B5EF4-FFF2-40B4-BE49-F238E27FC236}">
                <a16:creationId xmlns:a16="http://schemas.microsoft.com/office/drawing/2014/main" id="{BFB6E814-2167-EB48-B9C8-CB1AFD65548E}"/>
              </a:ext>
            </a:extLst>
          </p:cNvPr>
          <p:cNvSpPr>
            <a:spLocks noGrp="1"/>
          </p:cNvSpPr>
          <p:nvPr>
            <p:ph idx="1"/>
          </p:nvPr>
        </p:nvSpPr>
        <p:spPr>
          <a:xfrm>
            <a:off x="1259474" y="1710097"/>
            <a:ext cx="6893925" cy="3509603"/>
          </a:xfrm>
        </p:spPr>
        <p:txBody>
          <a:bodyPr tIns="0" rtlCol="0">
            <a:noAutofit/>
          </a:bodyPr>
          <a:lstStyle/>
          <a:p>
            <a:pPr marL="285739" indent="-285739" algn="ctr">
              <a:lnSpc>
                <a:spcPct val="100000"/>
              </a:lnSpc>
              <a:spcBef>
                <a:spcPts val="0"/>
              </a:spcBef>
              <a:spcAft>
                <a:spcPts val="600"/>
              </a:spcAft>
              <a:buNone/>
              <a:defRPr/>
            </a:pPr>
            <a:r>
              <a:rPr lang="en-US" sz="3600" b="1" i="1" dirty="0">
                <a:latin typeface="Calibri" panose="020F0502020204030204" pitchFamily="34" charset="0"/>
                <a:cs typeface="Calibri" panose="020F0502020204030204" pitchFamily="34" charset="0"/>
              </a:rPr>
              <a:t>The Message</a:t>
            </a:r>
          </a:p>
          <a:p>
            <a:pPr marL="285739" indent="-285739" algn="ctr">
              <a:lnSpc>
                <a:spcPct val="100000"/>
              </a:lnSpc>
              <a:spcBef>
                <a:spcPts val="0"/>
              </a:spcBef>
              <a:spcAft>
                <a:spcPts val="1800"/>
              </a:spcAft>
              <a:buNone/>
              <a:defRPr/>
            </a:pPr>
            <a:r>
              <a:rPr lang="en-US" sz="2000" b="1" dirty="0">
                <a:latin typeface="Calibri" panose="020F0502020204030204" pitchFamily="34" charset="0"/>
                <a:cs typeface="Calibri" panose="020F0502020204030204" pitchFamily="34" charset="0"/>
              </a:rPr>
              <a:t>By Eugene Peterson. Colorado Springs: NavPress Pub. 1993</a:t>
            </a: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Matthew 9:23</a:t>
            </a:r>
          </a:p>
          <a:p>
            <a:pPr marL="12700" indent="-12700" algn="ctr">
              <a:lnSpc>
                <a:spcPct val="100000"/>
              </a:lnSpc>
              <a:spcBef>
                <a:spcPts val="0"/>
              </a:spcBef>
              <a:spcAft>
                <a:spcPts val="600"/>
              </a:spcAft>
              <a:buNone/>
              <a:defRPr/>
            </a:pPr>
            <a:r>
              <a:rPr lang="en-US" sz="2800" dirty="0">
                <a:latin typeface="Calibri" panose="020F0502020204030204" pitchFamily="34" charset="0"/>
                <a:cs typeface="Calibri" panose="020F0502020204030204" pitchFamily="34" charset="0"/>
              </a:rPr>
              <a:t>“Neighbors bringing in casseroles.” </a:t>
            </a:r>
            <a:endParaRPr lang="en-US" sz="3200" b="1" dirty="0">
              <a:latin typeface="Calibri" panose="020F0502020204030204" pitchFamily="34" charset="0"/>
              <a:cs typeface="Calibri" panose="020F0502020204030204" pitchFamily="34" charset="0"/>
            </a:endParaRPr>
          </a:p>
          <a:p>
            <a:pPr marL="12700" indent="-12700" algn="ctr">
              <a:lnSpc>
                <a:spcPct val="100000"/>
              </a:lnSpc>
              <a:spcBef>
                <a:spcPts val="0"/>
              </a:spcBef>
              <a:spcAft>
                <a:spcPts val="0"/>
              </a:spcAft>
              <a:buNone/>
              <a:defRPr/>
            </a:pPr>
            <a:r>
              <a:rPr lang="en-US" sz="3200" b="1" dirty="0">
                <a:latin typeface="Calibri" panose="020F0502020204030204" pitchFamily="34" charset="0"/>
                <a:cs typeface="Calibri" panose="020F0502020204030204" pitchFamily="34" charset="0"/>
              </a:rPr>
              <a:t>Acts 2:41</a:t>
            </a:r>
          </a:p>
          <a:p>
            <a:pPr marL="12700" indent="-12700" algn="ctr">
              <a:lnSpc>
                <a:spcPct val="100000"/>
              </a:lnSpc>
              <a:spcBef>
                <a:spcPts val="0"/>
              </a:spcBef>
              <a:spcAft>
                <a:spcPts val="0"/>
              </a:spcAft>
              <a:buNone/>
              <a:defRPr/>
            </a:pPr>
            <a:r>
              <a:rPr lang="en-US" sz="2800" dirty="0">
                <a:latin typeface="Calibri" panose="020F0502020204030204" pitchFamily="34" charset="0"/>
                <a:cs typeface="Calibri" panose="020F0502020204030204" pitchFamily="34" charset="0"/>
              </a:rPr>
              <a:t>“They were baptized and were signed up.”</a:t>
            </a:r>
          </a:p>
          <a:p>
            <a:pPr marL="12700" indent="-12700" algn="ctr">
              <a:lnSpc>
                <a:spcPct val="100000"/>
              </a:lnSpc>
              <a:spcBef>
                <a:spcPts val="0"/>
              </a:spcBef>
              <a:spcAft>
                <a:spcPts val="0"/>
              </a:spcAft>
              <a:buNone/>
              <a:defRPr/>
            </a:pPr>
            <a:endParaRPr lang="en-US" sz="3200" b="1" dirty="0">
              <a:latin typeface="Calibri" panose="020F0502020204030204" pitchFamily="34" charset="0"/>
              <a:cs typeface="Calibri" panose="020F0502020204030204" pitchFamily="34" charset="0"/>
            </a:endParaRPr>
          </a:p>
        </p:txBody>
      </p:sp>
      <p:pic>
        <p:nvPicPr>
          <p:cNvPr id="5" name="Picture 4" descr="LivingBible.jpg">
            <a:extLst>
              <a:ext uri="{FF2B5EF4-FFF2-40B4-BE49-F238E27FC236}">
                <a16:creationId xmlns:a16="http://schemas.microsoft.com/office/drawing/2014/main" id="{89295797-9ED0-0A44-BF3A-E01B2781BE9F}"/>
              </a:ext>
            </a:extLst>
          </p:cNvPr>
          <p:cNvPicPr>
            <a:picLocks noChangeAspect="1"/>
          </p:cNvPicPr>
          <p:nvPr/>
        </p:nvPicPr>
        <p:blipFill>
          <a:blip r:embed="rId2"/>
          <a:stretch>
            <a:fillRect/>
          </a:stretch>
        </p:blipFill>
        <p:spPr>
          <a:xfrm>
            <a:off x="494507" y="1385887"/>
            <a:ext cx="992188" cy="1471613"/>
          </a:xfrm>
          <a:prstGeom prst="rect">
            <a:avLst/>
          </a:prstGeom>
          <a:effectLst>
            <a:outerShdw blurRad="50800" dist="38100" dir="2700000" sx="103000" sy="103000" algn="tl" rotWithShape="0">
              <a:prstClr val="black">
                <a:alpha val="40000"/>
              </a:prstClr>
            </a:outerShdw>
          </a:effectLst>
        </p:spPr>
      </p:pic>
    </p:spTree>
    <p:extLst>
      <p:ext uri="{BB962C8B-B14F-4D97-AF65-F5344CB8AC3E}">
        <p14:creationId xmlns:p14="http://schemas.microsoft.com/office/powerpoint/2010/main" val="3631157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mp:transition xmlns:mp="http://schemas.microsoft.com/office/mac/powerpoint/2008/main" spd="med"/>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fade">
                                      <p:cBhvr>
                                        <p:cTn id="15" dur="1000"/>
                                        <p:tgtEl>
                                          <p:spTgt spid="6">
                                            <p:txEl>
                                              <p:pRg st="1" end="1"/>
                                            </p:txEl>
                                          </p:spTgt>
                                        </p:tgtEl>
                                      </p:cBhvr>
                                    </p:animEffect>
                                    <p:anim calcmode="lin" valueType="num">
                                      <p:cBhvr>
                                        <p:cTn id="16"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fade">
                                      <p:cBhvr>
                                        <p:cTn id="22" dur="1000"/>
                                        <p:tgtEl>
                                          <p:spTgt spid="6">
                                            <p:txEl>
                                              <p:pRg st="2" end="2"/>
                                            </p:txEl>
                                          </p:spTgt>
                                        </p:tgtEl>
                                      </p:cBhvr>
                                    </p:animEffect>
                                    <p:anim calcmode="lin" valueType="num">
                                      <p:cBhvr>
                                        <p:cTn id="23"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1000"/>
                                        <p:tgtEl>
                                          <p:spTgt spid="6">
                                            <p:txEl>
                                              <p:pRg st="3" end="3"/>
                                            </p:txEl>
                                          </p:spTgt>
                                        </p:tgtEl>
                                      </p:cBhvr>
                                    </p:animEffect>
                                    <p:anim calcmode="lin" valueType="num">
                                      <p:cBhvr>
                                        <p:cTn id="2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fade">
                                      <p:cBhvr>
                                        <p:cTn id="34" dur="1000"/>
                                        <p:tgtEl>
                                          <p:spTgt spid="6">
                                            <p:txEl>
                                              <p:pRg st="4" end="4"/>
                                            </p:txEl>
                                          </p:spTgt>
                                        </p:tgtEl>
                                      </p:cBhvr>
                                    </p:animEffect>
                                    <p:anim calcmode="lin" valueType="num">
                                      <p:cBhvr>
                                        <p:cTn id="3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fade">
                                      <p:cBhvr>
                                        <p:cTn id="39" dur="1000"/>
                                        <p:tgtEl>
                                          <p:spTgt spid="6">
                                            <p:txEl>
                                              <p:pRg st="5" end="5"/>
                                            </p:txEl>
                                          </p:spTgt>
                                        </p:tgtEl>
                                      </p:cBhvr>
                                    </p:animEffect>
                                    <p:anim calcmode="lin" valueType="num">
                                      <p:cBhvr>
                                        <p:cTn id="4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{67F78665-E089-6347-804B-0717CD009451}tf16401378</Template>
  <TotalTime>1160</TotalTime>
  <Words>1047</Words>
  <Application>Microsoft Macintosh PowerPoint</Application>
  <PresentationFormat>On-screen Show (16:10)</PresentationFormat>
  <Paragraphs>136</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MS Shell Dlg 2</vt:lpstr>
      <vt:lpstr>Wingdings</vt:lpstr>
      <vt:lpstr>Wingdings 3</vt:lpstr>
      <vt:lpstr>Madison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lpstr>Choosing a Bible Translation</vt:lpstr>
    </vt:vector>
  </TitlesOfParts>
  <Company>Olsen Park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60</cp:revision>
  <dcterms:created xsi:type="dcterms:W3CDTF">2020-05-13T20:39:37Z</dcterms:created>
  <dcterms:modified xsi:type="dcterms:W3CDTF">2020-05-16T20:37:10Z</dcterms:modified>
</cp:coreProperties>
</file>