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5"/>
  </p:notesMasterIdLst>
  <p:sldIdLst>
    <p:sldId id="257" r:id="rId2"/>
    <p:sldId id="283" r:id="rId3"/>
    <p:sldId id="285" r:id="rId4"/>
    <p:sldId id="284" r:id="rId5"/>
    <p:sldId id="286" r:id="rId6"/>
    <p:sldId id="295" r:id="rId7"/>
    <p:sldId id="296" r:id="rId8"/>
    <p:sldId id="316" r:id="rId9"/>
    <p:sldId id="317" r:id="rId10"/>
    <p:sldId id="297" r:id="rId11"/>
    <p:sldId id="318" r:id="rId12"/>
    <p:sldId id="319" r:id="rId13"/>
    <p:sldId id="320" r:id="rId14"/>
    <p:sldId id="321" r:id="rId15"/>
    <p:sldId id="323" r:id="rId16"/>
    <p:sldId id="322" r:id="rId17"/>
    <p:sldId id="324" r:id="rId18"/>
    <p:sldId id="326" r:id="rId19"/>
    <p:sldId id="327" r:id="rId20"/>
    <p:sldId id="328" r:id="rId21"/>
    <p:sldId id="325" r:id="rId22"/>
    <p:sldId id="330" r:id="rId23"/>
    <p:sldId id="331" r:id="rId24"/>
    <p:sldId id="332" r:id="rId25"/>
    <p:sldId id="333" r:id="rId26"/>
    <p:sldId id="334" r:id="rId27"/>
    <p:sldId id="336" r:id="rId28"/>
    <p:sldId id="337" r:id="rId29"/>
    <p:sldId id="339" r:id="rId30"/>
    <p:sldId id="338" r:id="rId31"/>
    <p:sldId id="340" r:id="rId32"/>
    <p:sldId id="341" r:id="rId33"/>
    <p:sldId id="329" r:id="rId34"/>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FDD6"/>
    <a:srgbClr val="73FE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34" autoAdjust="0"/>
    <p:restoredTop sz="94318" autoAdjust="0"/>
  </p:normalViewPr>
  <p:slideViewPr>
    <p:cSldViewPr>
      <p:cViewPr varScale="1">
        <p:scale>
          <a:sx n="96" d="100"/>
          <a:sy n="96" d="100"/>
        </p:scale>
        <p:origin x="1208" y="176"/>
      </p:cViewPr>
      <p:guideLst>
        <p:guide orient="horz" pos="180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04FFEF-5B91-0147-83C7-119364C84A6F}" type="datetimeFigureOut">
              <a:rPr lang="en-US" smtClean="0"/>
              <a:pPr/>
              <a:t>5/24/20</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998AF2-E4EF-B941-A668-6B4B7900D7C4}" type="slidenum">
              <a:rPr lang="en-US" smtClean="0"/>
              <a:pPr/>
              <a:t>‹#›</a:t>
            </a:fld>
            <a:endParaRPr lang="en-US"/>
          </a:p>
        </p:txBody>
      </p:sp>
    </p:spTree>
    <p:extLst>
      <p:ext uri="{BB962C8B-B14F-4D97-AF65-F5344CB8AC3E}">
        <p14:creationId xmlns:p14="http://schemas.microsoft.com/office/powerpoint/2010/main" val="1978364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998AF2-E4EF-B941-A668-6B4B7900D7C4}" type="slidenum">
              <a:rPr lang="en-US" smtClean="0"/>
              <a:pPr/>
              <a:t>3</a:t>
            </a:fld>
            <a:endParaRPr lang="en-US"/>
          </a:p>
        </p:txBody>
      </p:sp>
    </p:spTree>
    <p:extLst>
      <p:ext uri="{BB962C8B-B14F-4D97-AF65-F5344CB8AC3E}">
        <p14:creationId xmlns:p14="http://schemas.microsoft.com/office/powerpoint/2010/main" val="1166651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755650" y="0"/>
            <a:ext cx="5950761" cy="5715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706411" y="0"/>
            <a:ext cx="20574" cy="5715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958856" y="2857499"/>
            <a:ext cx="4138550" cy="1890466"/>
          </a:xfrm>
        </p:spPr>
        <p:txBody>
          <a:bodyPr anchor="t">
            <a:normAutofit/>
          </a:bodyPr>
          <a:lstStyle>
            <a:lvl1pPr algn="r">
              <a:defRPr sz="4500"/>
            </a:lvl1pPr>
          </a:lstStyle>
          <a:p>
            <a:r>
              <a:rPr lang="en-US"/>
              <a:t>Click to edit Master title style</a:t>
            </a:r>
            <a:endParaRPr lang="en-US" dirty="0"/>
          </a:p>
        </p:txBody>
      </p:sp>
      <p:sp>
        <p:nvSpPr>
          <p:cNvPr id="3" name="Subtitle 2"/>
          <p:cNvSpPr>
            <a:spLocks noGrp="1"/>
          </p:cNvSpPr>
          <p:nvPr>
            <p:ph type="subTitle" idx="1"/>
          </p:nvPr>
        </p:nvSpPr>
        <p:spPr>
          <a:xfrm>
            <a:off x="2079206" y="1890656"/>
            <a:ext cx="4018200" cy="966844"/>
          </a:xfrm>
        </p:spPr>
        <p:txBody>
          <a:bodyPr tIns="0" anchor="b">
            <a:normAutofit/>
          </a:bodyPr>
          <a:lstStyle>
            <a:lvl1pPr marL="0" indent="0" algn="r">
              <a:buNone/>
              <a:defRPr sz="1350" b="0">
                <a:solidFill>
                  <a:schemeClr val="tx1"/>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18D46079-B523-2844-921F-F183ACC9E6A0}" type="datetimeFigureOut">
              <a:rPr lang="en-US" smtClean="0"/>
              <a:pPr>
                <a:defRPr/>
              </a:pPr>
              <a:t>5/24/20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rIns="45720"/>
          <a:lstStyle/>
          <a:p>
            <a:pPr>
              <a:defRPr/>
            </a:pPr>
            <a:fld id="{F01830A3-2E4F-4441-B7BB-ADF3450869BB}" type="slidenum">
              <a:rPr lang="en-US" altLang="en-US" smtClean="0"/>
              <a:pPr>
                <a:defRPr/>
              </a:pPr>
              <a:t>‹#›</a:t>
            </a:fld>
            <a:endParaRPr lang="en-US" altLang="en-US"/>
          </a:p>
        </p:txBody>
      </p:sp>
      <p:sp>
        <p:nvSpPr>
          <p:cNvPr id="13" name="TextBox 12"/>
          <p:cNvSpPr txBox="1"/>
          <p:nvPr/>
        </p:nvSpPr>
        <p:spPr>
          <a:xfrm>
            <a:off x="1643462" y="2719043"/>
            <a:ext cx="311727"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8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466276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753359" y="0"/>
            <a:ext cx="7779237" cy="5715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8532996" y="0"/>
            <a:ext cx="20574" cy="5715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1645677" y="534354"/>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8857" y="673380"/>
            <a:ext cx="5965568" cy="897691"/>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58653D42-6533-9D4F-A1F1-3448A4284659}" type="datetimeFigureOut">
              <a:rPr lang="en-US" smtClean="0"/>
              <a:pPr>
                <a:defRPr/>
              </a:pPr>
              <a:t>5/24/20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169C960-08B2-1E43-AE8D-EAD9B6F856CA}" type="slidenum">
              <a:rPr lang="en-US" altLang="en-US" smtClean="0"/>
              <a:pPr>
                <a:defRPr/>
              </a:pPr>
              <a:t>‹#›</a:t>
            </a:fld>
            <a:endParaRPr lang="en-US" altLang="en-US"/>
          </a:p>
        </p:txBody>
      </p:sp>
    </p:spTree>
    <p:extLst>
      <p:ext uri="{BB962C8B-B14F-4D97-AF65-F5344CB8AC3E}">
        <p14:creationId xmlns:p14="http://schemas.microsoft.com/office/powerpoint/2010/main" val="3624495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753359" y="0"/>
            <a:ext cx="7779237" cy="5715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8532996" y="0"/>
            <a:ext cx="20574" cy="5715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7735538" y="350565"/>
            <a:ext cx="346363"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6929536" y="671515"/>
            <a:ext cx="994889" cy="437010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956564" y="808675"/>
            <a:ext cx="4850177" cy="423294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1FC8A65D-DF92-AD4F-90E8-612715D39434}" type="datetimeFigureOut">
              <a:rPr lang="en-US" smtClean="0"/>
              <a:pPr>
                <a:defRPr/>
              </a:pPr>
              <a:t>5/24/20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7677C5F-BEDF-6343-BD04-C7F9B28C8E56}" type="slidenum">
              <a:rPr lang="en-US" altLang="en-US" smtClean="0"/>
              <a:pPr>
                <a:defRPr/>
              </a:pPr>
              <a:t>‹#›</a:t>
            </a:fld>
            <a:endParaRPr lang="en-US" altLang="en-US"/>
          </a:p>
        </p:txBody>
      </p:sp>
    </p:spTree>
    <p:extLst>
      <p:ext uri="{BB962C8B-B14F-4D97-AF65-F5344CB8AC3E}">
        <p14:creationId xmlns:p14="http://schemas.microsoft.com/office/powerpoint/2010/main" val="3721794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753359" y="0"/>
            <a:ext cx="7779237" cy="5715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 name="Rectangle 8"/>
          <p:cNvSpPr/>
          <p:nvPr/>
        </p:nvSpPr>
        <p:spPr>
          <a:xfrm>
            <a:off x="8532996" y="0"/>
            <a:ext cx="20574" cy="5715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259474" y="254000"/>
            <a:ext cx="6893926" cy="1016000"/>
          </a:xfrm>
        </p:spPr>
        <p:txBody>
          <a:bodyPr>
            <a:noAutofit/>
          </a:bodyPr>
          <a:lstStyle>
            <a:lvl1pPr>
              <a:defRPr sz="4000" b="1">
                <a:latin typeface="Calibri" panose="020F0502020204030204" pitchFamily="34" charset="0"/>
                <a:cs typeface="Calibri" panose="020F0502020204030204" pitchFamily="34" charset="0"/>
              </a:defRPr>
            </a:lvl1pPr>
          </a:lstStyle>
          <a:p>
            <a:r>
              <a:rPr lang="en-US" dirty="0"/>
              <a:t>Click to edit Master title style</a:t>
            </a:r>
          </a:p>
        </p:txBody>
      </p:sp>
      <p:sp>
        <p:nvSpPr>
          <p:cNvPr id="10" name="Rectangle 9">
            <a:extLst>
              <a:ext uri="{FF2B5EF4-FFF2-40B4-BE49-F238E27FC236}">
                <a16:creationId xmlns:a16="http://schemas.microsoft.com/office/drawing/2014/main" id="{04F762A9-352D-DC49-9827-DB92A1226695}"/>
              </a:ext>
            </a:extLst>
          </p:cNvPr>
          <p:cNvSpPr/>
          <p:nvPr userDrawn="1"/>
        </p:nvSpPr>
        <p:spPr>
          <a:xfrm>
            <a:off x="753359" y="1546394"/>
            <a:ext cx="7800211" cy="3937000"/>
          </a:xfrm>
          <a:prstGeom prst="rect">
            <a:avLst/>
          </a:prstGeom>
          <a:solidFill>
            <a:schemeClr val="bg2">
              <a:lumMod val="25000"/>
              <a:alpha val="79000"/>
            </a:schemeClr>
          </a:soli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Content Placeholder 2"/>
          <p:cNvSpPr>
            <a:spLocks noGrp="1"/>
          </p:cNvSpPr>
          <p:nvPr>
            <p:ph idx="1"/>
          </p:nvPr>
        </p:nvSpPr>
        <p:spPr>
          <a:xfrm>
            <a:off x="1259474" y="1710097"/>
            <a:ext cx="6893925" cy="3509603"/>
          </a:xfrm>
        </p:spPr>
        <p:txBody>
          <a:bodyPr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ight Triangle 7">
            <a:extLst>
              <a:ext uri="{FF2B5EF4-FFF2-40B4-BE49-F238E27FC236}">
                <a16:creationId xmlns:a16="http://schemas.microsoft.com/office/drawing/2014/main" id="{E215AD28-E844-5346-BE61-4572C2ADC18F}"/>
              </a:ext>
            </a:extLst>
          </p:cNvPr>
          <p:cNvSpPr/>
          <p:nvPr userDrawn="1"/>
        </p:nvSpPr>
        <p:spPr>
          <a:xfrm rot="5400000">
            <a:off x="880278" y="247453"/>
            <a:ext cx="317500" cy="317500"/>
          </a:xfrm>
          <a:prstGeom prst="rtTriangle">
            <a:avLst/>
          </a:prstGeom>
          <a:solidFill>
            <a:schemeClr val="accent3">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6160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753359" y="0"/>
            <a:ext cx="7779237" cy="5715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8532996" y="0"/>
            <a:ext cx="20574" cy="5715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1643882" y="2468822"/>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7405" y="2622712"/>
            <a:ext cx="5967420" cy="1187288"/>
          </a:xfrm>
        </p:spPr>
        <p:txBody>
          <a:bodyPr anchor="t">
            <a:normAutofit/>
          </a:bodyPr>
          <a:lstStyle>
            <a:lvl1pPr algn="r">
              <a:defRPr sz="2400"/>
            </a:lvl1pPr>
          </a:lstStyle>
          <a:p>
            <a:r>
              <a:rPr lang="en-US"/>
              <a:t>Click to edit Master title style</a:t>
            </a:r>
            <a:endParaRPr lang="en-US" dirty="0"/>
          </a:p>
        </p:txBody>
      </p:sp>
      <p:sp>
        <p:nvSpPr>
          <p:cNvPr id="3" name="Text Placeholder 2"/>
          <p:cNvSpPr>
            <a:spLocks noGrp="1"/>
          </p:cNvSpPr>
          <p:nvPr>
            <p:ph type="body" idx="1"/>
          </p:nvPr>
        </p:nvSpPr>
        <p:spPr>
          <a:xfrm>
            <a:off x="2080477" y="1890655"/>
            <a:ext cx="5843948" cy="732057"/>
          </a:xfrm>
        </p:spPr>
        <p:txBody>
          <a:bodyPr tIns="0" anchor="b">
            <a:norm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368A7DE1-18BD-D249-8F98-93D8BC8FE415}" type="datetimeFigureOut">
              <a:rPr lang="en-US" smtClean="0"/>
              <a:pPr>
                <a:defRPr/>
              </a:pPr>
              <a:t>5/24/20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B49FA89-94D4-3D4C-BC26-C87C05B18B26}" type="slidenum">
              <a:rPr lang="en-US" altLang="en-US" smtClean="0"/>
              <a:pPr>
                <a:defRPr/>
              </a:pPr>
              <a:t>‹#›</a:t>
            </a:fld>
            <a:endParaRPr lang="en-US" altLang="en-US"/>
          </a:p>
        </p:txBody>
      </p:sp>
    </p:spTree>
    <p:extLst>
      <p:ext uri="{BB962C8B-B14F-4D97-AF65-F5344CB8AC3E}">
        <p14:creationId xmlns:p14="http://schemas.microsoft.com/office/powerpoint/2010/main" val="3947564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753359" y="0"/>
            <a:ext cx="7779237" cy="5715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8532996" y="0"/>
            <a:ext cx="20574" cy="5715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957405" y="671515"/>
            <a:ext cx="5963238" cy="9014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954031" y="1710097"/>
            <a:ext cx="2918970" cy="33315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99977" y="1710096"/>
            <a:ext cx="2920667" cy="33315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C603A880-4C16-2945-9C9B-20288EDFCF8A}" type="datetimeFigureOut">
              <a:rPr lang="en-US" smtClean="0"/>
              <a:pPr>
                <a:defRPr/>
              </a:pPr>
              <a:t>5/24/20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9D347A5-9441-424D-ADA8-763A63AD6D45}" type="slidenum">
              <a:rPr lang="en-US" altLang="en-US" smtClean="0"/>
              <a:pPr>
                <a:defRPr/>
              </a:pPr>
              <a:t>‹#›</a:t>
            </a:fld>
            <a:endParaRPr lang="en-US" altLang="en-US"/>
          </a:p>
        </p:txBody>
      </p:sp>
      <p:sp>
        <p:nvSpPr>
          <p:cNvPr id="10" name="TextBox 9"/>
          <p:cNvSpPr txBox="1"/>
          <p:nvPr/>
        </p:nvSpPr>
        <p:spPr>
          <a:xfrm>
            <a:off x="1647129" y="534353"/>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564768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753359" y="0"/>
            <a:ext cx="7779237" cy="5715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8532996" y="0"/>
            <a:ext cx="20574" cy="5715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1645238" y="530354"/>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7405" y="671515"/>
            <a:ext cx="5967420" cy="89862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956964" y="1710096"/>
            <a:ext cx="2922350" cy="594848"/>
          </a:xfrm>
        </p:spPr>
        <p:txBody>
          <a:bodyPr anchor="b">
            <a:noAutofit/>
          </a:bodyPr>
          <a:lstStyle>
            <a:lvl1pPr marL="0" indent="0" algn="l">
              <a:lnSpc>
                <a:spcPct val="100000"/>
              </a:lnSpc>
              <a:buNone/>
              <a:defRPr sz="165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956964" y="2376109"/>
            <a:ext cx="2920217" cy="25595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99975" y="1710096"/>
            <a:ext cx="2924849" cy="594848"/>
          </a:xfrm>
        </p:spPr>
        <p:txBody>
          <a:bodyPr anchor="b">
            <a:noAutofit/>
          </a:bodyPr>
          <a:lstStyle>
            <a:lvl1pPr marL="0" indent="0" algn="l">
              <a:lnSpc>
                <a:spcPct val="100000"/>
              </a:lnSpc>
              <a:buNone/>
              <a:defRPr sz="165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999976" y="2376109"/>
            <a:ext cx="2924849" cy="25595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1000C520-7CD5-684D-87FB-D76AA2FADE7C}" type="datetimeFigureOut">
              <a:rPr lang="en-US" smtClean="0"/>
              <a:pPr>
                <a:defRPr/>
              </a:pPr>
              <a:t>5/24/20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925E508-2FBF-A547-B3E3-D7533BB4A8B0}" type="slidenum">
              <a:rPr lang="en-US" altLang="en-US" smtClean="0"/>
              <a:pPr>
                <a:defRPr/>
              </a:pPr>
              <a:t>‹#›</a:t>
            </a:fld>
            <a:endParaRPr lang="en-US" altLang="en-US"/>
          </a:p>
        </p:txBody>
      </p:sp>
    </p:spTree>
    <p:extLst>
      <p:ext uri="{BB962C8B-B14F-4D97-AF65-F5344CB8AC3E}">
        <p14:creationId xmlns:p14="http://schemas.microsoft.com/office/powerpoint/2010/main" val="3921633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753359" y="0"/>
            <a:ext cx="7779237" cy="5715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8532996" y="0"/>
            <a:ext cx="20574" cy="5715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BF75EAB0-7881-3445-8852-019EC13473C0}" type="datetimeFigureOut">
              <a:rPr lang="en-US" smtClean="0"/>
              <a:pPr>
                <a:defRPr/>
              </a:pPr>
              <a:t>5/24/20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668998E8-0C98-354D-B157-B0AB472F6ABB}" type="slidenum">
              <a:rPr lang="en-US" altLang="en-US" smtClean="0"/>
              <a:pPr>
                <a:defRPr/>
              </a:pPr>
              <a:t>‹#›</a:t>
            </a:fld>
            <a:endParaRPr lang="en-US" altLang="en-US"/>
          </a:p>
        </p:txBody>
      </p:sp>
      <p:sp>
        <p:nvSpPr>
          <p:cNvPr id="8" name="TextBox 7"/>
          <p:cNvSpPr txBox="1"/>
          <p:nvPr/>
        </p:nvSpPr>
        <p:spPr>
          <a:xfrm>
            <a:off x="1647129" y="534355"/>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48391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753359" y="0"/>
            <a:ext cx="7779237" cy="5715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8532996" y="0"/>
            <a:ext cx="20574" cy="5715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pPr>
              <a:defRPr/>
            </a:pPr>
            <a:fld id="{850EB27A-F5B3-F044-9830-5FB30B2C0D2B}" type="datetimeFigureOut">
              <a:rPr lang="en-US" smtClean="0"/>
              <a:pPr>
                <a:defRPr/>
              </a:pPr>
              <a:t>5/24/20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A9385CBA-D1D0-D544-94DB-DE78B2098497}" type="slidenum">
              <a:rPr lang="en-US" altLang="en-US" smtClean="0"/>
              <a:pPr>
                <a:defRPr/>
              </a:pPr>
              <a:t>‹#›</a:t>
            </a:fld>
            <a:endParaRPr lang="en-US" altLang="en-US"/>
          </a:p>
        </p:txBody>
      </p:sp>
    </p:spTree>
    <p:extLst>
      <p:ext uri="{BB962C8B-B14F-4D97-AF65-F5344CB8AC3E}">
        <p14:creationId xmlns:p14="http://schemas.microsoft.com/office/powerpoint/2010/main" val="2979196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753359" y="0"/>
            <a:ext cx="7779237" cy="5715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8532996" y="0"/>
            <a:ext cx="20574" cy="5715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165616" y="939625"/>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477743" y="1068710"/>
            <a:ext cx="1998271" cy="1586034"/>
          </a:xfrm>
        </p:spPr>
        <p:txBody>
          <a:bodyPr anchor="b">
            <a:normAutofit/>
          </a:bodyPr>
          <a:lstStyle>
            <a:lvl1pPr algn="l">
              <a:defRPr sz="1800"/>
            </a:lvl1pPr>
          </a:lstStyle>
          <a:p>
            <a:r>
              <a:rPr lang="en-US"/>
              <a:t>Click to edit Master title style</a:t>
            </a:r>
            <a:endParaRPr lang="en-US" dirty="0"/>
          </a:p>
        </p:txBody>
      </p:sp>
      <p:sp>
        <p:nvSpPr>
          <p:cNvPr id="3" name="Content Placeholder 2"/>
          <p:cNvSpPr>
            <a:spLocks noGrp="1"/>
          </p:cNvSpPr>
          <p:nvPr>
            <p:ph idx="1"/>
          </p:nvPr>
        </p:nvSpPr>
        <p:spPr>
          <a:xfrm>
            <a:off x="3840115" y="671515"/>
            <a:ext cx="4084709" cy="437010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77742" y="2655129"/>
            <a:ext cx="1998271" cy="1988664"/>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7CCEAF4-2D26-A045-BF5A-35B98BBE10F2}" type="datetimeFigureOut">
              <a:rPr lang="en-US" smtClean="0"/>
              <a:pPr>
                <a:defRPr/>
              </a:pPr>
              <a:t>5/24/20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5264D5C-E921-4B4B-BB9D-CBCA91C6C312}" type="slidenum">
              <a:rPr lang="en-US" altLang="en-US" smtClean="0"/>
              <a:pPr>
                <a:defRPr/>
              </a:pPr>
              <a:t>‹#›</a:t>
            </a:fld>
            <a:endParaRPr lang="en-US" altLang="en-US"/>
          </a:p>
        </p:txBody>
      </p:sp>
    </p:spTree>
    <p:extLst>
      <p:ext uri="{BB962C8B-B14F-4D97-AF65-F5344CB8AC3E}">
        <p14:creationId xmlns:p14="http://schemas.microsoft.com/office/powerpoint/2010/main" val="169485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753359" y="0"/>
            <a:ext cx="7779237" cy="5715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8532996" y="0"/>
            <a:ext cx="20574" cy="5715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5060296" y="2691"/>
            <a:ext cx="3472301" cy="5715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0" name="TextBox 9"/>
          <p:cNvSpPr txBox="1"/>
          <p:nvPr/>
        </p:nvSpPr>
        <p:spPr>
          <a:xfrm>
            <a:off x="1166015" y="939625"/>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478430" y="1068710"/>
            <a:ext cx="2978240" cy="1583728"/>
          </a:xfrm>
        </p:spPr>
        <p:txBody>
          <a:bodyPr anchor="b">
            <a:normAutofit/>
          </a:bodyPr>
          <a:lstStyle>
            <a:lvl1pPr algn="l">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1477741" y="2652440"/>
            <a:ext cx="2978906" cy="1988662"/>
          </a:xfrm>
        </p:spPr>
        <p:txBody>
          <a:bodyPr>
            <a:normAutofit/>
          </a:bodyPr>
          <a:lstStyle>
            <a:lvl1pPr marL="0" indent="0" algn="l">
              <a:buNone/>
              <a:defRPr sz="15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0D6E5963-F341-E945-B28C-7B61E25F202C}" type="datetimeFigureOut">
              <a:rPr lang="en-US" smtClean="0"/>
              <a:pPr>
                <a:defRPr/>
              </a:pPr>
              <a:t>5/24/20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82B8660-47A8-9140-B2C8-EC000A20A426}" type="slidenum">
              <a:rPr lang="en-US" altLang="en-US" smtClean="0"/>
              <a:pPr>
                <a:defRPr/>
              </a:pPr>
              <a:t>‹#›</a:t>
            </a:fld>
            <a:endParaRPr lang="en-US" altLang="en-US"/>
          </a:p>
        </p:txBody>
      </p:sp>
    </p:spTree>
    <p:extLst>
      <p:ext uri="{BB962C8B-B14F-4D97-AF65-F5344CB8AC3E}">
        <p14:creationId xmlns:p14="http://schemas.microsoft.com/office/powerpoint/2010/main" val="3092268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123846" y="1754335"/>
            <a:ext cx="7020154" cy="3960665"/>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 y="0"/>
            <a:ext cx="9142400" cy="5715000"/>
          </a:xfrm>
          <a:prstGeom prst="rect">
            <a:avLst/>
          </a:prstGeom>
        </p:spPr>
      </p:pic>
      <p:sp>
        <p:nvSpPr>
          <p:cNvPr id="8" name="Rectangle 7"/>
          <p:cNvSpPr/>
          <p:nvPr/>
        </p:nvSpPr>
        <p:spPr>
          <a:xfrm>
            <a:off x="0" y="0"/>
            <a:ext cx="723131" cy="5715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958857" y="673380"/>
            <a:ext cx="5968748" cy="897691"/>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080199" y="1710097"/>
            <a:ext cx="5847405" cy="333152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18496" y="4399790"/>
            <a:ext cx="2218941" cy="137160"/>
          </a:xfrm>
          <a:prstGeom prst="rect">
            <a:avLst/>
          </a:prstGeom>
        </p:spPr>
        <p:txBody>
          <a:bodyPr vert="horz" lIns="91440" tIns="18288" rIns="91440" bIns="45720" rtlCol="0" anchor="t"/>
          <a:lstStyle>
            <a:lvl1pPr algn="r">
              <a:defRPr sz="600">
                <a:solidFill>
                  <a:schemeClr val="tx1">
                    <a:tint val="75000"/>
                  </a:schemeClr>
                </a:solidFill>
                <a:latin typeface="+mn-lt"/>
              </a:defRPr>
            </a:lvl1pPr>
          </a:lstStyle>
          <a:p>
            <a:pPr>
              <a:defRPr/>
            </a:pPr>
            <a:fld id="{C8243E57-8A0C-1548-8EEA-12CFC5886BB2}" type="datetimeFigureOut">
              <a:rPr lang="en-US" smtClean="0"/>
              <a:pPr>
                <a:defRPr/>
              </a:pPr>
              <a:t>5/24/20</a:t>
            </a:fld>
            <a:endParaRPr lang="en-US"/>
          </a:p>
        </p:txBody>
      </p:sp>
      <p:sp>
        <p:nvSpPr>
          <p:cNvPr id="5" name="Footer Placeholder 4"/>
          <p:cNvSpPr>
            <a:spLocks noGrp="1"/>
          </p:cNvSpPr>
          <p:nvPr>
            <p:ph type="ftr" sz="quarter" idx="3"/>
          </p:nvPr>
        </p:nvSpPr>
        <p:spPr>
          <a:xfrm rot="5400000">
            <a:off x="-1923071" y="3058419"/>
            <a:ext cx="4904460" cy="134382"/>
          </a:xfrm>
          <a:prstGeom prst="rect">
            <a:avLst/>
          </a:prstGeom>
        </p:spPr>
        <p:txBody>
          <a:bodyPr vert="horz" lIns="91440" tIns="45720" rIns="91440" bIns="18288" rtlCol="0" anchor="b"/>
          <a:lstStyle>
            <a:lvl1pPr algn="r">
              <a:defRPr sz="6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118806" y="137160"/>
            <a:ext cx="477545" cy="269043"/>
          </a:xfrm>
          <a:prstGeom prst="rect">
            <a:avLst/>
          </a:prstGeom>
        </p:spPr>
        <p:txBody>
          <a:bodyPr vert="horz" lIns="91440" tIns="45720" rIns="45720" bIns="45720" rtlCol="0" anchor="ctr"/>
          <a:lstStyle>
            <a:lvl1pPr algn="r">
              <a:defRPr sz="1350">
                <a:solidFill>
                  <a:schemeClr val="tx1">
                    <a:tint val="75000"/>
                  </a:schemeClr>
                </a:solidFill>
              </a:defRPr>
            </a:lvl1pPr>
          </a:lstStyle>
          <a:p>
            <a:pPr>
              <a:defRPr/>
            </a:pPr>
            <a:fld id="{E9DA45A4-2694-C648-98CA-977AF15115F1}" type="slidenum">
              <a:rPr lang="en-US" altLang="en-US" smtClean="0"/>
              <a:pPr>
                <a:defRPr/>
              </a:pPr>
              <a:t>‹#›</a:t>
            </a:fld>
            <a:endParaRPr lang="en-US" altLang="en-US"/>
          </a:p>
        </p:txBody>
      </p:sp>
      <p:sp>
        <p:nvSpPr>
          <p:cNvPr id="57" name="Rectangle 56"/>
          <p:cNvSpPr/>
          <p:nvPr/>
        </p:nvSpPr>
        <p:spPr>
          <a:xfrm>
            <a:off x="721532" y="0"/>
            <a:ext cx="34289" cy="5715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648694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r" defTabSz="685800" rtl="0" eaLnBrk="1" latinLnBrk="0" hangingPunct="1">
        <a:lnSpc>
          <a:spcPct val="90000"/>
        </a:lnSpc>
        <a:spcBef>
          <a:spcPct val="0"/>
        </a:spcBef>
        <a:buNone/>
        <a:defRPr sz="2550" b="0" i="0" kern="1200" cap="none">
          <a:solidFill>
            <a:schemeClr val="tx1"/>
          </a:solidFill>
          <a:effectLst/>
          <a:latin typeface="+mj-lt"/>
          <a:ea typeface="+mj-ea"/>
          <a:cs typeface="+mj-cs"/>
        </a:defRPr>
      </a:lvl1pPr>
    </p:titleStyle>
    <p:bodyStyle>
      <a:lvl1pPr marL="258366" indent="-258366" algn="l" defTabSz="685800" rtl="0" eaLnBrk="1" latinLnBrk="0" hangingPunct="1">
        <a:lnSpc>
          <a:spcPct val="120000"/>
        </a:lnSpc>
        <a:spcBef>
          <a:spcPts val="750"/>
        </a:spcBef>
        <a:spcAft>
          <a:spcPts val="450"/>
        </a:spcAft>
        <a:buClr>
          <a:schemeClr val="accent6"/>
        </a:buClr>
        <a:buSzPct val="90000"/>
        <a:buFont typeface="Wingdings" panose="05000000000000000000" pitchFamily="2" charset="2"/>
        <a:buChar char="§"/>
        <a:defRPr sz="1500" kern="1200">
          <a:solidFill>
            <a:schemeClr val="tx1"/>
          </a:solidFill>
          <a:effectLst/>
          <a:latin typeface="+mn-lt"/>
          <a:ea typeface="+mn-ea"/>
          <a:cs typeface="+mn-cs"/>
        </a:defRPr>
      </a:lvl1pPr>
      <a:lvl2pPr marL="5965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350" kern="1200">
          <a:solidFill>
            <a:schemeClr val="tx1"/>
          </a:solidFill>
          <a:effectLst/>
          <a:latin typeface="+mn-lt"/>
          <a:ea typeface="+mn-ea"/>
          <a:cs typeface="+mn-cs"/>
        </a:defRPr>
      </a:lvl2pPr>
      <a:lvl3pPr marL="9441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3pPr>
      <a:lvl4pPr marL="12823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050" kern="1200">
          <a:solidFill>
            <a:schemeClr val="tx1"/>
          </a:solidFill>
          <a:effectLst/>
          <a:latin typeface="+mn-lt"/>
          <a:ea typeface="+mn-ea"/>
          <a:cs typeface="+mn-cs"/>
        </a:defRPr>
      </a:lvl4pPr>
      <a:lvl5pPr marL="16299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a:solidFill>
            <a:schemeClr val="tx1"/>
          </a:solidFill>
          <a:effectLst/>
          <a:latin typeface="+mn-lt"/>
          <a:ea typeface="+mn-ea"/>
          <a:cs typeface="+mn-cs"/>
        </a:defRPr>
      </a:lvl5pPr>
      <a:lvl6pPr marL="1981962" indent="-25374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baseline="0">
          <a:solidFill>
            <a:schemeClr val="tx1"/>
          </a:solidFill>
          <a:effectLst/>
          <a:latin typeface="+mn-lt"/>
          <a:ea typeface="+mn-ea"/>
          <a:cs typeface="+mn-cs"/>
        </a:defRPr>
      </a:lvl6pPr>
      <a:lvl7pPr marL="2331720" indent="-25374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baseline="0">
          <a:solidFill>
            <a:schemeClr val="tx1"/>
          </a:solidFill>
          <a:effectLst/>
          <a:latin typeface="+mn-lt"/>
          <a:ea typeface="+mn-ea"/>
          <a:cs typeface="+mn-cs"/>
        </a:defRPr>
      </a:lvl7pPr>
      <a:lvl8pPr marL="2681478" indent="-25374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baseline="0">
          <a:solidFill>
            <a:schemeClr val="tx1"/>
          </a:solidFill>
          <a:effectLst/>
          <a:latin typeface="+mn-lt"/>
          <a:ea typeface="+mn-ea"/>
          <a:cs typeface="+mn-cs"/>
        </a:defRPr>
      </a:lvl8pPr>
      <a:lvl9pPr marL="3031236" indent="-25374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7" name="Content Placeholder 2">
            <a:extLst>
              <a:ext uri="{FF2B5EF4-FFF2-40B4-BE49-F238E27FC236}">
                <a16:creationId xmlns:a16="http://schemas.microsoft.com/office/drawing/2014/main" id="{77D33B14-049D-114B-BCAA-A485EBC0CA12}"/>
              </a:ext>
            </a:extLst>
          </p:cNvPr>
          <p:cNvSpPr>
            <a:spLocks noGrp="1"/>
          </p:cNvSpPr>
          <p:nvPr>
            <p:ph idx="1"/>
          </p:nvPr>
        </p:nvSpPr>
        <p:spPr>
          <a:xfrm>
            <a:off x="1259474" y="1710097"/>
            <a:ext cx="6893925" cy="3509603"/>
          </a:xfrm>
        </p:spPr>
        <p:txBody>
          <a:bodyPr tIns="91440">
            <a:noAutofit/>
          </a:bodyPr>
          <a:lstStyle/>
          <a:p>
            <a:pPr marL="285739" indent="-285739" algn="ctr" eaLnBrk="1" hangingPunct="1">
              <a:lnSpc>
                <a:spcPct val="100000"/>
              </a:lnSpc>
              <a:spcBef>
                <a:spcPts val="0"/>
              </a:spcBef>
              <a:spcAft>
                <a:spcPts val="600"/>
              </a:spcAft>
              <a:buFont typeface="Arial" panose="020B0604020202020204" pitchFamily="34" charset="0"/>
              <a:buNone/>
              <a:defRPr/>
            </a:pPr>
            <a:r>
              <a:rPr lang="en-US" altLang="en-US" sz="4000" b="1" dirty="0">
                <a:latin typeface="Calibri" panose="020F0502020204030204" pitchFamily="34" charset="0"/>
                <a:cs typeface="Calibri" panose="020F0502020204030204" pitchFamily="34" charset="0"/>
              </a:rPr>
              <a:t>Why Do Translations Differ?</a:t>
            </a:r>
          </a:p>
          <a:p>
            <a:pPr marL="285739" indent="-285739" algn="ctr" eaLnBrk="1" hangingPunct="1">
              <a:lnSpc>
                <a:spcPct val="100000"/>
              </a:lnSpc>
              <a:spcBef>
                <a:spcPts val="600"/>
              </a:spcBef>
              <a:spcAft>
                <a:spcPts val="600"/>
              </a:spcAft>
              <a:defRPr/>
            </a:pPr>
            <a:r>
              <a:rPr lang="en-US" altLang="en-US" sz="3400" b="1" dirty="0">
                <a:latin typeface="Calibri" panose="020F0502020204030204" pitchFamily="34" charset="0"/>
                <a:cs typeface="Calibri" panose="020F0502020204030204" pitchFamily="34" charset="0"/>
              </a:rPr>
              <a:t>Differences in language</a:t>
            </a:r>
          </a:p>
          <a:p>
            <a:pPr marL="285739" indent="-285739" algn="ctr" eaLnBrk="1" hangingPunct="1">
              <a:lnSpc>
                <a:spcPct val="100000"/>
              </a:lnSpc>
              <a:spcBef>
                <a:spcPts val="0"/>
              </a:spcBef>
              <a:spcAft>
                <a:spcPts val="600"/>
              </a:spcAft>
              <a:defRPr/>
            </a:pPr>
            <a:r>
              <a:rPr lang="en-US" altLang="en-US" sz="3400" b="1" dirty="0">
                <a:latin typeface="Calibri" panose="020F0502020204030204" pitchFamily="34" charset="0"/>
                <a:cs typeface="Calibri" panose="020F0502020204030204" pitchFamily="34" charset="0"/>
              </a:rPr>
              <a:t>A different textual basis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fade">
                                      <p:cBhvr>
                                        <p:cTn id="21" dur="1000"/>
                                        <p:tgtEl>
                                          <p:spTgt spid="7">
                                            <p:txEl>
                                              <p:pRg st="1" end="1"/>
                                            </p:txEl>
                                          </p:spTgt>
                                        </p:tgtEl>
                                      </p:cBhvr>
                                    </p:animEffect>
                                    <p:anim calcmode="lin" valueType="num">
                                      <p:cBhvr>
                                        <p:cTn id="22"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2" end="2"/>
                                            </p:txEl>
                                          </p:spTgt>
                                        </p:tgtEl>
                                        <p:attrNameLst>
                                          <p:attrName>style.visibility</p:attrName>
                                        </p:attrNameLst>
                                      </p:cBhvr>
                                      <p:to>
                                        <p:strVal val="visible"/>
                                      </p:to>
                                    </p:set>
                                    <p:animEffect transition="in" filter="fade">
                                      <p:cBhvr>
                                        <p:cTn id="28" dur="1000"/>
                                        <p:tgtEl>
                                          <p:spTgt spid="7">
                                            <p:txEl>
                                              <p:pRg st="2" end="2"/>
                                            </p:txEl>
                                          </p:spTgt>
                                        </p:tgtEl>
                                      </p:cBhvr>
                                    </p:animEffect>
                                    <p:anim calcmode="lin" valueType="num">
                                      <p:cBhvr>
                                        <p:cTn id="29"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6" name="Content Placeholder 2">
            <a:extLst>
              <a:ext uri="{FF2B5EF4-FFF2-40B4-BE49-F238E27FC236}">
                <a16:creationId xmlns:a16="http://schemas.microsoft.com/office/drawing/2014/main" id="{BFB6E814-2167-EB48-B9C8-CB1AFD65548E}"/>
              </a:ext>
            </a:extLst>
          </p:cNvPr>
          <p:cNvSpPr>
            <a:spLocks noGrp="1"/>
          </p:cNvSpPr>
          <p:nvPr>
            <p:ph idx="1"/>
          </p:nvPr>
        </p:nvSpPr>
        <p:spPr>
          <a:xfrm>
            <a:off x="1259474" y="1710097"/>
            <a:ext cx="6893925" cy="3509603"/>
          </a:xfrm>
        </p:spPr>
        <p:txBody>
          <a:bodyPr tIns="0" rtlCol="0">
            <a:noAutofit/>
          </a:bodyPr>
          <a:lstStyle/>
          <a:p>
            <a:pPr marL="285739" indent="-285739" algn="ctr">
              <a:lnSpc>
                <a:spcPct val="100000"/>
              </a:lnSpc>
              <a:spcBef>
                <a:spcPts val="0"/>
              </a:spcBef>
              <a:spcAft>
                <a:spcPts val="0"/>
              </a:spcAft>
              <a:buNone/>
              <a:defRPr/>
            </a:pPr>
            <a:r>
              <a:rPr lang="en-US" sz="3600" b="1" i="1" spc="-100" dirty="0">
                <a:latin typeface="Calibri" panose="020F0502020204030204" pitchFamily="34" charset="0"/>
                <a:cs typeface="Calibri" panose="020F0502020204030204" pitchFamily="34" charset="0"/>
              </a:rPr>
              <a:t>New International Readers Version </a:t>
            </a:r>
          </a:p>
          <a:p>
            <a:pPr marL="285739" indent="-285739" algn="ctr">
              <a:lnSpc>
                <a:spcPct val="100000"/>
              </a:lnSpc>
              <a:spcBef>
                <a:spcPts val="0"/>
              </a:spcBef>
              <a:spcAft>
                <a:spcPts val="1800"/>
              </a:spcAft>
              <a:buNone/>
              <a:defRPr/>
            </a:pPr>
            <a:r>
              <a:rPr lang="en-US" sz="2000" b="1" dirty="0">
                <a:latin typeface="Calibri" panose="020F0502020204030204" pitchFamily="34" charset="0"/>
                <a:cs typeface="Calibri" panose="020F0502020204030204" pitchFamily="34" charset="0"/>
              </a:rPr>
              <a:t>International Bible Society. Grand Rapids:  Zondervan, 1994</a:t>
            </a:r>
          </a:p>
          <a:p>
            <a:pPr marL="12700" indent="-12700" algn="ctr">
              <a:lnSpc>
                <a:spcPct val="100000"/>
              </a:lnSpc>
              <a:spcBef>
                <a:spcPts val="0"/>
              </a:spcBef>
              <a:spcAft>
                <a:spcPts val="0"/>
              </a:spcAft>
              <a:buNone/>
              <a:defRPr/>
            </a:pPr>
            <a:r>
              <a:rPr lang="en-US" sz="3200" b="1" dirty="0">
                <a:latin typeface="Calibri" panose="020F0502020204030204" pitchFamily="34" charset="0"/>
                <a:cs typeface="Calibri" panose="020F0502020204030204" pitchFamily="34" charset="0"/>
              </a:rPr>
              <a:t>Psalm 8:4</a:t>
            </a:r>
            <a:endParaRPr lang="en-US" sz="2300" b="1" dirty="0">
              <a:latin typeface="Calibri" panose="020F0502020204030204" pitchFamily="34" charset="0"/>
              <a:cs typeface="Calibri" panose="020F0502020204030204" pitchFamily="34" charset="0"/>
            </a:endParaRPr>
          </a:p>
          <a:p>
            <a:pPr marL="12700" indent="-12700" algn="ctr">
              <a:lnSpc>
                <a:spcPct val="100000"/>
              </a:lnSpc>
              <a:spcBef>
                <a:spcPts val="0"/>
              </a:spcBef>
              <a:spcAft>
                <a:spcPts val="1800"/>
              </a:spcAft>
              <a:buNone/>
              <a:defRPr/>
            </a:pPr>
            <a:r>
              <a:rPr lang="en-US" sz="2400" dirty="0">
                <a:latin typeface="Calibri" panose="020F0502020204030204" pitchFamily="34" charset="0"/>
                <a:cs typeface="Calibri" panose="020F0502020204030204" pitchFamily="34" charset="0"/>
              </a:rPr>
              <a:t>“What is a human being that you think about him?  What is a son of man that you take care of him?”</a:t>
            </a:r>
          </a:p>
          <a:p>
            <a:pPr marL="12700" indent="-12700" algn="ctr">
              <a:lnSpc>
                <a:spcPct val="100000"/>
              </a:lnSpc>
              <a:spcBef>
                <a:spcPts val="0"/>
              </a:spcBef>
              <a:spcAft>
                <a:spcPts val="600"/>
              </a:spcAft>
              <a:buNone/>
              <a:defRPr/>
            </a:pPr>
            <a:endParaRPr lang="en-US" sz="2800" dirty="0">
              <a:latin typeface="Calibri" panose="020F0502020204030204" pitchFamily="34" charset="0"/>
              <a:cs typeface="Calibri" panose="020F0502020204030204" pitchFamily="34" charset="0"/>
            </a:endParaRPr>
          </a:p>
          <a:p>
            <a:pPr marL="12700" indent="-12700" algn="ctr">
              <a:lnSpc>
                <a:spcPct val="100000"/>
              </a:lnSpc>
              <a:spcBef>
                <a:spcPts val="0"/>
              </a:spcBef>
              <a:spcAft>
                <a:spcPts val="0"/>
              </a:spcAft>
              <a:buNone/>
              <a:defRPr/>
            </a:pPr>
            <a:endParaRPr lang="en-US" sz="3200" b="1" dirty="0">
              <a:latin typeface="Calibri" panose="020F0502020204030204" pitchFamily="34" charset="0"/>
              <a:cs typeface="Calibri" panose="020F0502020204030204" pitchFamily="34" charset="0"/>
            </a:endParaRPr>
          </a:p>
        </p:txBody>
      </p:sp>
      <p:pic>
        <p:nvPicPr>
          <p:cNvPr id="7" name="Picture 6" descr="LivingBible.jpg">
            <a:extLst>
              <a:ext uri="{FF2B5EF4-FFF2-40B4-BE49-F238E27FC236}">
                <a16:creationId xmlns:a16="http://schemas.microsoft.com/office/drawing/2014/main" id="{D848B3AD-C069-084A-8538-BF5E82806968}"/>
              </a:ext>
            </a:extLst>
          </p:cNvPr>
          <p:cNvPicPr>
            <a:picLocks noChangeAspect="1"/>
          </p:cNvPicPr>
          <p:nvPr/>
        </p:nvPicPr>
        <p:blipFill>
          <a:blip r:embed="rId2"/>
          <a:stretch>
            <a:fillRect/>
          </a:stretch>
        </p:blipFill>
        <p:spPr>
          <a:xfrm>
            <a:off x="460376" y="1300843"/>
            <a:ext cx="1060450" cy="1616075"/>
          </a:xfrm>
          <a:prstGeom prst="rect">
            <a:avLst/>
          </a:prstGeom>
          <a:ln w="3175">
            <a:solidFill>
              <a:schemeClr val="bg1">
                <a:lumMod val="65000"/>
              </a:schemeClr>
            </a:solidFill>
          </a:ln>
          <a:effectLst>
            <a:outerShdw blurRad="50800" dist="38100" dir="2700000" sx="103000" sy="103000" algn="tl" rotWithShape="0">
              <a:prstClr val="black">
                <a:alpha val="40000"/>
              </a:prstClr>
            </a:outerShdw>
          </a:effectLst>
        </p:spPr>
      </p:pic>
    </p:spTree>
    <p:extLst>
      <p:ext uri="{BB962C8B-B14F-4D97-AF65-F5344CB8AC3E}">
        <p14:creationId xmlns:p14="http://schemas.microsoft.com/office/powerpoint/2010/main" val="2041931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anim calcmode="lin" valueType="num">
                                      <p:cBhvr>
                                        <p:cTn id="1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5" presetID="10"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1000"/>
                                        <p:tgtEl>
                                          <p:spTgt spid="6">
                                            <p:txEl>
                                              <p:pRg st="2" end="2"/>
                                            </p:txEl>
                                          </p:spTgt>
                                        </p:tgtEl>
                                      </p:cBhvr>
                                    </p:animEffect>
                                    <p:anim calcmode="lin" valueType="num">
                                      <p:cBhvr>
                                        <p:cTn id="2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1000"/>
                                        <p:tgtEl>
                                          <p:spTgt spid="6">
                                            <p:txEl>
                                              <p:pRg st="3" end="3"/>
                                            </p:txEl>
                                          </p:spTgt>
                                        </p:tgtEl>
                                      </p:cBhvr>
                                    </p:animEffect>
                                    <p:anim calcmode="lin" valueType="num">
                                      <p:cBhvr>
                                        <p:cTn id="28"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6" name="Content Placeholder 2">
            <a:extLst>
              <a:ext uri="{FF2B5EF4-FFF2-40B4-BE49-F238E27FC236}">
                <a16:creationId xmlns:a16="http://schemas.microsoft.com/office/drawing/2014/main" id="{BFB6E814-2167-EB48-B9C8-CB1AFD65548E}"/>
              </a:ext>
            </a:extLst>
          </p:cNvPr>
          <p:cNvSpPr>
            <a:spLocks noGrp="1"/>
          </p:cNvSpPr>
          <p:nvPr>
            <p:ph idx="1"/>
          </p:nvPr>
        </p:nvSpPr>
        <p:spPr>
          <a:xfrm>
            <a:off x="1259474" y="1710097"/>
            <a:ext cx="6893925" cy="3509603"/>
          </a:xfrm>
        </p:spPr>
        <p:txBody>
          <a:bodyPr tIns="0" rtlCol="0">
            <a:noAutofit/>
          </a:bodyPr>
          <a:lstStyle/>
          <a:p>
            <a:pPr marL="285739" indent="-285739" algn="ctr">
              <a:lnSpc>
                <a:spcPct val="100000"/>
              </a:lnSpc>
              <a:spcBef>
                <a:spcPts val="0"/>
              </a:spcBef>
              <a:spcAft>
                <a:spcPts val="3000"/>
              </a:spcAft>
              <a:buNone/>
              <a:defRPr/>
            </a:pPr>
            <a:r>
              <a:rPr lang="en-US" sz="3600" b="1" i="1" spc="-100" dirty="0">
                <a:latin typeface="Calibri" panose="020F0502020204030204" pitchFamily="34" charset="0"/>
                <a:cs typeface="Calibri" panose="020F0502020204030204" pitchFamily="34" charset="0"/>
              </a:rPr>
              <a:t>Today’s New International Version</a:t>
            </a:r>
            <a:r>
              <a:rPr lang="en-US" sz="3600" b="1" i="1" dirty="0">
                <a:latin typeface="Calibri" panose="020F0502020204030204" pitchFamily="34" charset="0"/>
                <a:cs typeface="Calibri" panose="020F0502020204030204" pitchFamily="34" charset="0"/>
              </a:rPr>
              <a:t> </a:t>
            </a:r>
            <a:r>
              <a:rPr lang="en-US" sz="2000" b="1" dirty="0">
                <a:latin typeface="Calibri" panose="020F0502020204030204" pitchFamily="34" charset="0"/>
                <a:cs typeface="Calibri" panose="020F0502020204030204" pitchFamily="34" charset="0"/>
              </a:rPr>
              <a:t>International Bible Society. Grand Rapids:  Zondervan, 2005</a:t>
            </a:r>
          </a:p>
          <a:p>
            <a:pPr marL="12700" indent="-12700" algn="ctr">
              <a:lnSpc>
                <a:spcPct val="100000"/>
              </a:lnSpc>
              <a:spcBef>
                <a:spcPts val="0"/>
              </a:spcBef>
              <a:spcAft>
                <a:spcPts val="0"/>
              </a:spcAft>
              <a:buNone/>
              <a:defRPr/>
            </a:pPr>
            <a:r>
              <a:rPr lang="en-US" sz="3200" b="1" dirty="0">
                <a:latin typeface="Calibri" panose="020F0502020204030204" pitchFamily="34" charset="0"/>
                <a:cs typeface="Calibri" panose="020F0502020204030204" pitchFamily="34" charset="0"/>
              </a:rPr>
              <a:t>Psalm 8:4</a:t>
            </a:r>
            <a:endParaRPr lang="en-US" sz="2300" b="1" dirty="0">
              <a:latin typeface="Calibri" panose="020F0502020204030204" pitchFamily="34" charset="0"/>
              <a:cs typeface="Calibri" panose="020F0502020204030204" pitchFamily="34" charset="0"/>
            </a:endParaRPr>
          </a:p>
          <a:p>
            <a:pPr marL="12700" indent="-12700" algn="ctr">
              <a:lnSpc>
                <a:spcPct val="100000"/>
              </a:lnSpc>
              <a:spcBef>
                <a:spcPts val="0"/>
              </a:spcBef>
              <a:spcAft>
                <a:spcPts val="1800"/>
              </a:spcAft>
              <a:buNone/>
              <a:defRPr/>
            </a:pPr>
            <a:r>
              <a:rPr lang="en-US" sz="2400" dirty="0">
                <a:latin typeface="Calibri" panose="020F0502020204030204" pitchFamily="34" charset="0"/>
                <a:cs typeface="Calibri" panose="020F0502020204030204" pitchFamily="34" charset="0"/>
              </a:rPr>
              <a:t>“What are mere mortals that you are mindful of them, human beings that you care for them?”</a:t>
            </a:r>
          </a:p>
          <a:p>
            <a:pPr marL="12700" indent="-12700" algn="ctr">
              <a:lnSpc>
                <a:spcPct val="100000"/>
              </a:lnSpc>
              <a:spcBef>
                <a:spcPts val="0"/>
              </a:spcBef>
              <a:spcAft>
                <a:spcPts val="600"/>
              </a:spcAft>
              <a:buNone/>
              <a:defRPr/>
            </a:pPr>
            <a:endParaRPr lang="en-US" sz="2800" dirty="0">
              <a:latin typeface="Calibri" panose="020F0502020204030204" pitchFamily="34" charset="0"/>
              <a:cs typeface="Calibri" panose="020F0502020204030204" pitchFamily="34" charset="0"/>
            </a:endParaRPr>
          </a:p>
          <a:p>
            <a:pPr marL="12700" indent="-12700" algn="ctr">
              <a:lnSpc>
                <a:spcPct val="100000"/>
              </a:lnSpc>
              <a:spcBef>
                <a:spcPts val="0"/>
              </a:spcBef>
              <a:spcAft>
                <a:spcPts val="0"/>
              </a:spcAft>
              <a:buNone/>
              <a:defRPr/>
            </a:pPr>
            <a:endParaRPr lang="en-US" sz="3200" b="1" dirty="0">
              <a:latin typeface="Calibri" panose="020F0502020204030204" pitchFamily="34" charset="0"/>
              <a:cs typeface="Calibri" panose="020F0502020204030204" pitchFamily="34" charset="0"/>
            </a:endParaRPr>
          </a:p>
        </p:txBody>
      </p:sp>
      <p:pic>
        <p:nvPicPr>
          <p:cNvPr id="5" name="Picture 4" descr="LivingBible.jpg">
            <a:extLst>
              <a:ext uri="{FF2B5EF4-FFF2-40B4-BE49-F238E27FC236}">
                <a16:creationId xmlns:a16="http://schemas.microsoft.com/office/drawing/2014/main" id="{6B1A8B92-486F-194F-B345-DB24C3795760}"/>
              </a:ext>
            </a:extLst>
          </p:cNvPr>
          <p:cNvPicPr>
            <a:picLocks noChangeAspect="1"/>
          </p:cNvPicPr>
          <p:nvPr/>
        </p:nvPicPr>
        <p:blipFill>
          <a:blip r:embed="rId2"/>
          <a:stretch>
            <a:fillRect/>
          </a:stretch>
        </p:blipFill>
        <p:spPr>
          <a:xfrm>
            <a:off x="460376" y="1287436"/>
            <a:ext cx="1060450" cy="1520825"/>
          </a:xfrm>
          <a:prstGeom prst="rect">
            <a:avLst/>
          </a:prstGeom>
          <a:ln w="3175">
            <a:solidFill>
              <a:schemeClr val="bg1">
                <a:lumMod val="65000"/>
              </a:schemeClr>
            </a:solidFill>
          </a:ln>
          <a:effectLst>
            <a:outerShdw blurRad="50800" dist="38100" dir="2700000" sx="103000" sy="103000" algn="tl" rotWithShape="0">
              <a:prstClr val="black">
                <a:alpha val="40000"/>
              </a:prstClr>
            </a:outerShdw>
          </a:effectLst>
        </p:spPr>
      </p:pic>
    </p:spTree>
    <p:extLst>
      <p:ext uri="{BB962C8B-B14F-4D97-AF65-F5344CB8AC3E}">
        <p14:creationId xmlns:p14="http://schemas.microsoft.com/office/powerpoint/2010/main" val="3766581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0" presetID="10"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1000"/>
                                        <p:tgtEl>
                                          <p:spTgt spid="6">
                                            <p:txEl>
                                              <p:pRg st="1" end="1"/>
                                            </p:txEl>
                                          </p:spTgt>
                                        </p:tgtEl>
                                      </p:cBhvr>
                                    </p:animEffect>
                                    <p:anim calcmode="lin" valueType="num">
                                      <p:cBhvr>
                                        <p:cTn id="1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1000"/>
                                        <p:tgtEl>
                                          <p:spTgt spid="6">
                                            <p:txEl>
                                              <p:pRg st="2" end="2"/>
                                            </p:txEl>
                                          </p:spTgt>
                                        </p:tgtEl>
                                      </p:cBhvr>
                                    </p:animEffect>
                                    <p:anim calcmode="lin" valueType="num">
                                      <p:cBhvr>
                                        <p:cTn id="2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7" name="Content Placeholder 2">
            <a:extLst>
              <a:ext uri="{FF2B5EF4-FFF2-40B4-BE49-F238E27FC236}">
                <a16:creationId xmlns:a16="http://schemas.microsoft.com/office/drawing/2014/main" id="{77D33B14-049D-114B-BCAA-A485EBC0CA12}"/>
              </a:ext>
            </a:extLst>
          </p:cNvPr>
          <p:cNvSpPr>
            <a:spLocks noGrp="1"/>
          </p:cNvSpPr>
          <p:nvPr>
            <p:ph idx="1"/>
          </p:nvPr>
        </p:nvSpPr>
        <p:spPr>
          <a:xfrm>
            <a:off x="1259474" y="1710097"/>
            <a:ext cx="6893925" cy="3509603"/>
          </a:xfrm>
        </p:spPr>
        <p:txBody>
          <a:bodyPr tIns="91440">
            <a:noAutofit/>
          </a:bodyPr>
          <a:lstStyle/>
          <a:p>
            <a:pPr marL="285739" indent="-285739" algn="ctr">
              <a:lnSpc>
                <a:spcPct val="100000"/>
              </a:lnSpc>
              <a:spcBef>
                <a:spcPts val="0"/>
              </a:spcBef>
              <a:spcAft>
                <a:spcPts val="600"/>
              </a:spcAft>
              <a:buNone/>
              <a:defRPr/>
            </a:pPr>
            <a:r>
              <a:rPr lang="en-US" altLang="en-US" sz="3600" b="1" dirty="0">
                <a:latin typeface="Calibri" panose="020F0502020204030204" pitchFamily="34" charset="0"/>
                <a:cs typeface="Calibri" panose="020F0502020204030204" pitchFamily="34" charset="0"/>
              </a:rPr>
              <a:t>“Five Negative Effects of                        Dynamic Equivalence”</a:t>
            </a:r>
          </a:p>
          <a:p>
            <a:pPr marL="514350" indent="-514350" algn="ctr">
              <a:lnSpc>
                <a:spcPct val="100000"/>
              </a:lnSpc>
              <a:spcBef>
                <a:spcPts val="600"/>
              </a:spcBef>
              <a:spcAft>
                <a:spcPts val="300"/>
              </a:spcAft>
              <a:buFont typeface="+mj-lt"/>
              <a:buAutoNum type="arabicPeriod"/>
              <a:defRPr/>
            </a:pPr>
            <a:r>
              <a:rPr lang="en-US" altLang="en-US" sz="3200" b="1" dirty="0">
                <a:latin typeface="Calibri" panose="020F0502020204030204" pitchFamily="34" charset="0"/>
                <a:cs typeface="Calibri" panose="020F0502020204030204" pitchFamily="34" charset="0"/>
              </a:rPr>
              <a:t>Taking Liberties in Translation; </a:t>
            </a:r>
          </a:p>
          <a:p>
            <a:pPr marL="514350" indent="-514350" algn="ctr">
              <a:lnSpc>
                <a:spcPct val="100000"/>
              </a:lnSpc>
              <a:spcBef>
                <a:spcPts val="600"/>
              </a:spcBef>
              <a:spcAft>
                <a:spcPts val="300"/>
              </a:spcAft>
              <a:buFont typeface="+mj-lt"/>
              <a:buAutoNum type="arabicPeriod"/>
              <a:defRPr/>
            </a:pPr>
            <a:r>
              <a:rPr lang="en-US" altLang="en-US" sz="3200" b="1" dirty="0">
                <a:latin typeface="Calibri" panose="020F0502020204030204" pitchFamily="34" charset="0"/>
                <a:cs typeface="Calibri" panose="020F0502020204030204" pitchFamily="34" charset="0"/>
              </a:rPr>
              <a:t>Destabilization of the Text; </a:t>
            </a:r>
          </a:p>
          <a:p>
            <a:pPr marL="514350" indent="-514350" algn="ctr">
              <a:lnSpc>
                <a:spcPct val="100000"/>
              </a:lnSpc>
              <a:spcBef>
                <a:spcPts val="600"/>
              </a:spcBef>
              <a:spcAft>
                <a:spcPts val="300"/>
              </a:spcAft>
              <a:buFont typeface="+mj-lt"/>
              <a:buAutoNum type="arabicPeriod"/>
              <a:defRPr/>
            </a:pPr>
            <a:r>
              <a:rPr lang="en-US" altLang="en-US" sz="3200" b="1" dirty="0">
                <a:latin typeface="Calibri" panose="020F0502020204030204" pitchFamily="34" charset="0"/>
                <a:cs typeface="Calibri" panose="020F0502020204030204" pitchFamily="34" charset="0"/>
              </a:rPr>
              <a:t>What the Bible “Means” vs. What the Bible Says; </a:t>
            </a:r>
          </a:p>
          <a:p>
            <a:pPr marL="285739" indent="-285739" algn="ctr">
              <a:lnSpc>
                <a:spcPct val="100000"/>
              </a:lnSpc>
              <a:spcBef>
                <a:spcPts val="600"/>
              </a:spcBef>
              <a:spcAft>
                <a:spcPts val="300"/>
              </a:spcAft>
              <a:defRPr/>
            </a:pPr>
            <a:endParaRPr lang="en-US" altLang="en-US" sz="3200" b="1" dirty="0">
              <a:latin typeface="Calibri" panose="020F0502020204030204" pitchFamily="34" charset="0"/>
              <a:cs typeface="Calibri" panose="020F0502020204030204" pitchFamily="34" charset="0"/>
            </a:endParaRPr>
          </a:p>
          <a:p>
            <a:pPr marL="285739" indent="-285739" algn="ctr">
              <a:lnSpc>
                <a:spcPct val="100000"/>
              </a:lnSpc>
              <a:spcBef>
                <a:spcPts val="600"/>
              </a:spcBef>
              <a:spcAft>
                <a:spcPts val="600"/>
              </a:spcAft>
              <a:defRPr/>
            </a:pPr>
            <a:endParaRPr lang="en-US" altLang="en-US" sz="3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28796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7" name="Content Placeholder 2">
            <a:extLst>
              <a:ext uri="{FF2B5EF4-FFF2-40B4-BE49-F238E27FC236}">
                <a16:creationId xmlns:a16="http://schemas.microsoft.com/office/drawing/2014/main" id="{77D33B14-049D-114B-BCAA-A485EBC0CA12}"/>
              </a:ext>
            </a:extLst>
          </p:cNvPr>
          <p:cNvSpPr>
            <a:spLocks noGrp="1"/>
          </p:cNvSpPr>
          <p:nvPr>
            <p:ph idx="1"/>
          </p:nvPr>
        </p:nvSpPr>
        <p:spPr>
          <a:xfrm>
            <a:off x="1259474" y="1710097"/>
            <a:ext cx="6893925" cy="3509603"/>
          </a:xfrm>
        </p:spPr>
        <p:txBody>
          <a:bodyPr tIns="91440">
            <a:noAutofit/>
          </a:bodyPr>
          <a:lstStyle/>
          <a:p>
            <a:pPr marL="285739" indent="-285739" algn="ctr">
              <a:lnSpc>
                <a:spcPct val="100000"/>
              </a:lnSpc>
              <a:spcBef>
                <a:spcPts val="0"/>
              </a:spcBef>
              <a:spcAft>
                <a:spcPts val="600"/>
              </a:spcAft>
              <a:buNone/>
              <a:defRPr/>
            </a:pPr>
            <a:r>
              <a:rPr lang="en-US" altLang="en-US" sz="3600" b="1" dirty="0">
                <a:latin typeface="Calibri" panose="020F0502020204030204" pitchFamily="34" charset="0"/>
                <a:cs typeface="Calibri" panose="020F0502020204030204" pitchFamily="34" charset="0"/>
              </a:rPr>
              <a:t>“Five Negative Effects of                        Dynamic Equivalence”</a:t>
            </a:r>
          </a:p>
          <a:p>
            <a:pPr marL="514350" indent="-514350" algn="ctr">
              <a:lnSpc>
                <a:spcPct val="100000"/>
              </a:lnSpc>
              <a:spcBef>
                <a:spcPts val="600"/>
              </a:spcBef>
              <a:spcAft>
                <a:spcPts val="300"/>
              </a:spcAft>
              <a:buFont typeface="+mj-lt"/>
              <a:buAutoNum type="arabicPeriod" startAt="4"/>
              <a:defRPr/>
            </a:pPr>
            <a:r>
              <a:rPr lang="en-US" altLang="en-US" sz="2800" b="1" dirty="0">
                <a:latin typeface="Calibri" panose="020F0502020204030204" pitchFamily="34" charset="0"/>
                <a:cs typeface="Calibri" panose="020F0502020204030204" pitchFamily="34" charset="0"/>
              </a:rPr>
              <a:t>Falling Short of What We Should Expect; </a:t>
            </a:r>
          </a:p>
          <a:p>
            <a:pPr marL="514350" indent="-514350" algn="ctr">
              <a:lnSpc>
                <a:spcPct val="100000"/>
              </a:lnSpc>
              <a:spcBef>
                <a:spcPts val="600"/>
              </a:spcBef>
              <a:spcAft>
                <a:spcPts val="1500"/>
              </a:spcAft>
              <a:buFont typeface="+mj-lt"/>
              <a:buAutoNum type="arabicPeriod" startAt="4"/>
              <a:defRPr/>
            </a:pPr>
            <a:r>
              <a:rPr lang="en-US" altLang="en-US" sz="2800" b="1" dirty="0">
                <a:latin typeface="Calibri" panose="020F0502020204030204" pitchFamily="34" charset="0"/>
                <a:cs typeface="Calibri" panose="020F0502020204030204" pitchFamily="34" charset="0"/>
              </a:rPr>
              <a:t>A Logical and Linguistic Impossibility.</a:t>
            </a:r>
          </a:p>
          <a:p>
            <a:pPr marL="0" indent="0" algn="r">
              <a:lnSpc>
                <a:spcPct val="100000"/>
              </a:lnSpc>
              <a:spcBef>
                <a:spcPts val="600"/>
              </a:spcBef>
              <a:spcAft>
                <a:spcPts val="300"/>
              </a:spcAft>
              <a:buNone/>
              <a:defRPr/>
            </a:pPr>
            <a:r>
              <a:rPr lang="en-US" altLang="en-US" sz="2800" b="1" dirty="0">
                <a:latin typeface="Calibri" panose="020F0502020204030204" pitchFamily="34" charset="0"/>
                <a:cs typeface="Calibri" panose="020F0502020204030204" pitchFamily="34" charset="0"/>
              </a:rPr>
              <a:t>– Leland Ryken, </a:t>
            </a:r>
            <a:r>
              <a:rPr lang="en-US" altLang="en-US" sz="2800" b="1" i="1" dirty="0">
                <a:latin typeface="Calibri" panose="020F0502020204030204" pitchFamily="34" charset="0"/>
                <a:cs typeface="Calibri" panose="020F0502020204030204" pitchFamily="34" charset="0"/>
              </a:rPr>
              <a:t>Choosing A Translation </a:t>
            </a:r>
          </a:p>
          <a:p>
            <a:pPr marL="0" indent="0" algn="r">
              <a:lnSpc>
                <a:spcPct val="100000"/>
              </a:lnSpc>
              <a:spcBef>
                <a:spcPts val="600"/>
              </a:spcBef>
              <a:spcAft>
                <a:spcPts val="300"/>
              </a:spcAft>
              <a:buNone/>
              <a:defRPr/>
            </a:pPr>
            <a:endParaRPr lang="en-US" altLang="en-US" sz="2800" b="1" dirty="0">
              <a:latin typeface="Calibri" panose="020F0502020204030204" pitchFamily="34" charset="0"/>
              <a:cs typeface="Calibri" panose="020F0502020204030204" pitchFamily="34" charset="0"/>
            </a:endParaRPr>
          </a:p>
          <a:p>
            <a:pPr marL="0" indent="0" algn="r">
              <a:lnSpc>
                <a:spcPct val="100000"/>
              </a:lnSpc>
              <a:spcBef>
                <a:spcPts val="600"/>
              </a:spcBef>
              <a:spcAft>
                <a:spcPts val="300"/>
              </a:spcAft>
              <a:buNone/>
              <a:defRPr/>
            </a:pPr>
            <a:endParaRPr lang="en-US" altLang="en-US" sz="2800" b="1" dirty="0">
              <a:latin typeface="Calibri" panose="020F0502020204030204" pitchFamily="34" charset="0"/>
              <a:cs typeface="Calibri" panose="020F0502020204030204" pitchFamily="34" charset="0"/>
            </a:endParaRPr>
          </a:p>
          <a:p>
            <a:pPr marL="285739" indent="-285739" algn="ctr">
              <a:lnSpc>
                <a:spcPct val="100000"/>
              </a:lnSpc>
              <a:spcBef>
                <a:spcPts val="600"/>
              </a:spcBef>
              <a:spcAft>
                <a:spcPts val="600"/>
              </a:spcAft>
              <a:defRPr/>
            </a:pPr>
            <a:endParaRPr lang="en-US" altLang="en-US" sz="3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08425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1000"/>
                                        <p:tgtEl>
                                          <p:spTgt spid="7">
                                            <p:txEl>
                                              <p:pRg st="1" end="1"/>
                                            </p:txEl>
                                          </p:spTgt>
                                        </p:tgtEl>
                                      </p:cBhvr>
                                    </p:animEffect>
                                    <p:anim calcmode="lin" valueType="num">
                                      <p:cBhvr>
                                        <p:cTn id="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fade">
                                      <p:cBhvr>
                                        <p:cTn id="14" dur="1000"/>
                                        <p:tgtEl>
                                          <p:spTgt spid="7">
                                            <p:txEl>
                                              <p:pRg st="2" end="2"/>
                                            </p:txEl>
                                          </p:spTgt>
                                        </p:tgtEl>
                                      </p:cBhvr>
                                    </p:animEffect>
                                    <p:anim calcmode="lin" valueType="num">
                                      <p:cBhvr>
                                        <p:cTn id="1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2" end="2"/>
                                            </p:txEl>
                                          </p:spTgt>
                                        </p:tgtEl>
                                        <p:attrNameLst>
                                          <p:attrName>ppt_y</p:attrName>
                                        </p:attrNameLst>
                                      </p:cBhvr>
                                      <p:tavLst>
                                        <p:tav tm="0">
                                          <p:val>
                                            <p:strVal val="#ppt_y+.1"/>
                                          </p:val>
                                        </p:tav>
                                        <p:tav tm="100000">
                                          <p:val>
                                            <p:strVal val="#ppt_y"/>
                                          </p:val>
                                        </p:tav>
                                      </p:tavLst>
                                    </p:anim>
                                  </p:childTnLst>
                                </p:cTn>
                              </p:par>
                              <p:par>
                                <p:cTn id="17" presetID="10" presetClass="entr" presetSubtype="0" fill="hold" grpId="0" nodeType="with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fade">
                                      <p:cBhvr>
                                        <p:cTn id="19" dur="2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7" name="Content Placeholder 2">
            <a:extLst>
              <a:ext uri="{FF2B5EF4-FFF2-40B4-BE49-F238E27FC236}">
                <a16:creationId xmlns:a16="http://schemas.microsoft.com/office/drawing/2014/main" id="{77D33B14-049D-114B-BCAA-A485EBC0CA12}"/>
              </a:ext>
            </a:extLst>
          </p:cNvPr>
          <p:cNvSpPr>
            <a:spLocks noGrp="1"/>
          </p:cNvSpPr>
          <p:nvPr>
            <p:ph idx="1"/>
          </p:nvPr>
        </p:nvSpPr>
        <p:spPr>
          <a:xfrm>
            <a:off x="1259474" y="1714500"/>
            <a:ext cx="6893925" cy="3509603"/>
          </a:xfrm>
        </p:spPr>
        <p:txBody>
          <a:bodyPr tIns="91440" anchor="b">
            <a:noAutofit/>
          </a:bodyPr>
          <a:lstStyle/>
          <a:p>
            <a:pPr marL="14288" indent="-14288">
              <a:lnSpc>
                <a:spcPct val="100000"/>
              </a:lnSpc>
              <a:spcBef>
                <a:spcPts val="0"/>
              </a:spcBef>
              <a:spcAft>
                <a:spcPts val="1800"/>
              </a:spcAft>
              <a:buNone/>
              <a:defRPr/>
            </a:pPr>
            <a:r>
              <a:rPr lang="en-US" altLang="en-US" sz="2400" b="1" dirty="0">
                <a:latin typeface="Calibri" panose="020F0502020204030204" pitchFamily="34" charset="0"/>
                <a:cs typeface="Calibri" panose="020F0502020204030204" pitchFamily="34" charset="0"/>
              </a:rPr>
              <a:t>“Dynamic equivalent translators believe that the translator has the duty to make interpretive decisions for the ignorant reader. Eugene Nida, for example, claims that ‘the average reader is usually much less capable of making correct judgments about . . . alternative meanings than is the translator, who can make use of the best scholarly…”</a:t>
            </a:r>
            <a:endParaRPr lang="en-US" altLang="en-US" sz="2000" b="1" dirty="0">
              <a:latin typeface="Calibri" panose="020F0502020204030204" pitchFamily="34" charset="0"/>
              <a:cs typeface="Calibri" panose="020F0502020204030204" pitchFamily="34" charset="0"/>
            </a:endParaRPr>
          </a:p>
          <a:p>
            <a:pPr marL="0" indent="0" algn="r">
              <a:lnSpc>
                <a:spcPct val="100000"/>
              </a:lnSpc>
              <a:spcBef>
                <a:spcPts val="600"/>
              </a:spcBef>
              <a:spcAft>
                <a:spcPts val="900"/>
              </a:spcAft>
              <a:buNone/>
              <a:defRPr/>
            </a:pPr>
            <a:r>
              <a:rPr lang="en-US" altLang="en-US" sz="2800" b="1" dirty="0">
                <a:latin typeface="Calibri" panose="020F0502020204030204" pitchFamily="34" charset="0"/>
                <a:cs typeface="Calibri" panose="020F0502020204030204" pitchFamily="34" charset="0"/>
              </a:rPr>
              <a:t>– Leland Ryken, </a:t>
            </a:r>
            <a:r>
              <a:rPr lang="en-US" altLang="en-US" sz="2800" b="1" i="1" dirty="0">
                <a:latin typeface="Calibri" panose="020F0502020204030204" pitchFamily="34" charset="0"/>
                <a:cs typeface="Calibri" panose="020F0502020204030204" pitchFamily="34" charset="0"/>
              </a:rPr>
              <a:t>Choosing A Translation </a:t>
            </a:r>
          </a:p>
        </p:txBody>
      </p:sp>
    </p:spTree>
    <p:extLst>
      <p:ext uri="{BB962C8B-B14F-4D97-AF65-F5344CB8AC3E}">
        <p14:creationId xmlns:p14="http://schemas.microsoft.com/office/powerpoint/2010/main" val="1207276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7" name="Content Placeholder 2">
            <a:extLst>
              <a:ext uri="{FF2B5EF4-FFF2-40B4-BE49-F238E27FC236}">
                <a16:creationId xmlns:a16="http://schemas.microsoft.com/office/drawing/2014/main" id="{77D33B14-049D-114B-BCAA-A485EBC0CA12}"/>
              </a:ext>
            </a:extLst>
          </p:cNvPr>
          <p:cNvSpPr>
            <a:spLocks noGrp="1"/>
          </p:cNvSpPr>
          <p:nvPr>
            <p:ph idx="1"/>
          </p:nvPr>
        </p:nvSpPr>
        <p:spPr>
          <a:xfrm>
            <a:off x="1259474" y="1714500"/>
            <a:ext cx="6893925" cy="3509603"/>
          </a:xfrm>
        </p:spPr>
        <p:txBody>
          <a:bodyPr tIns="91440" anchor="b">
            <a:noAutofit/>
          </a:bodyPr>
          <a:lstStyle/>
          <a:p>
            <a:pPr marL="14288" indent="-14288">
              <a:lnSpc>
                <a:spcPct val="100000"/>
              </a:lnSpc>
              <a:spcBef>
                <a:spcPts val="0"/>
              </a:spcBef>
              <a:spcAft>
                <a:spcPts val="600"/>
              </a:spcAft>
              <a:buNone/>
              <a:defRPr/>
            </a:pPr>
            <a:r>
              <a:rPr lang="en-US" altLang="en-US" sz="2400" b="1" dirty="0">
                <a:latin typeface="Calibri" panose="020F0502020204030204" pitchFamily="34" charset="0"/>
                <a:cs typeface="Calibri" panose="020F0502020204030204" pitchFamily="34" charset="0"/>
              </a:rPr>
              <a:t>“…judgments on ambiguous passages.’  But if this is true, why is it that translators, with their allegedly superior and reliable knowledge, cannot agree among themselves? Instead of leading the Bible reading public into a better grasp of the original text, dynamic equivalent translations have confused the public by multiplying the range of renditions of various Bible passages” (15).</a:t>
            </a:r>
            <a:endParaRPr lang="en-US" altLang="en-US" sz="2000" b="1" dirty="0">
              <a:latin typeface="Calibri" panose="020F0502020204030204" pitchFamily="34" charset="0"/>
              <a:cs typeface="Calibri" panose="020F0502020204030204" pitchFamily="34" charset="0"/>
            </a:endParaRPr>
          </a:p>
          <a:p>
            <a:pPr marL="0" indent="0" algn="r">
              <a:lnSpc>
                <a:spcPct val="100000"/>
              </a:lnSpc>
              <a:spcBef>
                <a:spcPts val="600"/>
              </a:spcBef>
              <a:spcAft>
                <a:spcPts val="900"/>
              </a:spcAft>
              <a:buNone/>
              <a:defRPr/>
            </a:pPr>
            <a:r>
              <a:rPr lang="en-US" altLang="en-US" sz="2800" b="1" dirty="0">
                <a:latin typeface="Calibri" panose="020F0502020204030204" pitchFamily="34" charset="0"/>
                <a:cs typeface="Calibri" panose="020F0502020204030204" pitchFamily="34" charset="0"/>
              </a:rPr>
              <a:t>– Leland Ryken, </a:t>
            </a:r>
            <a:r>
              <a:rPr lang="en-US" altLang="en-US" sz="2800" b="1" i="1" dirty="0">
                <a:latin typeface="Calibri" panose="020F0502020204030204" pitchFamily="34" charset="0"/>
                <a:cs typeface="Calibri" panose="020F0502020204030204" pitchFamily="34" charset="0"/>
              </a:rPr>
              <a:t>Choosing A Translation </a:t>
            </a:r>
          </a:p>
        </p:txBody>
      </p:sp>
    </p:spTree>
    <p:extLst>
      <p:ext uri="{BB962C8B-B14F-4D97-AF65-F5344CB8AC3E}">
        <p14:creationId xmlns:p14="http://schemas.microsoft.com/office/powerpoint/2010/main" val="2586827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7" name="Content Placeholder 2">
            <a:extLst>
              <a:ext uri="{FF2B5EF4-FFF2-40B4-BE49-F238E27FC236}">
                <a16:creationId xmlns:a16="http://schemas.microsoft.com/office/drawing/2014/main" id="{77D33B14-049D-114B-BCAA-A485EBC0CA12}"/>
              </a:ext>
            </a:extLst>
          </p:cNvPr>
          <p:cNvSpPr>
            <a:spLocks noGrp="1"/>
          </p:cNvSpPr>
          <p:nvPr>
            <p:ph idx="1"/>
          </p:nvPr>
        </p:nvSpPr>
        <p:spPr>
          <a:xfrm>
            <a:off x="1259474" y="1714500"/>
            <a:ext cx="6893925" cy="3509603"/>
          </a:xfrm>
        </p:spPr>
        <p:txBody>
          <a:bodyPr tIns="91440" anchor="b">
            <a:noAutofit/>
          </a:bodyPr>
          <a:lstStyle/>
          <a:p>
            <a:pPr marL="14288" indent="-14288">
              <a:lnSpc>
                <a:spcPct val="100000"/>
              </a:lnSpc>
              <a:spcBef>
                <a:spcPts val="0"/>
              </a:spcBef>
              <a:spcAft>
                <a:spcPts val="1200"/>
              </a:spcAft>
              <a:buNone/>
              <a:defRPr/>
            </a:pPr>
            <a:r>
              <a:rPr lang="en-US" altLang="en-US" sz="2800" b="1" dirty="0">
                <a:latin typeface="Calibri" panose="020F0502020204030204" pitchFamily="34" charset="0"/>
                <a:cs typeface="Calibri" panose="020F0502020204030204" pitchFamily="34" charset="0"/>
              </a:rPr>
              <a:t>Quoting Ray Van Leeuwen’s article “We Really Do Need Another Translation” –</a:t>
            </a:r>
          </a:p>
          <a:p>
            <a:pPr marL="14288" indent="-14288">
              <a:lnSpc>
                <a:spcPct val="90000"/>
              </a:lnSpc>
              <a:spcBef>
                <a:spcPts val="0"/>
              </a:spcBef>
              <a:spcAft>
                <a:spcPts val="600"/>
              </a:spcAft>
              <a:buNone/>
              <a:defRPr/>
            </a:pPr>
            <a:r>
              <a:rPr lang="en-US" altLang="en-US" sz="2400" b="1" dirty="0">
                <a:latin typeface="Calibri" panose="020F0502020204030204" pitchFamily="34" charset="0"/>
                <a:cs typeface="Calibri" panose="020F0502020204030204" pitchFamily="34" charset="0"/>
              </a:rPr>
              <a:t>“It is hard to know what the Bible means when we are uncertain about what it says. . . . The problem with [functional equivalent] translations (i.e., most modern translations) is that they prevent the reader from inferring biblical meaning because they change what the Bible said” (17).</a:t>
            </a:r>
            <a:endParaRPr lang="en-US" altLang="en-US" sz="2000" b="1" dirty="0">
              <a:latin typeface="Calibri" panose="020F0502020204030204" pitchFamily="34" charset="0"/>
              <a:cs typeface="Calibri" panose="020F0502020204030204" pitchFamily="34" charset="0"/>
            </a:endParaRPr>
          </a:p>
          <a:p>
            <a:pPr marL="0" indent="0" algn="r">
              <a:lnSpc>
                <a:spcPct val="100000"/>
              </a:lnSpc>
              <a:spcBef>
                <a:spcPts val="600"/>
              </a:spcBef>
              <a:spcAft>
                <a:spcPts val="900"/>
              </a:spcAft>
              <a:buNone/>
              <a:defRPr/>
            </a:pPr>
            <a:r>
              <a:rPr lang="en-US" altLang="en-US" sz="2800" b="1" dirty="0">
                <a:latin typeface="Calibri" panose="020F0502020204030204" pitchFamily="34" charset="0"/>
                <a:cs typeface="Calibri" panose="020F0502020204030204" pitchFamily="34" charset="0"/>
              </a:rPr>
              <a:t>– Leland Ryken, </a:t>
            </a:r>
            <a:r>
              <a:rPr lang="en-US" altLang="en-US" sz="2800" b="1" i="1" dirty="0">
                <a:latin typeface="Calibri" panose="020F0502020204030204" pitchFamily="34" charset="0"/>
                <a:cs typeface="Calibri" panose="020F0502020204030204" pitchFamily="34" charset="0"/>
              </a:rPr>
              <a:t>Choosing A Translation </a:t>
            </a:r>
          </a:p>
        </p:txBody>
      </p:sp>
    </p:spTree>
    <p:extLst>
      <p:ext uri="{BB962C8B-B14F-4D97-AF65-F5344CB8AC3E}">
        <p14:creationId xmlns:p14="http://schemas.microsoft.com/office/powerpoint/2010/main" val="2865207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1000"/>
                                        <p:tgtEl>
                                          <p:spTgt spid="7">
                                            <p:txEl>
                                              <p:pRg st="1" end="1"/>
                                            </p:txEl>
                                          </p:spTgt>
                                        </p:tgtEl>
                                      </p:cBhvr>
                                    </p:animEffect>
                                    <p:anim calcmode="lin" valueType="num">
                                      <p:cBhvr>
                                        <p:cTn id="13"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7" name="Content Placeholder 2">
            <a:extLst>
              <a:ext uri="{FF2B5EF4-FFF2-40B4-BE49-F238E27FC236}">
                <a16:creationId xmlns:a16="http://schemas.microsoft.com/office/drawing/2014/main" id="{77D33B14-049D-114B-BCAA-A485EBC0CA12}"/>
              </a:ext>
            </a:extLst>
          </p:cNvPr>
          <p:cNvSpPr>
            <a:spLocks noGrp="1"/>
          </p:cNvSpPr>
          <p:nvPr>
            <p:ph idx="1"/>
          </p:nvPr>
        </p:nvSpPr>
        <p:spPr>
          <a:xfrm>
            <a:off x="1259474" y="1710097"/>
            <a:ext cx="6893925" cy="3509603"/>
          </a:xfrm>
        </p:spPr>
        <p:txBody>
          <a:bodyPr tIns="91440" anchor="ctr">
            <a:noAutofit/>
          </a:bodyPr>
          <a:lstStyle/>
          <a:p>
            <a:pPr marL="285739" indent="-285739" algn="ctr" eaLnBrk="1" hangingPunct="1">
              <a:lnSpc>
                <a:spcPct val="100000"/>
              </a:lnSpc>
              <a:spcBef>
                <a:spcPts val="0"/>
              </a:spcBef>
              <a:spcAft>
                <a:spcPts val="600"/>
              </a:spcAft>
              <a:buFont typeface="Arial" panose="020B0604020202020204" pitchFamily="34" charset="0"/>
              <a:buNone/>
              <a:defRPr/>
            </a:pPr>
            <a:r>
              <a:rPr lang="en-US" altLang="en-US" sz="4000" b="1" dirty="0">
                <a:latin typeface="Calibri" panose="020F0502020204030204" pitchFamily="34" charset="0"/>
                <a:cs typeface="Calibri" panose="020F0502020204030204" pitchFamily="34" charset="0"/>
              </a:rPr>
              <a:t>4. “Formal Equivalence” </a:t>
            </a:r>
          </a:p>
          <a:p>
            <a:pPr marL="285739" indent="-285739" algn="ctr" eaLnBrk="1" hangingPunct="1">
              <a:lnSpc>
                <a:spcPct val="100000"/>
              </a:lnSpc>
              <a:spcBef>
                <a:spcPts val="0"/>
              </a:spcBef>
              <a:spcAft>
                <a:spcPts val="1800"/>
              </a:spcAft>
              <a:buFont typeface="Arial" panose="020B0604020202020204" pitchFamily="34" charset="0"/>
              <a:buNone/>
              <a:defRPr/>
            </a:pPr>
            <a:r>
              <a:rPr lang="en-US" altLang="en-US" sz="2800" b="1" dirty="0">
                <a:latin typeface="Calibri" panose="020F0502020204030204" pitchFamily="34" charset="0"/>
                <a:cs typeface="Calibri" panose="020F0502020204030204" pitchFamily="34" charset="0"/>
              </a:rPr>
              <a:t>Word-for-word</a:t>
            </a:r>
            <a:endParaRPr lang="en-US" sz="2800" dirty="0">
              <a:latin typeface="Calibri" panose="020F0502020204030204" pitchFamily="34" charset="0"/>
              <a:cs typeface="Calibri" panose="020F0502020204030204" pitchFamily="34" charset="0"/>
            </a:endParaRPr>
          </a:p>
          <a:p>
            <a:pPr marL="0" indent="3175" algn="ctr" fontAlgn="auto">
              <a:lnSpc>
                <a:spcPct val="100000"/>
              </a:lnSpc>
              <a:spcBef>
                <a:spcPts val="0"/>
              </a:spcBef>
              <a:spcAft>
                <a:spcPts val="600"/>
              </a:spcAft>
              <a:defRPr/>
            </a:pPr>
            <a:r>
              <a:rPr lang="en-US" sz="3200" dirty="0">
                <a:latin typeface="Calibri" panose="020F0502020204030204" pitchFamily="34" charset="0"/>
                <a:cs typeface="Calibri" panose="020F0502020204030204" pitchFamily="34" charset="0"/>
              </a:rPr>
              <a:t> The least prone to bias, misinterpretation, or                    doctrinal error</a:t>
            </a:r>
            <a:endParaRPr lang="en-US" altLang="en-US" sz="3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51649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xEl>
                                              <p:pRg st="0" end="0"/>
                                            </p:txEl>
                                          </p:spTgt>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p:cTn id="12" dur="1000" fill="hold"/>
                                        <p:tgtEl>
                                          <p:spTgt spid="7">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6" name="Content Placeholder 2">
            <a:extLst>
              <a:ext uri="{FF2B5EF4-FFF2-40B4-BE49-F238E27FC236}">
                <a16:creationId xmlns:a16="http://schemas.microsoft.com/office/drawing/2014/main" id="{BFB6E814-2167-EB48-B9C8-CB1AFD65548E}"/>
              </a:ext>
            </a:extLst>
          </p:cNvPr>
          <p:cNvSpPr>
            <a:spLocks noGrp="1"/>
          </p:cNvSpPr>
          <p:nvPr>
            <p:ph idx="1"/>
          </p:nvPr>
        </p:nvSpPr>
        <p:spPr>
          <a:xfrm>
            <a:off x="1259474" y="1710097"/>
            <a:ext cx="6893925" cy="3509603"/>
          </a:xfrm>
        </p:spPr>
        <p:txBody>
          <a:bodyPr tIns="0" rtlCol="0">
            <a:noAutofit/>
          </a:bodyPr>
          <a:lstStyle/>
          <a:p>
            <a:pPr marL="285739" indent="-285739" algn="ctr">
              <a:lnSpc>
                <a:spcPct val="100000"/>
              </a:lnSpc>
              <a:spcBef>
                <a:spcPts val="0"/>
              </a:spcBef>
              <a:spcAft>
                <a:spcPts val="600"/>
              </a:spcAft>
              <a:buNone/>
              <a:defRPr/>
            </a:pPr>
            <a:r>
              <a:rPr lang="en-US" sz="3600" b="1" i="1" dirty="0">
                <a:latin typeface="Calibri" panose="020F0502020204030204" pitchFamily="34" charset="0"/>
                <a:cs typeface="Calibri" panose="020F0502020204030204" pitchFamily="34" charset="0"/>
              </a:rPr>
              <a:t>King James Version</a:t>
            </a:r>
          </a:p>
          <a:p>
            <a:pPr marL="285739" indent="-285739" algn="ctr">
              <a:lnSpc>
                <a:spcPct val="100000"/>
              </a:lnSpc>
              <a:spcBef>
                <a:spcPts val="0"/>
              </a:spcBef>
              <a:spcAft>
                <a:spcPts val="1800"/>
              </a:spcAft>
              <a:buNone/>
              <a:defRPr/>
            </a:pPr>
            <a:r>
              <a:rPr lang="en-US" sz="2000" b="1" dirty="0">
                <a:latin typeface="Calibri" panose="020F0502020204030204" pitchFamily="34" charset="0"/>
                <a:cs typeface="Calibri" panose="020F0502020204030204" pitchFamily="34" charset="0"/>
              </a:rPr>
              <a:t>64 scholars, under James I, 1611 (rev. 1873)</a:t>
            </a:r>
          </a:p>
          <a:p>
            <a:pPr marL="12700" indent="-12700" algn="ctr">
              <a:lnSpc>
                <a:spcPct val="100000"/>
              </a:lnSpc>
              <a:spcBef>
                <a:spcPts val="0"/>
              </a:spcBef>
              <a:spcAft>
                <a:spcPts val="0"/>
              </a:spcAft>
              <a:buNone/>
              <a:defRPr/>
            </a:pPr>
            <a:r>
              <a:rPr lang="en-US" sz="3200" b="1" dirty="0">
                <a:latin typeface="Calibri" panose="020F0502020204030204" pitchFamily="34" charset="0"/>
                <a:cs typeface="Calibri" panose="020F0502020204030204" pitchFamily="34" charset="0"/>
              </a:rPr>
              <a:t>Acts 2:31</a:t>
            </a:r>
          </a:p>
          <a:p>
            <a:pPr marL="285739" indent="-285739" algn="ctr">
              <a:lnSpc>
                <a:spcPct val="100000"/>
              </a:lnSpc>
              <a:spcBef>
                <a:spcPts val="0"/>
              </a:spcBef>
              <a:spcAft>
                <a:spcPts val="1200"/>
              </a:spcAft>
              <a:buNone/>
              <a:defRPr/>
            </a:pPr>
            <a:r>
              <a:rPr lang="en-US" sz="2400" dirty="0">
                <a:latin typeface="Calibri" panose="020F0502020204030204" pitchFamily="34" charset="0"/>
                <a:cs typeface="Calibri" panose="020F0502020204030204" pitchFamily="34" charset="0"/>
              </a:rPr>
              <a:t>“…of the resurrection of Christ, that his soul was not left in hell…”</a:t>
            </a:r>
          </a:p>
          <a:p>
            <a:pPr algn="ctr">
              <a:lnSpc>
                <a:spcPct val="100000"/>
              </a:lnSpc>
              <a:spcBef>
                <a:spcPts val="0"/>
              </a:spcBef>
              <a:spcAft>
                <a:spcPts val="1200"/>
              </a:spcAft>
              <a:defRPr/>
            </a:pPr>
            <a:r>
              <a:rPr lang="en-US" sz="2400" dirty="0">
                <a:latin typeface="Calibri" panose="020F0502020204030204" pitchFamily="34" charset="0"/>
                <a:cs typeface="Calibri" panose="020F0502020204030204" pitchFamily="34" charset="0"/>
              </a:rPr>
              <a:t>Gr. </a:t>
            </a:r>
            <a:r>
              <a:rPr lang="en-US" sz="2400" i="1" dirty="0">
                <a:latin typeface="Calibri" panose="020F0502020204030204" pitchFamily="34" charset="0"/>
                <a:cs typeface="Calibri" panose="020F0502020204030204" pitchFamily="34" charset="0"/>
              </a:rPr>
              <a:t>hades</a:t>
            </a:r>
            <a:r>
              <a:rPr lang="en-US" sz="2400" dirty="0">
                <a:latin typeface="Calibri" panose="020F0502020204030204" pitchFamily="34" charset="0"/>
                <a:cs typeface="Calibri" panose="020F0502020204030204" pitchFamily="34" charset="0"/>
              </a:rPr>
              <a:t> refers to the place of the dead not final punishment (cf. Rev. 20:13-14)</a:t>
            </a:r>
            <a:endParaRPr lang="en-US" sz="2800" dirty="0">
              <a:latin typeface="Calibri" panose="020F0502020204030204" pitchFamily="34" charset="0"/>
              <a:cs typeface="Calibri" panose="020F0502020204030204" pitchFamily="34" charset="0"/>
            </a:endParaRPr>
          </a:p>
          <a:p>
            <a:pPr marL="12700" indent="-12700" algn="ctr">
              <a:lnSpc>
                <a:spcPct val="100000"/>
              </a:lnSpc>
              <a:spcBef>
                <a:spcPts val="0"/>
              </a:spcBef>
              <a:spcAft>
                <a:spcPts val="0"/>
              </a:spcAft>
              <a:buNone/>
              <a:defRPr/>
            </a:pPr>
            <a:endParaRPr lang="en-US" sz="3200" b="1" dirty="0">
              <a:latin typeface="Calibri" panose="020F0502020204030204" pitchFamily="34" charset="0"/>
              <a:cs typeface="Calibri" panose="020F0502020204030204" pitchFamily="34" charset="0"/>
            </a:endParaRPr>
          </a:p>
        </p:txBody>
      </p:sp>
      <p:pic>
        <p:nvPicPr>
          <p:cNvPr id="7" name="Picture 6" descr="LivingBible.jpg">
            <a:extLst>
              <a:ext uri="{FF2B5EF4-FFF2-40B4-BE49-F238E27FC236}">
                <a16:creationId xmlns:a16="http://schemas.microsoft.com/office/drawing/2014/main" id="{7CE799F7-7E6D-3449-B942-B5560425A63F}"/>
              </a:ext>
            </a:extLst>
          </p:cNvPr>
          <p:cNvPicPr>
            <a:picLocks noChangeAspect="1"/>
          </p:cNvPicPr>
          <p:nvPr/>
        </p:nvPicPr>
        <p:blipFill>
          <a:blip r:embed="rId2"/>
          <a:stretch>
            <a:fillRect/>
          </a:stretch>
        </p:blipFill>
        <p:spPr>
          <a:xfrm>
            <a:off x="395287" y="1270000"/>
            <a:ext cx="1190625" cy="1763713"/>
          </a:xfrm>
          <a:prstGeom prst="rect">
            <a:avLst/>
          </a:prstGeom>
          <a:effectLst>
            <a:outerShdw blurRad="50800" dist="38100" dir="2700000" sx="103000" sy="103000" algn="tl" rotWithShape="0">
              <a:prstClr val="black">
                <a:alpha val="40000"/>
              </a:prstClr>
            </a:outerShdw>
          </a:effectLst>
        </p:spPr>
      </p:pic>
    </p:spTree>
    <p:extLst>
      <p:ext uri="{BB962C8B-B14F-4D97-AF65-F5344CB8AC3E}">
        <p14:creationId xmlns:p14="http://schemas.microsoft.com/office/powerpoint/2010/main" val="2089353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1000"/>
                                        <p:tgtEl>
                                          <p:spTgt spid="6">
                                            <p:txEl>
                                              <p:pRg st="0" end="0"/>
                                            </p:txEl>
                                          </p:spTgt>
                                        </p:tgtEl>
                                      </p:cBhvr>
                                    </p:animEffect>
                                    <p:anim calcmode="lin" valueType="num">
                                      <p:cBhvr>
                                        <p:cTn id="11"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1000"/>
                                        <p:tgtEl>
                                          <p:spTgt spid="6">
                                            <p:txEl>
                                              <p:pRg st="1" end="1"/>
                                            </p:txEl>
                                          </p:spTgt>
                                        </p:tgtEl>
                                      </p:cBhvr>
                                    </p:animEffect>
                                    <p:anim calcmode="lin" valueType="num">
                                      <p:cBhvr>
                                        <p:cTn id="16"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1000"/>
                                        <p:tgtEl>
                                          <p:spTgt spid="6">
                                            <p:txEl>
                                              <p:pRg st="2" end="2"/>
                                            </p:txEl>
                                          </p:spTgt>
                                        </p:tgtEl>
                                      </p:cBhvr>
                                    </p:animEffect>
                                    <p:anim calcmode="lin" valueType="num">
                                      <p:cBhvr>
                                        <p:cTn id="2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1000"/>
                                        <p:tgtEl>
                                          <p:spTgt spid="6">
                                            <p:txEl>
                                              <p:pRg st="3" end="3"/>
                                            </p:txEl>
                                          </p:spTgt>
                                        </p:tgtEl>
                                      </p:cBhvr>
                                    </p:animEffect>
                                    <p:anim calcmode="lin" valueType="num">
                                      <p:cBhvr>
                                        <p:cTn id="28"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6">
                                            <p:txEl>
                                              <p:pRg st="4" end="4"/>
                                            </p:txEl>
                                          </p:spTgt>
                                        </p:tgtEl>
                                        <p:attrNameLst>
                                          <p:attrName>style.visibility</p:attrName>
                                        </p:attrNameLst>
                                      </p:cBhvr>
                                      <p:to>
                                        <p:strVal val="visible"/>
                                      </p:to>
                                    </p:set>
                                    <p:animEffect transition="in" filter="fade">
                                      <p:cBhvr>
                                        <p:cTn id="34" dur="1000"/>
                                        <p:tgtEl>
                                          <p:spTgt spid="6">
                                            <p:txEl>
                                              <p:pRg st="4" end="4"/>
                                            </p:txEl>
                                          </p:spTgt>
                                        </p:tgtEl>
                                      </p:cBhvr>
                                    </p:animEffect>
                                    <p:anim calcmode="lin" valueType="num">
                                      <p:cBhvr>
                                        <p:cTn id="35"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6" name="Content Placeholder 2">
            <a:extLst>
              <a:ext uri="{FF2B5EF4-FFF2-40B4-BE49-F238E27FC236}">
                <a16:creationId xmlns:a16="http://schemas.microsoft.com/office/drawing/2014/main" id="{BFB6E814-2167-EB48-B9C8-CB1AFD65548E}"/>
              </a:ext>
            </a:extLst>
          </p:cNvPr>
          <p:cNvSpPr>
            <a:spLocks noGrp="1"/>
          </p:cNvSpPr>
          <p:nvPr>
            <p:ph idx="1"/>
          </p:nvPr>
        </p:nvSpPr>
        <p:spPr>
          <a:xfrm>
            <a:off x="1259474" y="1710097"/>
            <a:ext cx="6893925" cy="3509603"/>
          </a:xfrm>
        </p:spPr>
        <p:txBody>
          <a:bodyPr tIns="0" rtlCol="0">
            <a:noAutofit/>
          </a:bodyPr>
          <a:lstStyle/>
          <a:p>
            <a:pPr marL="285739" indent="-285739" algn="ctr">
              <a:lnSpc>
                <a:spcPct val="100000"/>
              </a:lnSpc>
              <a:spcBef>
                <a:spcPts val="0"/>
              </a:spcBef>
              <a:spcAft>
                <a:spcPts val="3000"/>
              </a:spcAft>
              <a:buNone/>
              <a:defRPr/>
            </a:pPr>
            <a:r>
              <a:rPr lang="en-US" sz="3600" b="1" i="1" dirty="0">
                <a:latin typeface="Calibri" panose="020F0502020204030204" pitchFamily="34" charset="0"/>
                <a:cs typeface="Calibri" panose="020F0502020204030204" pitchFamily="34" charset="0"/>
              </a:rPr>
              <a:t>King James Version</a:t>
            </a:r>
          </a:p>
          <a:p>
            <a:pPr marL="12700" indent="-12700" algn="ctr">
              <a:lnSpc>
                <a:spcPct val="100000"/>
              </a:lnSpc>
              <a:spcBef>
                <a:spcPts val="0"/>
              </a:spcBef>
              <a:spcAft>
                <a:spcPts val="0"/>
              </a:spcAft>
              <a:buNone/>
              <a:defRPr/>
            </a:pPr>
            <a:r>
              <a:rPr lang="en-US" sz="3200" b="1" dirty="0">
                <a:latin typeface="Calibri" panose="020F0502020204030204" pitchFamily="34" charset="0"/>
                <a:cs typeface="Calibri" panose="020F0502020204030204" pitchFamily="34" charset="0"/>
              </a:rPr>
              <a:t>Acts 12:4</a:t>
            </a:r>
          </a:p>
          <a:p>
            <a:pPr marL="285739" indent="-285739" algn="ctr">
              <a:lnSpc>
                <a:spcPct val="100000"/>
              </a:lnSpc>
              <a:spcBef>
                <a:spcPts val="0"/>
              </a:spcBef>
              <a:spcAft>
                <a:spcPts val="1200"/>
              </a:spcAft>
              <a:buNone/>
              <a:defRPr/>
            </a:pPr>
            <a:r>
              <a:rPr lang="en-US" sz="2400" dirty="0">
                <a:latin typeface="Calibri" panose="020F0502020204030204" pitchFamily="34" charset="0"/>
                <a:cs typeface="Calibri" panose="020F0502020204030204" pitchFamily="34" charset="0"/>
              </a:rPr>
              <a:t>“…intending after Easter to bring him forth to the people.” </a:t>
            </a:r>
          </a:p>
          <a:p>
            <a:pPr algn="ctr">
              <a:lnSpc>
                <a:spcPct val="100000"/>
              </a:lnSpc>
              <a:spcBef>
                <a:spcPts val="0"/>
              </a:spcBef>
              <a:spcAft>
                <a:spcPts val="1200"/>
              </a:spcAft>
              <a:defRPr/>
            </a:pPr>
            <a:r>
              <a:rPr lang="en-US" sz="2400" dirty="0">
                <a:latin typeface="Calibri" panose="020F0502020204030204" pitchFamily="34" charset="0"/>
                <a:cs typeface="Calibri" panose="020F0502020204030204" pitchFamily="34" charset="0"/>
              </a:rPr>
              <a:t>Gr. </a:t>
            </a:r>
            <a:r>
              <a:rPr lang="en-US" sz="2400" i="1" dirty="0" err="1">
                <a:latin typeface="Calibri" panose="020F0502020204030204" pitchFamily="34" charset="0"/>
                <a:cs typeface="Calibri" panose="020F0502020204030204" pitchFamily="34" charset="0"/>
              </a:rPr>
              <a:t>pascha</a:t>
            </a:r>
            <a:r>
              <a:rPr lang="en-US" sz="2400" dirty="0">
                <a:latin typeface="Calibri" panose="020F0502020204030204" pitchFamily="34" charset="0"/>
                <a:cs typeface="Calibri" panose="020F0502020204030204" pitchFamily="34" charset="0"/>
              </a:rPr>
              <a:t> refers the Jewish feast of Passover, not the man-made memorial called “Easter.”</a:t>
            </a:r>
          </a:p>
          <a:p>
            <a:pPr algn="ctr">
              <a:lnSpc>
                <a:spcPct val="100000"/>
              </a:lnSpc>
              <a:spcBef>
                <a:spcPts val="0"/>
              </a:spcBef>
              <a:spcAft>
                <a:spcPts val="1200"/>
              </a:spcAft>
              <a:defRPr/>
            </a:pPr>
            <a:endParaRPr lang="en-US" sz="2400" dirty="0">
              <a:latin typeface="Calibri" panose="020F0502020204030204" pitchFamily="34" charset="0"/>
              <a:cs typeface="Calibri" panose="020F0502020204030204" pitchFamily="34" charset="0"/>
            </a:endParaRPr>
          </a:p>
          <a:p>
            <a:pPr marL="12700" indent="-12700" algn="ctr">
              <a:lnSpc>
                <a:spcPct val="100000"/>
              </a:lnSpc>
              <a:spcBef>
                <a:spcPts val="0"/>
              </a:spcBef>
              <a:spcAft>
                <a:spcPts val="0"/>
              </a:spcAft>
              <a:buNone/>
              <a:defRPr/>
            </a:pPr>
            <a:endParaRPr lang="en-US" sz="3200" b="1" dirty="0">
              <a:latin typeface="Calibri" panose="020F0502020204030204" pitchFamily="34" charset="0"/>
              <a:cs typeface="Calibri" panose="020F0502020204030204" pitchFamily="34" charset="0"/>
            </a:endParaRPr>
          </a:p>
        </p:txBody>
      </p:sp>
      <p:pic>
        <p:nvPicPr>
          <p:cNvPr id="7" name="Picture 6" descr="LivingBible.jpg">
            <a:extLst>
              <a:ext uri="{FF2B5EF4-FFF2-40B4-BE49-F238E27FC236}">
                <a16:creationId xmlns:a16="http://schemas.microsoft.com/office/drawing/2014/main" id="{7CE799F7-7E6D-3449-B942-B5560425A63F}"/>
              </a:ext>
            </a:extLst>
          </p:cNvPr>
          <p:cNvPicPr>
            <a:picLocks noChangeAspect="1"/>
          </p:cNvPicPr>
          <p:nvPr/>
        </p:nvPicPr>
        <p:blipFill>
          <a:blip r:embed="rId2"/>
          <a:stretch>
            <a:fillRect/>
          </a:stretch>
        </p:blipFill>
        <p:spPr>
          <a:xfrm>
            <a:off x="395287" y="1270000"/>
            <a:ext cx="1190625" cy="1763713"/>
          </a:xfrm>
          <a:prstGeom prst="rect">
            <a:avLst/>
          </a:prstGeom>
          <a:effectLst>
            <a:outerShdw blurRad="50800" dist="38100" dir="2700000" sx="103000" sy="103000" algn="tl" rotWithShape="0">
              <a:prstClr val="black">
                <a:alpha val="40000"/>
              </a:prstClr>
            </a:outerShdw>
          </a:effectLst>
        </p:spPr>
      </p:pic>
    </p:spTree>
    <p:extLst>
      <p:ext uri="{BB962C8B-B14F-4D97-AF65-F5344CB8AC3E}">
        <p14:creationId xmlns:p14="http://schemas.microsoft.com/office/powerpoint/2010/main" val="815432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1000"/>
                                        <p:tgtEl>
                                          <p:spTgt spid="6">
                                            <p:txEl>
                                              <p:pRg st="2" end="2"/>
                                            </p:txEl>
                                          </p:spTgt>
                                        </p:tgtEl>
                                      </p:cBhvr>
                                    </p:animEffect>
                                    <p:anim calcmode="lin" valueType="num">
                                      <p:cBhvr>
                                        <p:cTn id="1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1000"/>
                                        <p:tgtEl>
                                          <p:spTgt spid="6">
                                            <p:txEl>
                                              <p:pRg st="3" end="3"/>
                                            </p:txEl>
                                          </p:spTgt>
                                        </p:tgtEl>
                                      </p:cBhvr>
                                    </p:animEffect>
                                    <p:anim calcmode="lin" valueType="num">
                                      <p:cBhvr>
                                        <p:cTn id="20"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7" name="Content Placeholder 2">
            <a:extLst>
              <a:ext uri="{FF2B5EF4-FFF2-40B4-BE49-F238E27FC236}">
                <a16:creationId xmlns:a16="http://schemas.microsoft.com/office/drawing/2014/main" id="{77D33B14-049D-114B-BCAA-A485EBC0CA12}"/>
              </a:ext>
            </a:extLst>
          </p:cNvPr>
          <p:cNvSpPr>
            <a:spLocks noGrp="1"/>
          </p:cNvSpPr>
          <p:nvPr>
            <p:ph idx="1"/>
          </p:nvPr>
        </p:nvSpPr>
        <p:spPr>
          <a:xfrm>
            <a:off x="1259474" y="1710097"/>
            <a:ext cx="6893925" cy="3509603"/>
          </a:xfrm>
        </p:spPr>
        <p:txBody>
          <a:bodyPr tIns="182880">
            <a:noAutofit/>
          </a:bodyPr>
          <a:lstStyle/>
          <a:p>
            <a:pPr marL="285739" indent="-285739" algn="ctr" eaLnBrk="1" hangingPunct="1">
              <a:lnSpc>
                <a:spcPct val="100000"/>
              </a:lnSpc>
              <a:spcBef>
                <a:spcPts val="0"/>
              </a:spcBef>
              <a:spcAft>
                <a:spcPts val="600"/>
              </a:spcAft>
              <a:buFont typeface="Arial" panose="020B0604020202020204" pitchFamily="34" charset="0"/>
              <a:buNone/>
              <a:defRPr/>
            </a:pPr>
            <a:r>
              <a:rPr lang="en-US" altLang="en-US" sz="4000" b="1" dirty="0">
                <a:latin typeface="Calibri" panose="020F0502020204030204" pitchFamily="34" charset="0"/>
                <a:cs typeface="Calibri" panose="020F0502020204030204" pitchFamily="34" charset="0"/>
              </a:rPr>
              <a:t>NT Textual Basis</a:t>
            </a:r>
          </a:p>
          <a:p>
            <a:pPr marL="285739" indent="-285739" algn="ctr">
              <a:lnSpc>
                <a:spcPct val="100000"/>
              </a:lnSpc>
              <a:spcBef>
                <a:spcPts val="600"/>
              </a:spcBef>
              <a:spcAft>
                <a:spcPts val="0"/>
              </a:spcAft>
              <a:defRPr/>
            </a:pPr>
            <a:r>
              <a:rPr lang="en-US" altLang="en-US" sz="3400" b="1" dirty="0">
                <a:latin typeface="Calibri" panose="020F0502020204030204" pitchFamily="34" charset="0"/>
                <a:cs typeface="Calibri" panose="020F0502020204030204" pitchFamily="34" charset="0"/>
              </a:rPr>
              <a:t>“Received Text”</a:t>
            </a:r>
          </a:p>
          <a:p>
            <a:pPr marL="0" indent="0" algn="ctr">
              <a:lnSpc>
                <a:spcPct val="100000"/>
              </a:lnSpc>
              <a:spcBef>
                <a:spcPts val="0"/>
              </a:spcBef>
              <a:spcAft>
                <a:spcPts val="1200"/>
              </a:spcAft>
              <a:buNone/>
              <a:defRPr/>
            </a:pPr>
            <a:r>
              <a:rPr lang="en-US" altLang="en-US" sz="2400" b="1" i="1" dirty="0" err="1">
                <a:latin typeface="Calibri" panose="020F0502020204030204" pitchFamily="34" charset="0"/>
                <a:cs typeface="Calibri" panose="020F0502020204030204" pitchFamily="34" charset="0"/>
              </a:rPr>
              <a:t>Textus</a:t>
            </a:r>
            <a:r>
              <a:rPr lang="en-US" altLang="en-US" sz="2400" b="1" i="1" dirty="0">
                <a:latin typeface="Calibri" panose="020F0502020204030204" pitchFamily="34" charset="0"/>
                <a:cs typeface="Calibri" panose="020F0502020204030204" pitchFamily="34" charset="0"/>
              </a:rPr>
              <a:t> Receptus / </a:t>
            </a:r>
            <a:r>
              <a:rPr lang="en-US" altLang="en-US" sz="2400" b="1" dirty="0">
                <a:latin typeface="Calibri" panose="020F0502020204030204" pitchFamily="34" charset="0"/>
                <a:cs typeface="Calibri" panose="020F0502020204030204" pitchFamily="34" charset="0"/>
              </a:rPr>
              <a:t>“Majority Text”</a:t>
            </a:r>
            <a:endParaRPr lang="en-US" altLang="en-US" sz="3400" b="1" dirty="0">
              <a:latin typeface="Calibri" panose="020F0502020204030204" pitchFamily="34" charset="0"/>
              <a:cs typeface="Calibri" panose="020F0502020204030204" pitchFamily="34" charset="0"/>
            </a:endParaRPr>
          </a:p>
          <a:p>
            <a:pPr marL="285739" indent="-285739" algn="ctr">
              <a:lnSpc>
                <a:spcPct val="100000"/>
              </a:lnSpc>
              <a:spcBef>
                <a:spcPts val="600"/>
              </a:spcBef>
              <a:spcAft>
                <a:spcPts val="0"/>
              </a:spcAft>
              <a:defRPr/>
            </a:pPr>
            <a:r>
              <a:rPr lang="en-US" altLang="en-US" sz="3400" b="1" dirty="0">
                <a:latin typeface="Calibri" panose="020F0502020204030204" pitchFamily="34" charset="0"/>
                <a:cs typeface="Calibri" panose="020F0502020204030204" pitchFamily="34" charset="0"/>
              </a:rPr>
              <a:t>“Critical Texts”</a:t>
            </a:r>
          </a:p>
          <a:p>
            <a:pPr marL="0" indent="0" algn="ctr">
              <a:lnSpc>
                <a:spcPct val="100000"/>
              </a:lnSpc>
              <a:spcBef>
                <a:spcPts val="0"/>
              </a:spcBef>
              <a:spcAft>
                <a:spcPts val="600"/>
              </a:spcAft>
              <a:buNone/>
              <a:defRPr/>
            </a:pPr>
            <a:r>
              <a:rPr lang="en-US" altLang="en-US" sz="2400" b="1" dirty="0">
                <a:latin typeface="Calibri" panose="020F0502020204030204" pitchFamily="34" charset="0"/>
                <a:cs typeface="Calibri" panose="020F0502020204030204" pitchFamily="34" charset="0"/>
              </a:rPr>
              <a:t>Relying on Modern Discoveries</a:t>
            </a:r>
          </a:p>
          <a:p>
            <a:pPr marL="285739" indent="-285739" algn="ctr">
              <a:lnSpc>
                <a:spcPct val="100000"/>
              </a:lnSpc>
              <a:spcBef>
                <a:spcPts val="600"/>
              </a:spcBef>
              <a:spcAft>
                <a:spcPts val="600"/>
              </a:spcAft>
              <a:defRPr/>
            </a:pPr>
            <a:endParaRPr lang="en-US" altLang="en-US" sz="3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01686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1000"/>
                                        <p:tgtEl>
                                          <p:spTgt spid="7">
                                            <p:txEl>
                                              <p:pRg st="3" end="3"/>
                                            </p:txEl>
                                          </p:spTgt>
                                        </p:tgtEl>
                                      </p:cBhvr>
                                    </p:animEffect>
                                    <p:anim calcmode="lin" valueType="num">
                                      <p:cBhvr>
                                        <p:cTn id="2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Effect transition="in" filter="fade">
                                      <p:cBhvr>
                                        <p:cTn id="31" dur="1000"/>
                                        <p:tgtEl>
                                          <p:spTgt spid="7">
                                            <p:txEl>
                                              <p:pRg st="4" end="4"/>
                                            </p:txEl>
                                          </p:spTgt>
                                        </p:tgtEl>
                                      </p:cBhvr>
                                    </p:animEffect>
                                    <p:anim calcmode="lin" valueType="num">
                                      <p:cBhvr>
                                        <p:cTn id="32"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6" name="Content Placeholder 2">
            <a:extLst>
              <a:ext uri="{FF2B5EF4-FFF2-40B4-BE49-F238E27FC236}">
                <a16:creationId xmlns:a16="http://schemas.microsoft.com/office/drawing/2014/main" id="{BFB6E814-2167-EB48-B9C8-CB1AFD65548E}"/>
              </a:ext>
            </a:extLst>
          </p:cNvPr>
          <p:cNvSpPr>
            <a:spLocks noGrp="1"/>
          </p:cNvSpPr>
          <p:nvPr>
            <p:ph idx="1"/>
          </p:nvPr>
        </p:nvSpPr>
        <p:spPr>
          <a:xfrm>
            <a:off x="1259474" y="1710097"/>
            <a:ext cx="6893925" cy="3509603"/>
          </a:xfrm>
        </p:spPr>
        <p:txBody>
          <a:bodyPr tIns="0" rtlCol="0">
            <a:noAutofit/>
          </a:bodyPr>
          <a:lstStyle/>
          <a:p>
            <a:pPr marL="285739" indent="-285739" algn="ctr">
              <a:lnSpc>
                <a:spcPct val="100000"/>
              </a:lnSpc>
              <a:spcBef>
                <a:spcPts val="0"/>
              </a:spcBef>
              <a:spcAft>
                <a:spcPts val="600"/>
              </a:spcAft>
              <a:buNone/>
              <a:defRPr/>
            </a:pPr>
            <a:r>
              <a:rPr lang="en-US" sz="3600" b="1" i="1" dirty="0">
                <a:latin typeface="Calibri" panose="020F0502020204030204" pitchFamily="34" charset="0"/>
                <a:cs typeface="Calibri" panose="020F0502020204030204" pitchFamily="34" charset="0"/>
              </a:rPr>
              <a:t>King James Version</a:t>
            </a:r>
          </a:p>
          <a:p>
            <a:pPr marL="12700" indent="-12700" algn="ctr">
              <a:lnSpc>
                <a:spcPct val="100000"/>
              </a:lnSpc>
              <a:spcBef>
                <a:spcPts val="0"/>
              </a:spcBef>
              <a:spcAft>
                <a:spcPts val="0"/>
              </a:spcAft>
              <a:buNone/>
              <a:defRPr/>
            </a:pPr>
            <a:r>
              <a:rPr lang="en-US" sz="3200" b="1" dirty="0">
                <a:latin typeface="Calibri" panose="020F0502020204030204" pitchFamily="34" charset="0"/>
                <a:cs typeface="Calibri" panose="020F0502020204030204" pitchFamily="34" charset="0"/>
              </a:rPr>
              <a:t>1 John 5:7</a:t>
            </a:r>
          </a:p>
          <a:p>
            <a:pPr marL="285739" indent="-285739" algn="ctr">
              <a:lnSpc>
                <a:spcPct val="100000"/>
              </a:lnSpc>
              <a:spcBef>
                <a:spcPts val="0"/>
              </a:spcBef>
              <a:spcAft>
                <a:spcPts val="1200"/>
              </a:spcAft>
              <a:buNone/>
              <a:defRPr/>
            </a:pPr>
            <a:r>
              <a:rPr lang="en-US" sz="2400" dirty="0">
                <a:latin typeface="Calibri" panose="020F0502020204030204" pitchFamily="34" charset="0"/>
                <a:cs typeface="Calibri" panose="020F0502020204030204" pitchFamily="34" charset="0"/>
              </a:rPr>
              <a:t>“The </a:t>
            </a:r>
            <a:r>
              <a:rPr lang="en-US" sz="2400" dirty="0" err="1">
                <a:latin typeface="Calibri" panose="020F0502020204030204" pitchFamily="34" charset="0"/>
                <a:cs typeface="Calibri" panose="020F0502020204030204" pitchFamily="34" charset="0"/>
              </a:rPr>
              <a:t>Johnannine</a:t>
            </a:r>
            <a:r>
              <a:rPr lang="en-US" sz="2400" dirty="0">
                <a:latin typeface="Calibri" panose="020F0502020204030204" pitchFamily="34" charset="0"/>
                <a:cs typeface="Calibri" panose="020F0502020204030204" pitchFamily="34" charset="0"/>
              </a:rPr>
              <a:t> Comma” </a:t>
            </a:r>
          </a:p>
          <a:p>
            <a:pPr marL="285739" indent="-285739" algn="ctr">
              <a:lnSpc>
                <a:spcPct val="100000"/>
              </a:lnSpc>
              <a:spcBef>
                <a:spcPts val="0"/>
              </a:spcBef>
              <a:spcAft>
                <a:spcPts val="1200"/>
              </a:spcAft>
              <a:buNone/>
              <a:defRPr/>
            </a:pPr>
            <a:r>
              <a:rPr lang="en-US" sz="2200" dirty="0">
                <a:latin typeface="Calibri" panose="020F0502020204030204" pitchFamily="34" charset="0"/>
                <a:cs typeface="Calibri" panose="020F0502020204030204" pitchFamily="34" charset="0"/>
              </a:rPr>
              <a:t>“For there are three that bear record in heaven, the Father, the Word, and the Holy Ghost: and these three are one.”</a:t>
            </a:r>
          </a:p>
          <a:p>
            <a:pPr algn="ctr">
              <a:lnSpc>
                <a:spcPct val="100000"/>
              </a:lnSpc>
              <a:spcBef>
                <a:spcPts val="0"/>
              </a:spcBef>
              <a:spcAft>
                <a:spcPts val="1200"/>
              </a:spcAft>
              <a:defRPr/>
            </a:pPr>
            <a:r>
              <a:rPr lang="en-US" sz="2400" dirty="0">
                <a:latin typeface="Calibri" panose="020F0502020204030204" pitchFamily="34" charset="0"/>
                <a:cs typeface="Calibri" panose="020F0502020204030204" pitchFamily="34" charset="0"/>
              </a:rPr>
              <a:t>No early ancient Greek </a:t>
            </a:r>
            <a:r>
              <a:rPr lang="en-US" sz="2400" dirty="0" err="1">
                <a:latin typeface="Calibri" panose="020F0502020204030204" pitchFamily="34" charset="0"/>
                <a:cs typeface="Calibri" panose="020F0502020204030204" pitchFamily="34" charset="0"/>
              </a:rPr>
              <a:t>mss</a:t>
            </a:r>
            <a:r>
              <a:rPr lang="en-US" sz="2400" dirty="0">
                <a:latin typeface="Calibri" panose="020F0502020204030204" pitchFamily="34" charset="0"/>
                <a:cs typeface="Calibri" panose="020F0502020204030204" pitchFamily="34" charset="0"/>
              </a:rPr>
              <a:t> contain this verse.</a:t>
            </a:r>
          </a:p>
          <a:p>
            <a:pPr algn="ctr">
              <a:lnSpc>
                <a:spcPct val="100000"/>
              </a:lnSpc>
              <a:spcBef>
                <a:spcPts val="0"/>
              </a:spcBef>
              <a:spcAft>
                <a:spcPts val="1200"/>
              </a:spcAft>
              <a:defRPr/>
            </a:pPr>
            <a:r>
              <a:rPr lang="en-US" sz="2400" dirty="0">
                <a:latin typeface="Calibri" panose="020F0502020204030204" pitchFamily="34" charset="0"/>
                <a:cs typeface="Calibri" panose="020F0502020204030204" pitchFamily="34" charset="0"/>
              </a:rPr>
              <a:t>Erasmus’s first editions did not contain it.</a:t>
            </a:r>
          </a:p>
          <a:p>
            <a:pPr marL="0" indent="0" algn="ctr">
              <a:lnSpc>
                <a:spcPct val="100000"/>
              </a:lnSpc>
              <a:spcBef>
                <a:spcPts val="0"/>
              </a:spcBef>
              <a:spcAft>
                <a:spcPts val="1200"/>
              </a:spcAft>
              <a:buNone/>
              <a:defRPr/>
            </a:pPr>
            <a:endParaRPr lang="en-US" sz="2400" dirty="0">
              <a:latin typeface="Calibri" panose="020F0502020204030204" pitchFamily="34" charset="0"/>
              <a:cs typeface="Calibri" panose="020F0502020204030204" pitchFamily="34" charset="0"/>
            </a:endParaRPr>
          </a:p>
          <a:p>
            <a:pPr algn="ctr">
              <a:lnSpc>
                <a:spcPct val="100000"/>
              </a:lnSpc>
              <a:spcBef>
                <a:spcPts val="0"/>
              </a:spcBef>
              <a:spcAft>
                <a:spcPts val="1200"/>
              </a:spcAft>
              <a:defRPr/>
            </a:pPr>
            <a:endParaRPr lang="en-US" sz="2400" dirty="0">
              <a:latin typeface="Calibri" panose="020F0502020204030204" pitchFamily="34" charset="0"/>
              <a:cs typeface="Calibri" panose="020F0502020204030204" pitchFamily="34" charset="0"/>
            </a:endParaRPr>
          </a:p>
          <a:p>
            <a:pPr marL="12700" indent="-12700" algn="ctr">
              <a:lnSpc>
                <a:spcPct val="100000"/>
              </a:lnSpc>
              <a:spcBef>
                <a:spcPts val="0"/>
              </a:spcBef>
              <a:spcAft>
                <a:spcPts val="0"/>
              </a:spcAft>
              <a:buNone/>
              <a:defRPr/>
            </a:pPr>
            <a:endParaRPr lang="en-US" sz="3200" b="1" dirty="0">
              <a:latin typeface="Calibri" panose="020F0502020204030204" pitchFamily="34" charset="0"/>
              <a:cs typeface="Calibri" panose="020F0502020204030204" pitchFamily="34" charset="0"/>
            </a:endParaRPr>
          </a:p>
        </p:txBody>
      </p:sp>
      <p:pic>
        <p:nvPicPr>
          <p:cNvPr id="7" name="Picture 6" descr="LivingBible.jpg">
            <a:extLst>
              <a:ext uri="{FF2B5EF4-FFF2-40B4-BE49-F238E27FC236}">
                <a16:creationId xmlns:a16="http://schemas.microsoft.com/office/drawing/2014/main" id="{7CE799F7-7E6D-3449-B942-B5560425A63F}"/>
              </a:ext>
            </a:extLst>
          </p:cNvPr>
          <p:cNvPicPr>
            <a:picLocks noChangeAspect="1"/>
          </p:cNvPicPr>
          <p:nvPr/>
        </p:nvPicPr>
        <p:blipFill>
          <a:blip r:embed="rId2"/>
          <a:stretch>
            <a:fillRect/>
          </a:stretch>
        </p:blipFill>
        <p:spPr>
          <a:xfrm>
            <a:off x="395287" y="1270000"/>
            <a:ext cx="1190625" cy="1763713"/>
          </a:xfrm>
          <a:prstGeom prst="rect">
            <a:avLst/>
          </a:prstGeom>
          <a:effectLst>
            <a:outerShdw blurRad="50800" dist="38100" dir="2700000" sx="103000" sy="103000" algn="tl" rotWithShape="0">
              <a:prstClr val="black">
                <a:alpha val="40000"/>
              </a:prstClr>
            </a:outerShdw>
          </a:effectLst>
        </p:spPr>
      </p:pic>
    </p:spTree>
    <p:extLst>
      <p:ext uri="{BB962C8B-B14F-4D97-AF65-F5344CB8AC3E}">
        <p14:creationId xmlns:p14="http://schemas.microsoft.com/office/powerpoint/2010/main" val="1354688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1000"/>
                                        <p:tgtEl>
                                          <p:spTgt spid="6">
                                            <p:txEl>
                                              <p:pRg st="2" end="2"/>
                                            </p:txEl>
                                          </p:spTgt>
                                        </p:tgtEl>
                                      </p:cBhvr>
                                    </p:animEffect>
                                    <p:anim calcmode="lin" valueType="num">
                                      <p:cBhvr>
                                        <p:cTn id="1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1000"/>
                                        <p:tgtEl>
                                          <p:spTgt spid="6">
                                            <p:txEl>
                                              <p:pRg st="3" end="3"/>
                                            </p:txEl>
                                          </p:spTgt>
                                        </p:tgtEl>
                                      </p:cBhvr>
                                    </p:animEffect>
                                    <p:anim calcmode="lin" valueType="num">
                                      <p:cBhvr>
                                        <p:cTn id="18"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fade">
                                      <p:cBhvr>
                                        <p:cTn id="24" dur="1000"/>
                                        <p:tgtEl>
                                          <p:spTgt spid="6">
                                            <p:txEl>
                                              <p:pRg st="4" end="4"/>
                                            </p:txEl>
                                          </p:spTgt>
                                        </p:tgtEl>
                                      </p:cBhvr>
                                    </p:animEffect>
                                    <p:anim calcmode="lin" valueType="num">
                                      <p:cBhvr>
                                        <p:cTn id="25"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Effect transition="in" filter="fade">
                                      <p:cBhvr>
                                        <p:cTn id="31" dur="1000"/>
                                        <p:tgtEl>
                                          <p:spTgt spid="6">
                                            <p:txEl>
                                              <p:pRg st="5" end="5"/>
                                            </p:txEl>
                                          </p:spTgt>
                                        </p:tgtEl>
                                      </p:cBhvr>
                                    </p:animEffect>
                                    <p:anim calcmode="lin" valueType="num">
                                      <p:cBhvr>
                                        <p:cTn id="32"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7" name="Content Placeholder 2">
            <a:extLst>
              <a:ext uri="{FF2B5EF4-FFF2-40B4-BE49-F238E27FC236}">
                <a16:creationId xmlns:a16="http://schemas.microsoft.com/office/drawing/2014/main" id="{77D33B14-049D-114B-BCAA-A485EBC0CA12}"/>
              </a:ext>
            </a:extLst>
          </p:cNvPr>
          <p:cNvSpPr>
            <a:spLocks noGrp="1"/>
          </p:cNvSpPr>
          <p:nvPr>
            <p:ph idx="1"/>
          </p:nvPr>
        </p:nvSpPr>
        <p:spPr>
          <a:xfrm>
            <a:off x="1259474" y="1562101"/>
            <a:ext cx="6893925" cy="3657600"/>
          </a:xfrm>
        </p:spPr>
        <p:txBody>
          <a:bodyPr tIns="91440">
            <a:noAutofit/>
          </a:bodyPr>
          <a:lstStyle/>
          <a:p>
            <a:pPr marL="285739" indent="-285739" algn="ctr" eaLnBrk="1" hangingPunct="1">
              <a:lnSpc>
                <a:spcPct val="100000"/>
              </a:lnSpc>
              <a:spcBef>
                <a:spcPts val="0"/>
              </a:spcBef>
              <a:spcAft>
                <a:spcPts val="600"/>
              </a:spcAft>
              <a:buFont typeface="Arial" panose="020B0604020202020204" pitchFamily="34" charset="0"/>
              <a:buNone/>
              <a:defRPr/>
            </a:pPr>
            <a:r>
              <a:rPr lang="en-US" altLang="en-US" sz="4000" b="1" i="1" dirty="0">
                <a:latin typeface="Calibri" panose="020F0502020204030204" pitchFamily="34" charset="0"/>
                <a:cs typeface="Calibri" panose="020F0502020204030204" pitchFamily="34" charset="0"/>
              </a:rPr>
              <a:t>King James Version</a:t>
            </a:r>
          </a:p>
          <a:p>
            <a:pPr marL="285739" indent="-285739" eaLnBrk="1" hangingPunct="1">
              <a:lnSpc>
                <a:spcPct val="100000"/>
              </a:lnSpc>
              <a:spcBef>
                <a:spcPts val="0"/>
              </a:spcBef>
              <a:spcAft>
                <a:spcPts val="600"/>
              </a:spcAft>
              <a:buFont typeface="Arial" panose="020B0604020202020204" pitchFamily="34" charset="0"/>
              <a:buNone/>
              <a:defRPr/>
            </a:pPr>
            <a:r>
              <a:rPr lang="en-US" altLang="en-US" sz="3200" b="1" dirty="0">
                <a:latin typeface="Calibri" panose="020F0502020204030204" pitchFamily="34" charset="0"/>
                <a:cs typeface="Calibri" panose="020F0502020204030204" pitchFamily="34" charset="0"/>
              </a:rPr>
              <a:t>Obsolete Words:</a:t>
            </a:r>
          </a:p>
          <a:p>
            <a:pPr marL="285739" indent="-285739">
              <a:lnSpc>
                <a:spcPct val="100000"/>
              </a:lnSpc>
              <a:spcBef>
                <a:spcPts val="0"/>
              </a:spcBef>
              <a:spcAft>
                <a:spcPts val="0"/>
              </a:spcAft>
              <a:defRPr/>
            </a:pPr>
            <a:r>
              <a:rPr lang="en-US" altLang="en-US" sz="2800" b="1" i="1" dirty="0">
                <a:latin typeface="Calibri" panose="020F0502020204030204" pitchFamily="34" charset="0"/>
                <a:cs typeface="Calibri" panose="020F0502020204030204" pitchFamily="34" charset="0"/>
              </a:rPr>
              <a:t>Carriages</a:t>
            </a:r>
            <a:r>
              <a:rPr lang="en-US" altLang="en-US" sz="2800" b="1" dirty="0">
                <a:latin typeface="Calibri" panose="020F0502020204030204" pitchFamily="34" charset="0"/>
                <a:cs typeface="Calibri" panose="020F0502020204030204" pitchFamily="34" charset="0"/>
              </a:rPr>
              <a:t> (Acts 21:15) means </a:t>
            </a:r>
            <a:r>
              <a:rPr lang="en-US" altLang="en-US" sz="2800" b="1" i="1" dirty="0">
                <a:latin typeface="Calibri" panose="020F0502020204030204" pitchFamily="34" charset="0"/>
                <a:cs typeface="Calibri" panose="020F0502020204030204" pitchFamily="34" charset="0"/>
              </a:rPr>
              <a:t>baggage</a:t>
            </a:r>
            <a:r>
              <a:rPr lang="en-US" altLang="en-US" sz="2800" b="1" dirty="0">
                <a:latin typeface="Calibri" panose="020F0502020204030204" pitchFamily="34" charset="0"/>
                <a:cs typeface="Calibri" panose="020F0502020204030204" pitchFamily="34" charset="0"/>
              </a:rPr>
              <a:t>.</a:t>
            </a:r>
          </a:p>
          <a:p>
            <a:pPr marL="285739" indent="-285739">
              <a:lnSpc>
                <a:spcPct val="100000"/>
              </a:lnSpc>
              <a:spcBef>
                <a:spcPts val="0"/>
              </a:spcBef>
              <a:spcAft>
                <a:spcPts val="0"/>
              </a:spcAft>
              <a:defRPr/>
            </a:pPr>
            <a:r>
              <a:rPr lang="en-US" altLang="en-US" sz="2800" b="1" i="1" dirty="0">
                <a:latin typeface="Calibri" panose="020F0502020204030204" pitchFamily="34" charset="0"/>
                <a:cs typeface="Calibri" panose="020F0502020204030204" pitchFamily="34" charset="0"/>
              </a:rPr>
              <a:t>Script</a:t>
            </a:r>
            <a:r>
              <a:rPr lang="en-US" altLang="en-US" sz="2800" b="1" dirty="0">
                <a:latin typeface="Calibri" panose="020F0502020204030204" pitchFamily="34" charset="0"/>
                <a:cs typeface="Calibri" panose="020F0502020204030204" pitchFamily="34" charset="0"/>
              </a:rPr>
              <a:t> (Mark 6:8) means </a:t>
            </a:r>
            <a:r>
              <a:rPr lang="en-US" altLang="en-US" sz="2800" b="1" i="1" dirty="0">
                <a:latin typeface="Calibri" panose="020F0502020204030204" pitchFamily="34" charset="0"/>
                <a:cs typeface="Calibri" panose="020F0502020204030204" pitchFamily="34" charset="0"/>
              </a:rPr>
              <a:t>wallet</a:t>
            </a:r>
            <a:r>
              <a:rPr lang="en-US" altLang="en-US" sz="2800" b="1" dirty="0">
                <a:latin typeface="Calibri" panose="020F0502020204030204" pitchFamily="34" charset="0"/>
                <a:cs typeface="Calibri" panose="020F0502020204030204" pitchFamily="34" charset="0"/>
              </a:rPr>
              <a:t> or </a:t>
            </a:r>
            <a:r>
              <a:rPr lang="en-US" altLang="en-US" sz="2800" b="1" i="1" dirty="0">
                <a:latin typeface="Calibri" panose="020F0502020204030204" pitchFamily="34" charset="0"/>
                <a:cs typeface="Calibri" panose="020F0502020204030204" pitchFamily="34" charset="0"/>
              </a:rPr>
              <a:t>bag</a:t>
            </a:r>
            <a:r>
              <a:rPr lang="en-US" altLang="en-US" sz="2800" b="1" dirty="0">
                <a:latin typeface="Calibri" panose="020F0502020204030204" pitchFamily="34" charset="0"/>
                <a:cs typeface="Calibri" panose="020F0502020204030204" pitchFamily="34" charset="0"/>
              </a:rPr>
              <a:t>.  </a:t>
            </a:r>
          </a:p>
          <a:p>
            <a:pPr marL="285739" indent="-285739">
              <a:lnSpc>
                <a:spcPct val="100000"/>
              </a:lnSpc>
              <a:spcBef>
                <a:spcPts val="0"/>
              </a:spcBef>
              <a:spcAft>
                <a:spcPts val="1200"/>
              </a:spcAft>
              <a:defRPr/>
            </a:pPr>
            <a:r>
              <a:rPr lang="en-US" altLang="en-US" sz="2800" b="1" i="1" dirty="0">
                <a:latin typeface="Calibri" panose="020F0502020204030204" pitchFamily="34" charset="0"/>
                <a:cs typeface="Calibri" panose="020F0502020204030204" pitchFamily="34" charset="0"/>
              </a:rPr>
              <a:t>Fetched a compass </a:t>
            </a:r>
            <a:r>
              <a:rPr lang="en-US" altLang="en-US" sz="2800" b="1" dirty="0">
                <a:latin typeface="Calibri" panose="020F0502020204030204" pitchFamily="34" charset="0"/>
                <a:cs typeface="Calibri" panose="020F0502020204030204" pitchFamily="34" charset="0"/>
              </a:rPr>
              <a:t>(Acts 28:13) means </a:t>
            </a:r>
            <a:r>
              <a:rPr lang="en-US" altLang="en-US" sz="2800" b="1" i="1" dirty="0">
                <a:latin typeface="Calibri" panose="020F0502020204030204" pitchFamily="34" charset="0"/>
                <a:cs typeface="Calibri" panose="020F0502020204030204" pitchFamily="34" charset="0"/>
              </a:rPr>
              <a:t>sailed around</a:t>
            </a:r>
            <a:r>
              <a:rPr lang="en-US" altLang="en-US" sz="2800" b="1" dirty="0">
                <a:latin typeface="Calibri" panose="020F0502020204030204" pitchFamily="34" charset="0"/>
                <a:cs typeface="Calibri" panose="020F0502020204030204" pitchFamily="34" charset="0"/>
              </a:rPr>
              <a:t>.</a:t>
            </a:r>
          </a:p>
          <a:p>
            <a:pPr marL="0" indent="0" algn="r">
              <a:lnSpc>
                <a:spcPct val="100000"/>
              </a:lnSpc>
              <a:spcBef>
                <a:spcPts val="0"/>
              </a:spcBef>
              <a:spcAft>
                <a:spcPts val="0"/>
              </a:spcAft>
              <a:buNone/>
              <a:defRPr/>
            </a:pPr>
            <a:r>
              <a:rPr lang="en-US" altLang="en-US" sz="2400" b="1" dirty="0">
                <a:latin typeface="Calibri" panose="020F0502020204030204" pitchFamily="34" charset="0"/>
                <a:cs typeface="Calibri" panose="020F0502020204030204" pitchFamily="34" charset="0"/>
              </a:rPr>
              <a:t>Lewis Foster,  </a:t>
            </a:r>
            <a:r>
              <a:rPr lang="en-US" altLang="en-US" sz="2400" b="1" i="1" dirty="0">
                <a:latin typeface="Calibri" panose="020F0502020204030204" pitchFamily="34" charset="0"/>
                <a:cs typeface="Calibri" panose="020F0502020204030204" pitchFamily="34" charset="0"/>
              </a:rPr>
              <a:t>Selecting a Translation of the Bible</a:t>
            </a:r>
            <a:endParaRPr lang="en-US" altLang="en-US" sz="3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78245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1000"/>
                                        <p:tgtEl>
                                          <p:spTgt spid="7">
                                            <p:txEl>
                                              <p:pRg st="1" end="1"/>
                                            </p:txEl>
                                          </p:spTgt>
                                        </p:tgtEl>
                                      </p:cBhvr>
                                    </p:animEffect>
                                    <p:anim calcmode="lin" valueType="num">
                                      <p:cBhvr>
                                        <p:cTn id="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fade">
                                      <p:cBhvr>
                                        <p:cTn id="14" dur="1000"/>
                                        <p:tgtEl>
                                          <p:spTgt spid="7">
                                            <p:txEl>
                                              <p:pRg st="2" end="2"/>
                                            </p:txEl>
                                          </p:spTgt>
                                        </p:tgtEl>
                                      </p:cBhvr>
                                    </p:animEffect>
                                    <p:anim calcmode="lin" valueType="num">
                                      <p:cBhvr>
                                        <p:cTn id="1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fade">
                                      <p:cBhvr>
                                        <p:cTn id="21" dur="1000"/>
                                        <p:tgtEl>
                                          <p:spTgt spid="7">
                                            <p:txEl>
                                              <p:pRg st="3" end="3"/>
                                            </p:txEl>
                                          </p:spTgt>
                                        </p:tgtEl>
                                      </p:cBhvr>
                                    </p:animEffect>
                                    <p:anim calcmode="lin" valueType="num">
                                      <p:cBhvr>
                                        <p:cTn id="2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xEl>
                                              <p:pRg st="4" end="4"/>
                                            </p:txEl>
                                          </p:spTgt>
                                        </p:tgtEl>
                                        <p:attrNameLst>
                                          <p:attrName>style.visibility</p:attrName>
                                        </p:attrNameLst>
                                      </p:cBhvr>
                                      <p:to>
                                        <p:strVal val="visible"/>
                                      </p:to>
                                    </p:set>
                                    <p:animEffect transition="in" filter="fade">
                                      <p:cBhvr>
                                        <p:cTn id="28" dur="1000"/>
                                        <p:tgtEl>
                                          <p:spTgt spid="7">
                                            <p:txEl>
                                              <p:pRg st="4" end="4"/>
                                            </p:txEl>
                                          </p:spTgt>
                                        </p:tgtEl>
                                      </p:cBhvr>
                                    </p:animEffect>
                                    <p:anim calcmode="lin" valueType="num">
                                      <p:cBhvr>
                                        <p:cTn id="29"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par>
                          <p:cTn id="31" fill="hold">
                            <p:stCondLst>
                              <p:cond delay="1000"/>
                            </p:stCondLst>
                            <p:childTnLst>
                              <p:par>
                                <p:cTn id="32" presetID="10" presetClass="entr" presetSubtype="0" fill="hold" grpId="0" nodeType="afterEffect">
                                  <p:stCondLst>
                                    <p:cond delay="0"/>
                                  </p:stCondLst>
                                  <p:childTnLst>
                                    <p:set>
                                      <p:cBhvr>
                                        <p:cTn id="33" dur="1" fill="hold">
                                          <p:stCondLst>
                                            <p:cond delay="0"/>
                                          </p:stCondLst>
                                        </p:cTn>
                                        <p:tgtEl>
                                          <p:spTgt spid="7">
                                            <p:txEl>
                                              <p:pRg st="5" end="5"/>
                                            </p:txEl>
                                          </p:spTgt>
                                        </p:tgtEl>
                                        <p:attrNameLst>
                                          <p:attrName>style.visibility</p:attrName>
                                        </p:attrNameLst>
                                      </p:cBhvr>
                                      <p:to>
                                        <p:strVal val="visible"/>
                                      </p:to>
                                    </p:set>
                                    <p:animEffect transition="in" filter="fade">
                                      <p:cBhvr>
                                        <p:cTn id="34" dur="2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7" name="Content Placeholder 2">
            <a:extLst>
              <a:ext uri="{FF2B5EF4-FFF2-40B4-BE49-F238E27FC236}">
                <a16:creationId xmlns:a16="http://schemas.microsoft.com/office/drawing/2014/main" id="{77D33B14-049D-114B-BCAA-A485EBC0CA12}"/>
              </a:ext>
            </a:extLst>
          </p:cNvPr>
          <p:cNvSpPr>
            <a:spLocks noGrp="1"/>
          </p:cNvSpPr>
          <p:nvPr>
            <p:ph idx="1"/>
          </p:nvPr>
        </p:nvSpPr>
        <p:spPr>
          <a:xfrm>
            <a:off x="1259474" y="1562101"/>
            <a:ext cx="6893925" cy="3657600"/>
          </a:xfrm>
        </p:spPr>
        <p:txBody>
          <a:bodyPr tIns="91440">
            <a:noAutofit/>
          </a:bodyPr>
          <a:lstStyle/>
          <a:p>
            <a:pPr marL="285739" indent="-285739" algn="ctr" eaLnBrk="1" hangingPunct="1">
              <a:lnSpc>
                <a:spcPct val="100000"/>
              </a:lnSpc>
              <a:spcBef>
                <a:spcPts val="0"/>
              </a:spcBef>
              <a:spcAft>
                <a:spcPts val="600"/>
              </a:spcAft>
              <a:buFont typeface="Arial" panose="020B0604020202020204" pitchFamily="34" charset="0"/>
              <a:buNone/>
              <a:defRPr/>
            </a:pPr>
            <a:r>
              <a:rPr lang="en-US" altLang="en-US" sz="4000" b="1" i="1" dirty="0">
                <a:latin typeface="Calibri" panose="020F0502020204030204" pitchFamily="34" charset="0"/>
                <a:cs typeface="Calibri" panose="020F0502020204030204" pitchFamily="34" charset="0"/>
              </a:rPr>
              <a:t>King James Version</a:t>
            </a:r>
          </a:p>
          <a:p>
            <a:pPr marL="285739" indent="-285739" eaLnBrk="1" hangingPunct="1">
              <a:lnSpc>
                <a:spcPct val="100000"/>
              </a:lnSpc>
              <a:spcBef>
                <a:spcPts val="0"/>
              </a:spcBef>
              <a:spcAft>
                <a:spcPts val="600"/>
              </a:spcAft>
              <a:buFont typeface="Arial" panose="020B0604020202020204" pitchFamily="34" charset="0"/>
              <a:buNone/>
              <a:defRPr/>
            </a:pPr>
            <a:r>
              <a:rPr lang="en-US" altLang="en-US" sz="3200" b="1" dirty="0">
                <a:latin typeface="Calibri" panose="020F0502020204030204" pitchFamily="34" charset="0"/>
                <a:cs typeface="Calibri" panose="020F0502020204030204" pitchFamily="34" charset="0"/>
              </a:rPr>
              <a:t>Changes of Meaning:</a:t>
            </a:r>
          </a:p>
          <a:p>
            <a:pPr marL="285739" indent="-285739">
              <a:lnSpc>
                <a:spcPct val="100000"/>
              </a:lnSpc>
              <a:spcBef>
                <a:spcPts val="0"/>
              </a:spcBef>
              <a:spcAft>
                <a:spcPts val="0"/>
              </a:spcAft>
              <a:defRPr/>
            </a:pPr>
            <a:r>
              <a:rPr lang="en-US" altLang="en-US" sz="2800" b="1" i="1" dirty="0" err="1">
                <a:latin typeface="Calibri" panose="020F0502020204030204" pitchFamily="34" charset="0"/>
                <a:cs typeface="Calibri" panose="020F0502020204030204" pitchFamily="34" charset="0"/>
              </a:rPr>
              <a:t>Letteth</a:t>
            </a:r>
            <a:r>
              <a:rPr lang="en-US" altLang="en-US" sz="2800" b="1" i="1" dirty="0">
                <a:latin typeface="Calibri" panose="020F0502020204030204" pitchFamily="34" charset="0"/>
                <a:cs typeface="Calibri" panose="020F0502020204030204" pitchFamily="34" charset="0"/>
              </a:rPr>
              <a:t> </a:t>
            </a:r>
            <a:r>
              <a:rPr lang="en-US" altLang="en-US" sz="2800" b="1" dirty="0">
                <a:latin typeface="Calibri" panose="020F0502020204030204" pitchFamily="34" charset="0"/>
                <a:cs typeface="Calibri" panose="020F0502020204030204" pitchFamily="34" charset="0"/>
              </a:rPr>
              <a:t>(2 Thess. 2:7) means </a:t>
            </a:r>
            <a:r>
              <a:rPr lang="en-US" altLang="en-US" sz="2800" b="1" i="1" dirty="0">
                <a:latin typeface="Calibri" panose="020F0502020204030204" pitchFamily="34" charset="0"/>
                <a:cs typeface="Calibri" panose="020F0502020204030204" pitchFamily="34" charset="0"/>
              </a:rPr>
              <a:t>restrains.</a:t>
            </a:r>
          </a:p>
          <a:p>
            <a:pPr marL="285739" indent="-285739">
              <a:lnSpc>
                <a:spcPct val="100000"/>
              </a:lnSpc>
              <a:spcBef>
                <a:spcPts val="0"/>
              </a:spcBef>
              <a:spcAft>
                <a:spcPts val="0"/>
              </a:spcAft>
              <a:defRPr/>
            </a:pPr>
            <a:r>
              <a:rPr lang="en-US" altLang="en-US" sz="2800" b="1" i="1" dirty="0">
                <a:latin typeface="Calibri" panose="020F0502020204030204" pitchFamily="34" charset="0"/>
                <a:cs typeface="Calibri" panose="020F0502020204030204" pitchFamily="34" charset="0"/>
              </a:rPr>
              <a:t>Prevent </a:t>
            </a:r>
            <a:r>
              <a:rPr lang="en-US" altLang="en-US" sz="2800" b="1" dirty="0">
                <a:latin typeface="Calibri" panose="020F0502020204030204" pitchFamily="34" charset="0"/>
                <a:cs typeface="Calibri" panose="020F0502020204030204" pitchFamily="34" charset="0"/>
              </a:rPr>
              <a:t>(1 Thess. 4:15) means </a:t>
            </a:r>
            <a:r>
              <a:rPr lang="en-US" altLang="en-US" sz="2800" b="1" i="1" dirty="0">
                <a:latin typeface="Calibri" panose="020F0502020204030204" pitchFamily="34" charset="0"/>
                <a:cs typeface="Calibri" panose="020F0502020204030204" pitchFamily="34" charset="0"/>
              </a:rPr>
              <a:t>precede.</a:t>
            </a:r>
          </a:p>
          <a:p>
            <a:pPr marL="285739" indent="-285739">
              <a:lnSpc>
                <a:spcPct val="100000"/>
              </a:lnSpc>
              <a:spcBef>
                <a:spcPts val="0"/>
              </a:spcBef>
              <a:spcAft>
                <a:spcPts val="0"/>
              </a:spcAft>
              <a:defRPr/>
            </a:pPr>
            <a:r>
              <a:rPr lang="en-US" altLang="en-US" sz="2800" b="1" i="1" dirty="0">
                <a:latin typeface="Calibri" panose="020F0502020204030204" pitchFamily="34" charset="0"/>
                <a:cs typeface="Calibri" panose="020F0502020204030204" pitchFamily="34" charset="0"/>
              </a:rPr>
              <a:t>Charger </a:t>
            </a:r>
            <a:r>
              <a:rPr lang="en-US" altLang="en-US" sz="2800" b="1" dirty="0">
                <a:latin typeface="Calibri" panose="020F0502020204030204" pitchFamily="34" charset="0"/>
                <a:cs typeface="Calibri" panose="020F0502020204030204" pitchFamily="34" charset="0"/>
              </a:rPr>
              <a:t>(Mark 6:25) means </a:t>
            </a:r>
            <a:r>
              <a:rPr lang="en-US" altLang="en-US" sz="2800" b="1" i="1" dirty="0">
                <a:latin typeface="Calibri" panose="020F0502020204030204" pitchFamily="34" charset="0"/>
                <a:cs typeface="Calibri" panose="020F0502020204030204" pitchFamily="34" charset="0"/>
              </a:rPr>
              <a:t>platter.</a:t>
            </a:r>
          </a:p>
          <a:p>
            <a:pPr marL="285739" indent="-285739">
              <a:lnSpc>
                <a:spcPct val="100000"/>
              </a:lnSpc>
              <a:spcBef>
                <a:spcPts val="0"/>
              </a:spcBef>
              <a:spcAft>
                <a:spcPts val="1200"/>
              </a:spcAft>
              <a:defRPr/>
            </a:pPr>
            <a:r>
              <a:rPr lang="en-US" altLang="en-US" sz="2800" b="1" i="1" dirty="0">
                <a:latin typeface="Calibri" panose="020F0502020204030204" pitchFamily="34" charset="0"/>
                <a:cs typeface="Calibri" panose="020F0502020204030204" pitchFamily="34" charset="0"/>
              </a:rPr>
              <a:t>Conversation </a:t>
            </a:r>
            <a:r>
              <a:rPr lang="en-US" altLang="en-US" sz="2800" b="1" dirty="0">
                <a:latin typeface="Calibri" panose="020F0502020204030204" pitchFamily="34" charset="0"/>
                <a:cs typeface="Calibri" panose="020F0502020204030204" pitchFamily="34" charset="0"/>
              </a:rPr>
              <a:t>(Jas. 3:13) means </a:t>
            </a:r>
            <a:r>
              <a:rPr lang="en-US" altLang="en-US" sz="2800" b="1" i="1" dirty="0">
                <a:latin typeface="Calibri" panose="020F0502020204030204" pitchFamily="34" charset="0"/>
                <a:cs typeface="Calibri" panose="020F0502020204030204" pitchFamily="34" charset="0"/>
              </a:rPr>
              <a:t>conduct.</a:t>
            </a:r>
            <a:endParaRPr lang="en-US" altLang="en-US" sz="2800" b="1" dirty="0">
              <a:latin typeface="Calibri" panose="020F0502020204030204" pitchFamily="34" charset="0"/>
              <a:cs typeface="Calibri" panose="020F0502020204030204" pitchFamily="34" charset="0"/>
            </a:endParaRPr>
          </a:p>
          <a:p>
            <a:pPr marL="0" indent="0" algn="r">
              <a:lnSpc>
                <a:spcPct val="100000"/>
              </a:lnSpc>
              <a:spcBef>
                <a:spcPts val="0"/>
              </a:spcBef>
              <a:spcAft>
                <a:spcPts val="0"/>
              </a:spcAft>
              <a:buNone/>
              <a:defRPr/>
            </a:pPr>
            <a:r>
              <a:rPr lang="en-US" altLang="en-US" sz="2400" b="1" dirty="0">
                <a:latin typeface="Calibri" panose="020F0502020204030204" pitchFamily="34" charset="0"/>
                <a:cs typeface="Calibri" panose="020F0502020204030204" pitchFamily="34" charset="0"/>
              </a:rPr>
              <a:t>Lewis Foster,  </a:t>
            </a:r>
            <a:r>
              <a:rPr lang="en-US" altLang="en-US" sz="2400" b="1" i="1" dirty="0">
                <a:latin typeface="Calibri" panose="020F0502020204030204" pitchFamily="34" charset="0"/>
                <a:cs typeface="Calibri" panose="020F0502020204030204" pitchFamily="34" charset="0"/>
              </a:rPr>
              <a:t>Selecting a Translation of the Bible</a:t>
            </a:r>
          </a:p>
          <a:p>
            <a:pPr marL="285739" indent="-285739">
              <a:lnSpc>
                <a:spcPct val="100000"/>
              </a:lnSpc>
              <a:spcBef>
                <a:spcPts val="0"/>
              </a:spcBef>
              <a:spcAft>
                <a:spcPts val="0"/>
              </a:spcAft>
              <a:defRPr/>
            </a:pPr>
            <a:endParaRPr lang="en-US" altLang="en-US" sz="3200" b="1" dirty="0">
              <a:latin typeface="Calibri" panose="020F0502020204030204" pitchFamily="34" charset="0"/>
              <a:cs typeface="Calibri" panose="020F0502020204030204" pitchFamily="34" charset="0"/>
            </a:endParaRPr>
          </a:p>
          <a:p>
            <a:pPr marL="285739" indent="-285739" algn="ctr">
              <a:lnSpc>
                <a:spcPct val="100000"/>
              </a:lnSpc>
              <a:spcBef>
                <a:spcPts val="600"/>
              </a:spcBef>
              <a:spcAft>
                <a:spcPts val="0"/>
              </a:spcAft>
              <a:defRPr/>
            </a:pPr>
            <a:endParaRPr lang="en-US" altLang="en-US" sz="3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48517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1000"/>
                                        <p:tgtEl>
                                          <p:spTgt spid="7">
                                            <p:txEl>
                                              <p:pRg st="2" end="2"/>
                                            </p:txEl>
                                          </p:spTgt>
                                        </p:tgtEl>
                                      </p:cBhvr>
                                    </p:animEffect>
                                    <p:anim calcmode="lin" valueType="num">
                                      <p:cBhvr>
                                        <p:cTn id="8"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3" end="3"/>
                                            </p:txEl>
                                          </p:spTgt>
                                        </p:tgtEl>
                                        <p:attrNameLst>
                                          <p:attrName>style.visibility</p:attrName>
                                        </p:attrNameLst>
                                      </p:cBhvr>
                                      <p:to>
                                        <p:strVal val="visible"/>
                                      </p:to>
                                    </p:set>
                                    <p:animEffect transition="in" filter="fade">
                                      <p:cBhvr>
                                        <p:cTn id="14" dur="1000"/>
                                        <p:tgtEl>
                                          <p:spTgt spid="7">
                                            <p:txEl>
                                              <p:pRg st="3" end="3"/>
                                            </p:txEl>
                                          </p:spTgt>
                                        </p:tgtEl>
                                      </p:cBhvr>
                                    </p:animEffect>
                                    <p:anim calcmode="lin" valueType="num">
                                      <p:cBhvr>
                                        <p:cTn id="15"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fade">
                                      <p:cBhvr>
                                        <p:cTn id="21" dur="1000"/>
                                        <p:tgtEl>
                                          <p:spTgt spid="7">
                                            <p:txEl>
                                              <p:pRg st="4" end="4"/>
                                            </p:txEl>
                                          </p:spTgt>
                                        </p:tgtEl>
                                      </p:cBhvr>
                                    </p:animEffect>
                                    <p:anim calcmode="lin" valueType="num">
                                      <p:cBhvr>
                                        <p:cTn id="22"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xEl>
                                              <p:pRg st="5" end="5"/>
                                            </p:txEl>
                                          </p:spTgt>
                                        </p:tgtEl>
                                        <p:attrNameLst>
                                          <p:attrName>style.visibility</p:attrName>
                                        </p:attrNameLst>
                                      </p:cBhvr>
                                      <p:to>
                                        <p:strVal val="visible"/>
                                      </p:to>
                                    </p:set>
                                    <p:animEffect transition="in" filter="fade">
                                      <p:cBhvr>
                                        <p:cTn id="28" dur="1000"/>
                                        <p:tgtEl>
                                          <p:spTgt spid="7">
                                            <p:txEl>
                                              <p:pRg st="5" end="5"/>
                                            </p:txEl>
                                          </p:spTgt>
                                        </p:tgtEl>
                                      </p:cBhvr>
                                    </p:animEffect>
                                    <p:anim calcmode="lin" valueType="num">
                                      <p:cBhvr>
                                        <p:cTn id="29"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6" name="Content Placeholder 2">
            <a:extLst>
              <a:ext uri="{FF2B5EF4-FFF2-40B4-BE49-F238E27FC236}">
                <a16:creationId xmlns:a16="http://schemas.microsoft.com/office/drawing/2014/main" id="{BFB6E814-2167-EB48-B9C8-CB1AFD65548E}"/>
              </a:ext>
            </a:extLst>
          </p:cNvPr>
          <p:cNvSpPr>
            <a:spLocks noGrp="1"/>
          </p:cNvSpPr>
          <p:nvPr>
            <p:ph idx="1"/>
          </p:nvPr>
        </p:nvSpPr>
        <p:spPr>
          <a:xfrm>
            <a:off x="1259474" y="1710097"/>
            <a:ext cx="6893925" cy="3509603"/>
          </a:xfrm>
        </p:spPr>
        <p:txBody>
          <a:bodyPr tIns="0" rtlCol="0">
            <a:noAutofit/>
          </a:bodyPr>
          <a:lstStyle/>
          <a:p>
            <a:pPr marL="285739" indent="-285739" algn="ctr">
              <a:lnSpc>
                <a:spcPct val="100000"/>
              </a:lnSpc>
              <a:spcBef>
                <a:spcPts val="0"/>
              </a:spcBef>
              <a:spcAft>
                <a:spcPts val="0"/>
              </a:spcAft>
              <a:buNone/>
              <a:defRPr/>
            </a:pPr>
            <a:r>
              <a:rPr lang="en-US" sz="3600" b="1" i="1" dirty="0">
                <a:latin typeface="Calibri" panose="020F0502020204030204" pitchFamily="34" charset="0"/>
                <a:cs typeface="Calibri" panose="020F0502020204030204" pitchFamily="34" charset="0"/>
              </a:rPr>
              <a:t>New King James Version</a:t>
            </a:r>
          </a:p>
          <a:p>
            <a:pPr marL="285739" indent="-285739" algn="ctr">
              <a:lnSpc>
                <a:spcPct val="100000"/>
              </a:lnSpc>
              <a:spcBef>
                <a:spcPts val="0"/>
              </a:spcBef>
              <a:spcAft>
                <a:spcPts val="1800"/>
              </a:spcAft>
              <a:buNone/>
              <a:defRPr/>
            </a:pPr>
            <a:r>
              <a:rPr lang="en-US" sz="2000" b="1" dirty="0">
                <a:latin typeface="Calibri" panose="020F0502020204030204" pitchFamily="34" charset="0"/>
                <a:cs typeface="Calibri" panose="020F0502020204030204" pitchFamily="34" charset="0"/>
              </a:rPr>
              <a:t>Nashville: Thomas Nelson Pub. , 1982</a:t>
            </a:r>
          </a:p>
          <a:p>
            <a:pPr algn="ctr">
              <a:lnSpc>
                <a:spcPct val="80000"/>
              </a:lnSpc>
              <a:spcBef>
                <a:spcPts val="0"/>
              </a:spcBef>
              <a:spcAft>
                <a:spcPts val="600"/>
              </a:spcAft>
              <a:defRPr/>
            </a:pPr>
            <a:r>
              <a:rPr lang="en-US" sz="2200" dirty="0">
                <a:latin typeface="Calibri" panose="020F0502020204030204" pitchFamily="34" charset="0"/>
                <a:cs typeface="Calibri" panose="020F0502020204030204" pitchFamily="34" charset="0"/>
              </a:rPr>
              <a:t>Not Perfect - Retains 1 John 5:7</a:t>
            </a:r>
          </a:p>
          <a:p>
            <a:pPr algn="ctr">
              <a:lnSpc>
                <a:spcPct val="80000"/>
              </a:lnSpc>
              <a:spcBef>
                <a:spcPts val="0"/>
              </a:spcBef>
              <a:spcAft>
                <a:spcPts val="600"/>
              </a:spcAft>
              <a:defRPr/>
            </a:pPr>
            <a:r>
              <a:rPr lang="en-US" sz="2200" dirty="0">
                <a:latin typeface="Calibri" panose="020F0502020204030204" pitchFamily="34" charset="0"/>
                <a:cs typeface="Calibri" panose="020F0502020204030204" pitchFamily="34" charset="0"/>
              </a:rPr>
              <a:t>Uses </a:t>
            </a:r>
            <a:r>
              <a:rPr lang="en-US" sz="2200" i="1" dirty="0" err="1">
                <a:latin typeface="Calibri" panose="020F0502020204030204" pitchFamily="34" charset="0"/>
                <a:cs typeface="Calibri" panose="020F0502020204030204" pitchFamily="34" charset="0"/>
              </a:rPr>
              <a:t>Textus</a:t>
            </a:r>
            <a:r>
              <a:rPr lang="en-US" sz="2200" i="1" dirty="0">
                <a:latin typeface="Calibri" panose="020F0502020204030204" pitchFamily="34" charset="0"/>
                <a:cs typeface="Calibri" panose="020F0502020204030204" pitchFamily="34" charset="0"/>
              </a:rPr>
              <a:t> Receptus</a:t>
            </a:r>
          </a:p>
          <a:p>
            <a:pPr>
              <a:lnSpc>
                <a:spcPct val="80000"/>
              </a:lnSpc>
              <a:spcBef>
                <a:spcPts val="0"/>
              </a:spcBef>
              <a:spcAft>
                <a:spcPts val="600"/>
              </a:spcAft>
              <a:defRPr/>
            </a:pPr>
            <a:r>
              <a:rPr lang="en-US" sz="2200" dirty="0">
                <a:latin typeface="Calibri" panose="020F0502020204030204" pitchFamily="34" charset="0"/>
                <a:cs typeface="Calibri" panose="020F0502020204030204" pitchFamily="34" charset="0"/>
              </a:rPr>
              <a:t>Assuming that any older text is more accurate to the original presumes that flawed or altered manuscripts would receive the same wear and use that accurate manuscripts would receive. </a:t>
            </a:r>
          </a:p>
          <a:p>
            <a:pPr>
              <a:lnSpc>
                <a:spcPct val="80000"/>
              </a:lnSpc>
              <a:spcBef>
                <a:spcPts val="0"/>
              </a:spcBef>
              <a:spcAft>
                <a:spcPts val="600"/>
              </a:spcAft>
              <a:defRPr/>
            </a:pPr>
            <a:r>
              <a:rPr lang="en-US" sz="2200" dirty="0">
                <a:latin typeface="Calibri" panose="020F0502020204030204" pitchFamily="34" charset="0"/>
                <a:cs typeface="Calibri" panose="020F0502020204030204" pitchFamily="34" charset="0"/>
              </a:rPr>
              <a:t>The NKJV cites in footnotes all pertinent evidence from modern discoveries.</a:t>
            </a:r>
          </a:p>
          <a:p>
            <a:pPr marL="12700" indent="-12700" algn="ctr">
              <a:lnSpc>
                <a:spcPct val="100000"/>
              </a:lnSpc>
              <a:spcBef>
                <a:spcPts val="0"/>
              </a:spcBef>
              <a:spcAft>
                <a:spcPts val="0"/>
              </a:spcAft>
              <a:buNone/>
              <a:defRPr/>
            </a:pPr>
            <a:endParaRPr lang="en-US" sz="3200" b="1" dirty="0">
              <a:latin typeface="Calibri" panose="020F0502020204030204" pitchFamily="34" charset="0"/>
              <a:cs typeface="Calibri" panose="020F0502020204030204" pitchFamily="34" charset="0"/>
            </a:endParaRPr>
          </a:p>
        </p:txBody>
      </p:sp>
      <p:pic>
        <p:nvPicPr>
          <p:cNvPr id="5" name="Picture 4" descr="LivingBible.jpg">
            <a:extLst>
              <a:ext uri="{FF2B5EF4-FFF2-40B4-BE49-F238E27FC236}">
                <a16:creationId xmlns:a16="http://schemas.microsoft.com/office/drawing/2014/main" id="{59B8D6C5-A09C-5949-95C7-F533FA42D892}"/>
              </a:ext>
            </a:extLst>
          </p:cNvPr>
          <p:cNvPicPr>
            <a:picLocks noChangeAspect="1"/>
          </p:cNvPicPr>
          <p:nvPr/>
        </p:nvPicPr>
        <p:blipFill>
          <a:blip r:embed="rId2">
            <a:lum bright="10000" contrast="40000"/>
          </a:blip>
          <a:stretch>
            <a:fillRect/>
          </a:stretch>
        </p:blipFill>
        <p:spPr>
          <a:xfrm>
            <a:off x="533400" y="1409700"/>
            <a:ext cx="1190625" cy="1738313"/>
          </a:xfrm>
          <a:prstGeom prst="rect">
            <a:avLst/>
          </a:prstGeom>
          <a:ln w="3175">
            <a:solidFill>
              <a:schemeClr val="bg1">
                <a:lumMod val="65000"/>
              </a:schemeClr>
            </a:solidFill>
          </a:ln>
          <a:effectLst>
            <a:outerShdw blurRad="50800" dist="38100" dir="2700000" sx="103000" sy="103000" algn="tl" rotWithShape="0">
              <a:prstClr val="black">
                <a:alpha val="40000"/>
              </a:prstClr>
            </a:outerShdw>
          </a:effectLst>
        </p:spPr>
      </p:pic>
    </p:spTree>
    <p:extLst>
      <p:ext uri="{BB962C8B-B14F-4D97-AF65-F5344CB8AC3E}">
        <p14:creationId xmlns:p14="http://schemas.microsoft.com/office/powerpoint/2010/main" val="3564364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1000"/>
                                        <p:tgtEl>
                                          <p:spTgt spid="6">
                                            <p:txEl>
                                              <p:pRg st="0" end="0"/>
                                            </p:txEl>
                                          </p:spTgt>
                                        </p:tgtEl>
                                      </p:cBhvr>
                                    </p:animEffect>
                                    <p:anim calcmode="lin" valueType="num">
                                      <p:cBhvr>
                                        <p:cTn id="11"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1000"/>
                                        <p:tgtEl>
                                          <p:spTgt spid="6">
                                            <p:txEl>
                                              <p:pRg st="1" end="1"/>
                                            </p:txEl>
                                          </p:spTgt>
                                        </p:tgtEl>
                                      </p:cBhvr>
                                    </p:animEffect>
                                    <p:anim calcmode="lin" valueType="num">
                                      <p:cBhvr>
                                        <p:cTn id="16"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1000"/>
                                        <p:tgtEl>
                                          <p:spTgt spid="6">
                                            <p:txEl>
                                              <p:pRg st="2" end="2"/>
                                            </p:txEl>
                                          </p:spTgt>
                                        </p:tgtEl>
                                      </p:cBhvr>
                                    </p:animEffect>
                                    <p:anim calcmode="lin" valueType="num">
                                      <p:cBhvr>
                                        <p:cTn id="2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animEffect transition="in" filter="fade">
                                      <p:cBhvr>
                                        <p:cTn id="29" dur="1000"/>
                                        <p:tgtEl>
                                          <p:spTgt spid="6">
                                            <p:txEl>
                                              <p:pRg st="3" end="3"/>
                                            </p:txEl>
                                          </p:spTgt>
                                        </p:tgtEl>
                                      </p:cBhvr>
                                    </p:animEffect>
                                    <p:anim calcmode="lin" valueType="num">
                                      <p:cBhvr>
                                        <p:cTn id="30"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6">
                                            <p:txEl>
                                              <p:pRg st="4" end="4"/>
                                            </p:txEl>
                                          </p:spTgt>
                                        </p:tgtEl>
                                        <p:attrNameLst>
                                          <p:attrName>style.visibility</p:attrName>
                                        </p:attrNameLst>
                                      </p:cBhvr>
                                      <p:to>
                                        <p:strVal val="visible"/>
                                      </p:to>
                                    </p:set>
                                    <p:animEffect transition="in" filter="fade">
                                      <p:cBhvr>
                                        <p:cTn id="36" dur="1000"/>
                                        <p:tgtEl>
                                          <p:spTgt spid="6">
                                            <p:txEl>
                                              <p:pRg st="4" end="4"/>
                                            </p:txEl>
                                          </p:spTgt>
                                        </p:tgtEl>
                                      </p:cBhvr>
                                    </p:animEffect>
                                    <p:anim calcmode="lin" valueType="num">
                                      <p:cBhvr>
                                        <p:cTn id="37"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6">
                                            <p:txEl>
                                              <p:pRg st="5" end="5"/>
                                            </p:txEl>
                                          </p:spTgt>
                                        </p:tgtEl>
                                        <p:attrNameLst>
                                          <p:attrName>style.visibility</p:attrName>
                                        </p:attrNameLst>
                                      </p:cBhvr>
                                      <p:to>
                                        <p:strVal val="visible"/>
                                      </p:to>
                                    </p:set>
                                    <p:animEffect transition="in" filter="fade">
                                      <p:cBhvr>
                                        <p:cTn id="43" dur="1000"/>
                                        <p:tgtEl>
                                          <p:spTgt spid="6">
                                            <p:txEl>
                                              <p:pRg st="5" end="5"/>
                                            </p:txEl>
                                          </p:spTgt>
                                        </p:tgtEl>
                                      </p:cBhvr>
                                    </p:animEffect>
                                    <p:anim calcmode="lin" valueType="num">
                                      <p:cBhvr>
                                        <p:cTn id="44"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6" name="Content Placeholder 2">
            <a:extLst>
              <a:ext uri="{FF2B5EF4-FFF2-40B4-BE49-F238E27FC236}">
                <a16:creationId xmlns:a16="http://schemas.microsoft.com/office/drawing/2014/main" id="{BFB6E814-2167-EB48-B9C8-CB1AFD65548E}"/>
              </a:ext>
            </a:extLst>
          </p:cNvPr>
          <p:cNvSpPr>
            <a:spLocks noGrp="1"/>
          </p:cNvSpPr>
          <p:nvPr>
            <p:ph idx="1"/>
          </p:nvPr>
        </p:nvSpPr>
        <p:spPr>
          <a:xfrm>
            <a:off x="1259474" y="1710097"/>
            <a:ext cx="6893925" cy="3509603"/>
          </a:xfrm>
        </p:spPr>
        <p:txBody>
          <a:bodyPr tIns="0" rtlCol="0">
            <a:noAutofit/>
          </a:bodyPr>
          <a:lstStyle/>
          <a:p>
            <a:pPr marL="285739" indent="-285739" algn="ctr">
              <a:lnSpc>
                <a:spcPct val="100000"/>
              </a:lnSpc>
              <a:spcBef>
                <a:spcPts val="0"/>
              </a:spcBef>
              <a:spcAft>
                <a:spcPts val="1200"/>
              </a:spcAft>
              <a:buNone/>
              <a:defRPr/>
            </a:pPr>
            <a:r>
              <a:rPr lang="en-US" sz="3600" b="1" i="1" dirty="0">
                <a:latin typeface="Calibri" panose="020F0502020204030204" pitchFamily="34" charset="0"/>
                <a:cs typeface="Calibri" panose="020F0502020204030204" pitchFamily="34" charset="0"/>
              </a:rPr>
              <a:t>New King James Version</a:t>
            </a:r>
          </a:p>
          <a:p>
            <a:pPr>
              <a:lnSpc>
                <a:spcPct val="100000"/>
              </a:lnSpc>
              <a:spcBef>
                <a:spcPts val="0"/>
              </a:spcBef>
              <a:spcAft>
                <a:spcPts val="1200"/>
              </a:spcAft>
              <a:defRPr/>
            </a:pPr>
            <a:r>
              <a:rPr lang="en-US" sz="2400" dirty="0">
                <a:latin typeface="Calibri" panose="020F0502020204030204" pitchFamily="34" charset="0"/>
                <a:cs typeface="Calibri" panose="020F0502020204030204" pitchFamily="34" charset="0"/>
              </a:rPr>
              <a:t>The NKJV is the best choice currently available that maintains a connection to the vocabulary, influence, and resources of the KJV while using contemporary English corresponding directly to the wording and structure of the original text. </a:t>
            </a:r>
          </a:p>
          <a:p>
            <a:pPr>
              <a:lnSpc>
                <a:spcPct val="100000"/>
              </a:lnSpc>
              <a:spcBef>
                <a:spcPts val="0"/>
              </a:spcBef>
              <a:spcAft>
                <a:spcPts val="600"/>
              </a:spcAft>
              <a:defRPr/>
            </a:pPr>
            <a:r>
              <a:rPr lang="en-US" sz="2400" dirty="0">
                <a:latin typeface="Calibri" panose="020F0502020204030204" pitchFamily="34" charset="0"/>
                <a:cs typeface="Calibri" panose="020F0502020204030204" pitchFamily="34" charset="0"/>
              </a:rPr>
              <a:t>It is literal without being awkward. It is readable while maintaining the content of the original text.</a:t>
            </a:r>
          </a:p>
          <a:p>
            <a:pPr marL="12700" indent="-12700" algn="ctr">
              <a:lnSpc>
                <a:spcPct val="100000"/>
              </a:lnSpc>
              <a:spcBef>
                <a:spcPts val="0"/>
              </a:spcBef>
              <a:spcAft>
                <a:spcPts val="0"/>
              </a:spcAft>
              <a:buNone/>
              <a:defRPr/>
            </a:pPr>
            <a:endParaRPr lang="en-US" sz="3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83072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1000"/>
                                        <p:tgtEl>
                                          <p:spTgt spid="6">
                                            <p:txEl>
                                              <p:pRg st="2" end="2"/>
                                            </p:txEl>
                                          </p:spTgt>
                                        </p:tgtEl>
                                      </p:cBhvr>
                                    </p:animEffect>
                                    <p:anim calcmode="lin" valueType="num">
                                      <p:cBhvr>
                                        <p:cTn id="1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6" name="Content Placeholder 2">
            <a:extLst>
              <a:ext uri="{FF2B5EF4-FFF2-40B4-BE49-F238E27FC236}">
                <a16:creationId xmlns:a16="http://schemas.microsoft.com/office/drawing/2014/main" id="{BFB6E814-2167-EB48-B9C8-CB1AFD65548E}"/>
              </a:ext>
            </a:extLst>
          </p:cNvPr>
          <p:cNvSpPr>
            <a:spLocks noGrp="1"/>
          </p:cNvSpPr>
          <p:nvPr>
            <p:ph idx="1"/>
          </p:nvPr>
        </p:nvSpPr>
        <p:spPr>
          <a:xfrm>
            <a:off x="1259474" y="1710097"/>
            <a:ext cx="6893925" cy="3509603"/>
          </a:xfrm>
        </p:spPr>
        <p:txBody>
          <a:bodyPr tIns="0" rtlCol="0">
            <a:noAutofit/>
          </a:bodyPr>
          <a:lstStyle/>
          <a:p>
            <a:pPr marL="285739" indent="-285739" algn="ctr">
              <a:lnSpc>
                <a:spcPct val="100000"/>
              </a:lnSpc>
              <a:spcBef>
                <a:spcPts val="0"/>
              </a:spcBef>
              <a:spcAft>
                <a:spcPts val="0"/>
              </a:spcAft>
              <a:buNone/>
              <a:defRPr/>
            </a:pPr>
            <a:r>
              <a:rPr lang="en-US" sz="3600" b="1" i="1" dirty="0">
                <a:latin typeface="Calibri" panose="020F0502020204030204" pitchFamily="34" charset="0"/>
                <a:cs typeface="Calibri" panose="020F0502020204030204" pitchFamily="34" charset="0"/>
              </a:rPr>
              <a:t>American Standard Version</a:t>
            </a:r>
          </a:p>
          <a:p>
            <a:pPr marL="285739" indent="-285739" algn="ctr">
              <a:lnSpc>
                <a:spcPct val="100000"/>
              </a:lnSpc>
              <a:spcBef>
                <a:spcPts val="0"/>
              </a:spcBef>
              <a:spcAft>
                <a:spcPts val="1800"/>
              </a:spcAft>
              <a:buNone/>
              <a:defRPr/>
            </a:pPr>
            <a:r>
              <a:rPr lang="en-US" sz="2000" b="1" dirty="0">
                <a:latin typeface="Calibri" panose="020F0502020204030204" pitchFamily="34" charset="0"/>
                <a:cs typeface="Calibri" panose="020F0502020204030204" pitchFamily="34" charset="0"/>
              </a:rPr>
              <a:t>(RV/ASV) 30 scholars supervised by Philip Schaff, 1901</a:t>
            </a:r>
          </a:p>
          <a:p>
            <a:pPr algn="ctr">
              <a:lnSpc>
                <a:spcPct val="100000"/>
              </a:lnSpc>
              <a:spcBef>
                <a:spcPts val="0"/>
              </a:spcBef>
              <a:spcAft>
                <a:spcPts val="600"/>
              </a:spcAft>
              <a:defRPr/>
            </a:pPr>
            <a:r>
              <a:rPr lang="en-US" sz="2400" dirty="0">
                <a:latin typeface="Calibri" panose="020F0502020204030204" pitchFamily="34" charset="0"/>
                <a:cs typeface="Calibri" panose="020F0502020204030204" pitchFamily="34" charset="0"/>
              </a:rPr>
              <a:t>Probably the most literal translation—thus somewhat awkward.</a:t>
            </a:r>
          </a:p>
          <a:p>
            <a:pPr algn="ctr">
              <a:lnSpc>
                <a:spcPct val="100000"/>
              </a:lnSpc>
              <a:spcBef>
                <a:spcPts val="0"/>
              </a:spcBef>
              <a:spcAft>
                <a:spcPts val="600"/>
              </a:spcAft>
              <a:defRPr/>
            </a:pPr>
            <a:r>
              <a:rPr lang="en-US" sz="2400" dirty="0">
                <a:latin typeface="Calibri" panose="020F0502020204030204" pitchFamily="34" charset="0"/>
                <a:cs typeface="Calibri" panose="020F0502020204030204" pitchFamily="34" charset="0"/>
              </a:rPr>
              <a:t>Used “</a:t>
            </a:r>
            <a:r>
              <a:rPr lang="en-US" sz="2400" err="1">
                <a:latin typeface="Calibri" panose="020F0502020204030204" pitchFamily="34" charset="0"/>
                <a:cs typeface="Calibri" panose="020F0502020204030204" pitchFamily="34" charset="0"/>
              </a:rPr>
              <a:t>Jehovah</a:t>
            </a:r>
            <a:r>
              <a:rPr lang="en-US" sz="2400">
                <a:latin typeface="Calibri" panose="020F0502020204030204" pitchFamily="34" charset="0"/>
                <a:cs typeface="Calibri" panose="020F0502020204030204" pitchFamily="34" charset="0"/>
              </a:rPr>
              <a:t>” instead </a:t>
            </a:r>
            <a:r>
              <a:rPr lang="en-US" sz="2400" dirty="0">
                <a:latin typeface="Calibri" panose="020F0502020204030204" pitchFamily="34" charset="0"/>
                <a:cs typeface="Calibri" panose="020F0502020204030204" pitchFamily="34" charset="0"/>
              </a:rPr>
              <a:t>of “LORD” for Hebrew name for God.</a:t>
            </a:r>
          </a:p>
          <a:p>
            <a:pPr algn="ctr">
              <a:lnSpc>
                <a:spcPct val="100000"/>
              </a:lnSpc>
              <a:spcBef>
                <a:spcPts val="0"/>
              </a:spcBef>
              <a:spcAft>
                <a:spcPts val="600"/>
              </a:spcAft>
              <a:defRPr/>
            </a:pPr>
            <a:r>
              <a:rPr lang="en-US" sz="2400" dirty="0">
                <a:latin typeface="Calibri" panose="020F0502020204030204" pitchFamily="34" charset="0"/>
                <a:cs typeface="Calibri" panose="020F0502020204030204" pitchFamily="34" charset="0"/>
              </a:rPr>
              <a:t>Retained “thou” for sg. and “ye” for pl.</a:t>
            </a:r>
          </a:p>
          <a:p>
            <a:pPr algn="ctr">
              <a:lnSpc>
                <a:spcPct val="100000"/>
              </a:lnSpc>
              <a:spcBef>
                <a:spcPts val="0"/>
              </a:spcBef>
              <a:spcAft>
                <a:spcPts val="600"/>
              </a:spcAft>
              <a:defRPr/>
            </a:pPr>
            <a:r>
              <a:rPr lang="en-US" sz="2400" dirty="0">
                <a:latin typeface="Calibri" panose="020F0502020204030204" pitchFamily="34" charset="0"/>
                <a:cs typeface="Calibri" panose="020F0502020204030204" pitchFamily="34" charset="0"/>
              </a:rPr>
              <a:t>Hard to find in print.</a:t>
            </a:r>
          </a:p>
          <a:p>
            <a:pPr marL="12700" indent="-12700" algn="ctr">
              <a:lnSpc>
                <a:spcPct val="100000"/>
              </a:lnSpc>
              <a:spcBef>
                <a:spcPts val="0"/>
              </a:spcBef>
              <a:spcAft>
                <a:spcPts val="0"/>
              </a:spcAft>
              <a:buNone/>
              <a:defRPr/>
            </a:pPr>
            <a:endParaRPr lang="en-US" sz="3200" b="1" dirty="0">
              <a:latin typeface="Calibri" panose="020F0502020204030204" pitchFamily="34" charset="0"/>
              <a:cs typeface="Calibri" panose="020F0502020204030204" pitchFamily="34" charset="0"/>
            </a:endParaRPr>
          </a:p>
        </p:txBody>
      </p:sp>
      <p:pic>
        <p:nvPicPr>
          <p:cNvPr id="7" name="Picture 6" descr="LivingBible.jpg">
            <a:extLst>
              <a:ext uri="{FF2B5EF4-FFF2-40B4-BE49-F238E27FC236}">
                <a16:creationId xmlns:a16="http://schemas.microsoft.com/office/drawing/2014/main" id="{E8730DBB-7C51-BF43-B639-9C0627473ABF}"/>
              </a:ext>
            </a:extLst>
          </p:cNvPr>
          <p:cNvPicPr>
            <a:picLocks noChangeAspect="1"/>
          </p:cNvPicPr>
          <p:nvPr/>
        </p:nvPicPr>
        <p:blipFill>
          <a:blip r:embed="rId2"/>
          <a:stretch>
            <a:fillRect/>
          </a:stretch>
        </p:blipFill>
        <p:spPr>
          <a:xfrm>
            <a:off x="395288" y="1270000"/>
            <a:ext cx="1190625" cy="1554163"/>
          </a:xfrm>
          <a:prstGeom prst="rect">
            <a:avLst/>
          </a:prstGeom>
          <a:ln w="3175">
            <a:solidFill>
              <a:schemeClr val="bg1">
                <a:lumMod val="65000"/>
              </a:schemeClr>
            </a:solidFill>
          </a:ln>
          <a:effectLst>
            <a:outerShdw blurRad="50800" dist="38100" dir="2700000" sx="103000" sy="103000" algn="tl" rotWithShape="0">
              <a:prstClr val="black">
                <a:alpha val="40000"/>
              </a:prstClr>
            </a:outerShdw>
          </a:effectLst>
        </p:spPr>
      </p:pic>
    </p:spTree>
    <p:extLst>
      <p:ext uri="{BB962C8B-B14F-4D97-AF65-F5344CB8AC3E}">
        <p14:creationId xmlns:p14="http://schemas.microsoft.com/office/powerpoint/2010/main" val="3914705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1000"/>
                                        <p:tgtEl>
                                          <p:spTgt spid="6">
                                            <p:txEl>
                                              <p:pRg st="0" end="0"/>
                                            </p:txEl>
                                          </p:spTgt>
                                        </p:tgtEl>
                                      </p:cBhvr>
                                    </p:animEffect>
                                    <p:anim calcmode="lin" valueType="num">
                                      <p:cBhvr>
                                        <p:cTn id="11"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1000"/>
                                        <p:tgtEl>
                                          <p:spTgt spid="6">
                                            <p:txEl>
                                              <p:pRg st="1" end="1"/>
                                            </p:txEl>
                                          </p:spTgt>
                                        </p:tgtEl>
                                      </p:cBhvr>
                                    </p:animEffect>
                                    <p:anim calcmode="lin" valueType="num">
                                      <p:cBhvr>
                                        <p:cTn id="16"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1000"/>
                                        <p:tgtEl>
                                          <p:spTgt spid="6">
                                            <p:txEl>
                                              <p:pRg st="2" end="2"/>
                                            </p:txEl>
                                          </p:spTgt>
                                        </p:tgtEl>
                                      </p:cBhvr>
                                    </p:animEffect>
                                    <p:anim calcmode="lin" valueType="num">
                                      <p:cBhvr>
                                        <p:cTn id="2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animEffect transition="in" filter="fade">
                                      <p:cBhvr>
                                        <p:cTn id="29" dur="1000"/>
                                        <p:tgtEl>
                                          <p:spTgt spid="6">
                                            <p:txEl>
                                              <p:pRg st="3" end="3"/>
                                            </p:txEl>
                                          </p:spTgt>
                                        </p:tgtEl>
                                      </p:cBhvr>
                                    </p:animEffect>
                                    <p:anim calcmode="lin" valueType="num">
                                      <p:cBhvr>
                                        <p:cTn id="30"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6">
                                            <p:txEl>
                                              <p:pRg st="4" end="4"/>
                                            </p:txEl>
                                          </p:spTgt>
                                        </p:tgtEl>
                                        <p:attrNameLst>
                                          <p:attrName>style.visibility</p:attrName>
                                        </p:attrNameLst>
                                      </p:cBhvr>
                                      <p:to>
                                        <p:strVal val="visible"/>
                                      </p:to>
                                    </p:set>
                                    <p:animEffect transition="in" filter="fade">
                                      <p:cBhvr>
                                        <p:cTn id="36" dur="1000"/>
                                        <p:tgtEl>
                                          <p:spTgt spid="6">
                                            <p:txEl>
                                              <p:pRg st="4" end="4"/>
                                            </p:txEl>
                                          </p:spTgt>
                                        </p:tgtEl>
                                      </p:cBhvr>
                                    </p:animEffect>
                                    <p:anim calcmode="lin" valueType="num">
                                      <p:cBhvr>
                                        <p:cTn id="37"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6">
                                            <p:txEl>
                                              <p:pRg st="5" end="5"/>
                                            </p:txEl>
                                          </p:spTgt>
                                        </p:tgtEl>
                                        <p:attrNameLst>
                                          <p:attrName>style.visibility</p:attrName>
                                        </p:attrNameLst>
                                      </p:cBhvr>
                                      <p:to>
                                        <p:strVal val="visible"/>
                                      </p:to>
                                    </p:set>
                                    <p:animEffect transition="in" filter="fade">
                                      <p:cBhvr>
                                        <p:cTn id="43" dur="1000"/>
                                        <p:tgtEl>
                                          <p:spTgt spid="6">
                                            <p:txEl>
                                              <p:pRg st="5" end="5"/>
                                            </p:txEl>
                                          </p:spTgt>
                                        </p:tgtEl>
                                      </p:cBhvr>
                                    </p:animEffect>
                                    <p:anim calcmode="lin" valueType="num">
                                      <p:cBhvr>
                                        <p:cTn id="44"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6" name="Content Placeholder 2">
            <a:extLst>
              <a:ext uri="{FF2B5EF4-FFF2-40B4-BE49-F238E27FC236}">
                <a16:creationId xmlns:a16="http://schemas.microsoft.com/office/drawing/2014/main" id="{BFB6E814-2167-EB48-B9C8-CB1AFD65548E}"/>
              </a:ext>
            </a:extLst>
          </p:cNvPr>
          <p:cNvSpPr>
            <a:spLocks noGrp="1"/>
          </p:cNvSpPr>
          <p:nvPr>
            <p:ph idx="1"/>
          </p:nvPr>
        </p:nvSpPr>
        <p:spPr>
          <a:xfrm>
            <a:off x="1259474" y="1710097"/>
            <a:ext cx="6893925" cy="3509603"/>
          </a:xfrm>
        </p:spPr>
        <p:txBody>
          <a:bodyPr tIns="0" rtlCol="0">
            <a:noAutofit/>
          </a:bodyPr>
          <a:lstStyle/>
          <a:p>
            <a:pPr marL="285739" indent="-285739" algn="ctr">
              <a:lnSpc>
                <a:spcPct val="100000"/>
              </a:lnSpc>
              <a:spcBef>
                <a:spcPts val="0"/>
              </a:spcBef>
              <a:spcAft>
                <a:spcPts val="0"/>
              </a:spcAft>
              <a:buNone/>
              <a:defRPr/>
            </a:pPr>
            <a:r>
              <a:rPr lang="en-US" sz="3600" b="1" i="1" dirty="0">
                <a:latin typeface="Calibri" panose="020F0502020204030204" pitchFamily="34" charset="0"/>
                <a:cs typeface="Calibri" panose="020F0502020204030204" pitchFamily="34" charset="0"/>
              </a:rPr>
              <a:t>New American Standard Bible</a:t>
            </a:r>
          </a:p>
          <a:p>
            <a:pPr marL="285739" indent="-285739" algn="ctr">
              <a:lnSpc>
                <a:spcPct val="100000"/>
              </a:lnSpc>
              <a:spcBef>
                <a:spcPts val="0"/>
              </a:spcBef>
              <a:spcAft>
                <a:spcPts val="1800"/>
              </a:spcAft>
              <a:buNone/>
              <a:defRPr/>
            </a:pPr>
            <a:r>
              <a:rPr lang="en-US" sz="2000" b="1" dirty="0">
                <a:latin typeface="Calibri" panose="020F0502020204030204" pitchFamily="34" charset="0"/>
                <a:cs typeface="Calibri" panose="020F0502020204030204" pitchFamily="34" charset="0"/>
              </a:rPr>
              <a:t>Lockman Found.1971, rev. 1995</a:t>
            </a:r>
          </a:p>
          <a:p>
            <a:pPr algn="ctr">
              <a:lnSpc>
                <a:spcPct val="80000"/>
              </a:lnSpc>
              <a:spcBef>
                <a:spcPts val="0"/>
              </a:spcBef>
              <a:spcAft>
                <a:spcPts val="600"/>
              </a:spcAft>
              <a:defRPr/>
            </a:pPr>
            <a:r>
              <a:rPr lang="en-US" sz="2600" dirty="0">
                <a:latin typeface="Calibri" panose="020F0502020204030204" pitchFamily="34" charset="0"/>
                <a:cs typeface="Calibri" panose="020F0502020204030204" pitchFamily="34" charset="0"/>
              </a:rPr>
              <a:t>Overcomes awkwardness of ASV</a:t>
            </a:r>
          </a:p>
          <a:p>
            <a:pPr algn="ctr">
              <a:lnSpc>
                <a:spcPct val="80000"/>
              </a:lnSpc>
              <a:spcBef>
                <a:spcPts val="0"/>
              </a:spcBef>
              <a:spcAft>
                <a:spcPts val="600"/>
              </a:spcAft>
              <a:defRPr/>
            </a:pPr>
            <a:r>
              <a:rPr lang="en-US" sz="2600" dirty="0">
                <a:latin typeface="Calibri" panose="020F0502020204030204" pitchFamily="34" charset="0"/>
                <a:cs typeface="Calibri" panose="020F0502020204030204" pitchFamily="34" charset="0"/>
              </a:rPr>
              <a:t>Utilizes modern discoveries. </a:t>
            </a:r>
          </a:p>
          <a:p>
            <a:pPr algn="ctr">
              <a:lnSpc>
                <a:spcPct val="80000"/>
              </a:lnSpc>
              <a:spcBef>
                <a:spcPts val="0"/>
              </a:spcBef>
              <a:spcAft>
                <a:spcPts val="600"/>
              </a:spcAft>
              <a:defRPr/>
            </a:pPr>
            <a:r>
              <a:rPr lang="en-US" sz="2600" dirty="0">
                <a:latin typeface="Calibri" panose="020F0502020204030204" pitchFamily="34" charset="0"/>
                <a:cs typeface="Calibri" panose="020F0502020204030204" pitchFamily="34" charset="0"/>
              </a:rPr>
              <a:t>Utilizes more contemporary English than ASV. </a:t>
            </a:r>
          </a:p>
          <a:p>
            <a:pPr algn="ctr">
              <a:lnSpc>
                <a:spcPct val="80000"/>
              </a:lnSpc>
              <a:spcBef>
                <a:spcPts val="0"/>
              </a:spcBef>
              <a:spcAft>
                <a:spcPts val="600"/>
              </a:spcAft>
              <a:defRPr/>
            </a:pPr>
            <a:r>
              <a:rPr lang="en-US" sz="2600" dirty="0">
                <a:latin typeface="Calibri" panose="020F0502020204030204" pitchFamily="34" charset="0"/>
                <a:cs typeface="Calibri" panose="020F0502020204030204" pitchFamily="34" charset="0"/>
              </a:rPr>
              <a:t>This is an excellent translation, in spite of the fact that it moves readings from the </a:t>
            </a:r>
            <a:r>
              <a:rPr lang="en-US" sz="2600" i="1" dirty="0" err="1">
                <a:latin typeface="Calibri" panose="020F0502020204030204" pitchFamily="34" charset="0"/>
                <a:cs typeface="Calibri" panose="020F0502020204030204" pitchFamily="34" charset="0"/>
              </a:rPr>
              <a:t>Textus</a:t>
            </a:r>
            <a:r>
              <a:rPr lang="en-US" sz="2600" i="1" dirty="0">
                <a:latin typeface="Calibri" panose="020F0502020204030204" pitchFamily="34" charset="0"/>
                <a:cs typeface="Calibri" panose="020F0502020204030204" pitchFamily="34" charset="0"/>
              </a:rPr>
              <a:t> Receptus</a:t>
            </a:r>
            <a:r>
              <a:rPr lang="en-US" sz="2600" dirty="0">
                <a:latin typeface="Calibri" panose="020F0502020204030204" pitchFamily="34" charset="0"/>
                <a:cs typeface="Calibri" panose="020F0502020204030204" pitchFamily="34" charset="0"/>
              </a:rPr>
              <a:t> into the footnotes. This can prove confusing in study.</a:t>
            </a:r>
          </a:p>
          <a:p>
            <a:pPr marL="12700" indent="-12700" algn="ctr">
              <a:lnSpc>
                <a:spcPct val="100000"/>
              </a:lnSpc>
              <a:spcBef>
                <a:spcPts val="0"/>
              </a:spcBef>
              <a:spcAft>
                <a:spcPts val="0"/>
              </a:spcAft>
              <a:buNone/>
              <a:defRPr/>
            </a:pPr>
            <a:endParaRPr lang="en-US" sz="3200" b="1" dirty="0">
              <a:latin typeface="Calibri" panose="020F0502020204030204" pitchFamily="34" charset="0"/>
              <a:cs typeface="Calibri" panose="020F0502020204030204" pitchFamily="34" charset="0"/>
            </a:endParaRPr>
          </a:p>
        </p:txBody>
      </p:sp>
      <p:pic>
        <p:nvPicPr>
          <p:cNvPr id="7" name="Picture 6" descr="LivingBible.jpg">
            <a:extLst>
              <a:ext uri="{FF2B5EF4-FFF2-40B4-BE49-F238E27FC236}">
                <a16:creationId xmlns:a16="http://schemas.microsoft.com/office/drawing/2014/main" id="{1B9CC17F-12BE-7A45-B2D9-11ADAFA4A1D8}"/>
              </a:ext>
            </a:extLst>
          </p:cNvPr>
          <p:cNvPicPr>
            <a:picLocks noChangeAspect="1"/>
          </p:cNvPicPr>
          <p:nvPr/>
        </p:nvPicPr>
        <p:blipFill>
          <a:blip r:embed="rId2"/>
          <a:srcRect l="12804" t="7945" r="10373" b="8564"/>
          <a:stretch>
            <a:fillRect/>
          </a:stretch>
        </p:blipFill>
        <p:spPr>
          <a:xfrm>
            <a:off x="419100" y="1270000"/>
            <a:ext cx="1143000" cy="1809750"/>
          </a:xfrm>
          <a:prstGeom prst="rect">
            <a:avLst/>
          </a:prstGeom>
          <a:ln w="3175">
            <a:solidFill>
              <a:schemeClr val="bg1">
                <a:lumMod val="65000"/>
              </a:schemeClr>
            </a:solidFill>
          </a:ln>
          <a:effectLst>
            <a:outerShdw blurRad="50800" dist="38100" dir="2700000" sx="103000" sy="103000" algn="tl" rotWithShape="0">
              <a:prstClr val="black">
                <a:alpha val="40000"/>
              </a:prstClr>
            </a:outerShdw>
          </a:effectLst>
        </p:spPr>
      </p:pic>
    </p:spTree>
    <p:extLst>
      <p:ext uri="{BB962C8B-B14F-4D97-AF65-F5344CB8AC3E}">
        <p14:creationId xmlns:p14="http://schemas.microsoft.com/office/powerpoint/2010/main" val="1626001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1000"/>
                                        <p:tgtEl>
                                          <p:spTgt spid="6">
                                            <p:txEl>
                                              <p:pRg st="0" end="0"/>
                                            </p:txEl>
                                          </p:spTgt>
                                        </p:tgtEl>
                                      </p:cBhvr>
                                    </p:animEffect>
                                    <p:anim calcmode="lin" valueType="num">
                                      <p:cBhvr>
                                        <p:cTn id="11"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1000"/>
                                        <p:tgtEl>
                                          <p:spTgt spid="6">
                                            <p:txEl>
                                              <p:pRg st="1" end="1"/>
                                            </p:txEl>
                                          </p:spTgt>
                                        </p:tgtEl>
                                      </p:cBhvr>
                                    </p:animEffect>
                                    <p:anim calcmode="lin" valueType="num">
                                      <p:cBhvr>
                                        <p:cTn id="16"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1000"/>
                                        <p:tgtEl>
                                          <p:spTgt spid="6">
                                            <p:txEl>
                                              <p:pRg st="2" end="2"/>
                                            </p:txEl>
                                          </p:spTgt>
                                        </p:tgtEl>
                                      </p:cBhvr>
                                    </p:animEffect>
                                    <p:anim calcmode="lin" valueType="num">
                                      <p:cBhvr>
                                        <p:cTn id="2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animEffect transition="in" filter="fade">
                                      <p:cBhvr>
                                        <p:cTn id="29" dur="1000"/>
                                        <p:tgtEl>
                                          <p:spTgt spid="6">
                                            <p:txEl>
                                              <p:pRg st="3" end="3"/>
                                            </p:txEl>
                                          </p:spTgt>
                                        </p:tgtEl>
                                      </p:cBhvr>
                                    </p:animEffect>
                                    <p:anim calcmode="lin" valueType="num">
                                      <p:cBhvr>
                                        <p:cTn id="30"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6">
                                            <p:txEl>
                                              <p:pRg st="4" end="4"/>
                                            </p:txEl>
                                          </p:spTgt>
                                        </p:tgtEl>
                                        <p:attrNameLst>
                                          <p:attrName>style.visibility</p:attrName>
                                        </p:attrNameLst>
                                      </p:cBhvr>
                                      <p:to>
                                        <p:strVal val="visible"/>
                                      </p:to>
                                    </p:set>
                                    <p:animEffect transition="in" filter="fade">
                                      <p:cBhvr>
                                        <p:cTn id="36" dur="1000"/>
                                        <p:tgtEl>
                                          <p:spTgt spid="6">
                                            <p:txEl>
                                              <p:pRg st="4" end="4"/>
                                            </p:txEl>
                                          </p:spTgt>
                                        </p:tgtEl>
                                      </p:cBhvr>
                                    </p:animEffect>
                                    <p:anim calcmode="lin" valueType="num">
                                      <p:cBhvr>
                                        <p:cTn id="37"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6">
                                            <p:txEl>
                                              <p:pRg st="5" end="5"/>
                                            </p:txEl>
                                          </p:spTgt>
                                        </p:tgtEl>
                                        <p:attrNameLst>
                                          <p:attrName>style.visibility</p:attrName>
                                        </p:attrNameLst>
                                      </p:cBhvr>
                                      <p:to>
                                        <p:strVal val="visible"/>
                                      </p:to>
                                    </p:set>
                                    <p:animEffect transition="in" filter="fade">
                                      <p:cBhvr>
                                        <p:cTn id="43" dur="1000"/>
                                        <p:tgtEl>
                                          <p:spTgt spid="6">
                                            <p:txEl>
                                              <p:pRg st="5" end="5"/>
                                            </p:txEl>
                                          </p:spTgt>
                                        </p:tgtEl>
                                      </p:cBhvr>
                                    </p:animEffect>
                                    <p:anim calcmode="lin" valueType="num">
                                      <p:cBhvr>
                                        <p:cTn id="44"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6" name="Content Placeholder 2">
            <a:extLst>
              <a:ext uri="{FF2B5EF4-FFF2-40B4-BE49-F238E27FC236}">
                <a16:creationId xmlns:a16="http://schemas.microsoft.com/office/drawing/2014/main" id="{BFB6E814-2167-EB48-B9C8-CB1AFD65548E}"/>
              </a:ext>
            </a:extLst>
          </p:cNvPr>
          <p:cNvSpPr>
            <a:spLocks noGrp="1"/>
          </p:cNvSpPr>
          <p:nvPr>
            <p:ph idx="1"/>
          </p:nvPr>
        </p:nvSpPr>
        <p:spPr>
          <a:xfrm>
            <a:off x="1259474" y="1710097"/>
            <a:ext cx="6893925" cy="3509603"/>
          </a:xfrm>
        </p:spPr>
        <p:txBody>
          <a:bodyPr tIns="0" rtlCol="0">
            <a:noAutofit/>
          </a:bodyPr>
          <a:lstStyle/>
          <a:p>
            <a:pPr marL="285739" indent="-285739" algn="ctr">
              <a:lnSpc>
                <a:spcPct val="100000"/>
              </a:lnSpc>
              <a:spcBef>
                <a:spcPts val="0"/>
              </a:spcBef>
              <a:spcAft>
                <a:spcPts val="0"/>
              </a:spcAft>
              <a:buNone/>
              <a:defRPr/>
            </a:pPr>
            <a:r>
              <a:rPr lang="en-US" sz="3600" b="1" i="1" dirty="0">
                <a:latin typeface="Calibri" panose="020F0502020204030204" pitchFamily="34" charset="0"/>
                <a:cs typeface="Calibri" panose="020F0502020204030204" pitchFamily="34" charset="0"/>
              </a:rPr>
              <a:t>Revised Standard Version</a:t>
            </a:r>
          </a:p>
          <a:p>
            <a:pPr marL="285739" indent="-285739" algn="ctr">
              <a:lnSpc>
                <a:spcPct val="100000"/>
              </a:lnSpc>
              <a:spcBef>
                <a:spcPts val="0"/>
              </a:spcBef>
              <a:spcAft>
                <a:spcPts val="1800"/>
              </a:spcAft>
              <a:buNone/>
              <a:defRPr/>
            </a:pPr>
            <a:r>
              <a:rPr lang="en-US" sz="2000" b="1" dirty="0">
                <a:latin typeface="Calibri" panose="020F0502020204030204" pitchFamily="34" charset="0"/>
                <a:cs typeface="Calibri" panose="020F0502020204030204" pitchFamily="34" charset="0"/>
              </a:rPr>
              <a:t>Nashville: Thomas Nelson Pub. , 1952</a:t>
            </a:r>
            <a:endParaRPr lang="en-US" sz="1800" b="1" dirty="0">
              <a:latin typeface="Calibri" panose="020F0502020204030204" pitchFamily="34" charset="0"/>
              <a:cs typeface="Calibri" panose="020F0502020204030204" pitchFamily="34" charset="0"/>
            </a:endParaRPr>
          </a:p>
          <a:p>
            <a:pPr marL="12700" indent="-12700" algn="ctr">
              <a:lnSpc>
                <a:spcPct val="100000"/>
              </a:lnSpc>
              <a:spcBef>
                <a:spcPts val="0"/>
              </a:spcBef>
              <a:spcAft>
                <a:spcPts val="0"/>
              </a:spcAft>
              <a:buNone/>
              <a:defRPr/>
            </a:pPr>
            <a:r>
              <a:rPr lang="en-US" sz="3600" b="1" dirty="0">
                <a:latin typeface="Calibri" panose="020F0502020204030204" pitchFamily="34" charset="0"/>
                <a:cs typeface="Calibri" panose="020F0502020204030204" pitchFamily="34" charset="0"/>
              </a:rPr>
              <a:t>Isaiah 7:14</a:t>
            </a:r>
          </a:p>
          <a:p>
            <a:pPr marL="285739" indent="-285739" algn="ctr">
              <a:lnSpc>
                <a:spcPct val="100000"/>
              </a:lnSpc>
              <a:spcBef>
                <a:spcPts val="0"/>
              </a:spcBef>
              <a:spcAft>
                <a:spcPts val="1800"/>
              </a:spcAft>
              <a:buNone/>
              <a:defRPr/>
            </a:pPr>
            <a:r>
              <a:rPr lang="en-US" sz="2400" dirty="0">
                <a:latin typeface="Calibri" panose="020F0502020204030204" pitchFamily="34" charset="0"/>
                <a:cs typeface="Calibri" panose="020F0502020204030204" pitchFamily="34" charset="0"/>
              </a:rPr>
              <a:t>“Therefore the Lord himself will give you a sign. Behold, a young woman shall conceive and bear a son, and shall call his name </a:t>
            </a:r>
            <a:r>
              <a:rPr lang="en-US" sz="2400" dirty="0" err="1">
                <a:latin typeface="Calibri" panose="020F0502020204030204" pitchFamily="34" charset="0"/>
                <a:cs typeface="Calibri" panose="020F0502020204030204" pitchFamily="34" charset="0"/>
              </a:rPr>
              <a:t>Imman’u</a:t>
            </a:r>
            <a:r>
              <a:rPr lang="en-US" sz="2400" dirty="0">
                <a:latin typeface="Calibri" panose="020F0502020204030204" pitchFamily="34" charset="0"/>
                <a:cs typeface="Calibri" panose="020F0502020204030204" pitchFamily="34" charset="0"/>
              </a:rPr>
              <a:t>-el”</a:t>
            </a:r>
            <a:endParaRPr lang="en-US" sz="2400" b="1" dirty="0">
              <a:latin typeface="Calibri" panose="020F0502020204030204" pitchFamily="34" charset="0"/>
              <a:cs typeface="Calibri" panose="020F0502020204030204" pitchFamily="34" charset="0"/>
            </a:endParaRPr>
          </a:p>
          <a:p>
            <a:pPr algn="ctr">
              <a:lnSpc>
                <a:spcPct val="80000"/>
              </a:lnSpc>
              <a:spcBef>
                <a:spcPts val="0"/>
              </a:spcBef>
              <a:spcAft>
                <a:spcPts val="600"/>
              </a:spcAft>
              <a:defRPr/>
            </a:pPr>
            <a:r>
              <a:rPr lang="en-US" sz="2600" dirty="0">
                <a:latin typeface="Calibri" panose="020F0502020204030204" pitchFamily="34" charset="0"/>
                <a:cs typeface="Calibri" panose="020F0502020204030204" pitchFamily="34" charset="0"/>
              </a:rPr>
              <a:t>Matthew 1:23 defines Heb. </a:t>
            </a:r>
            <a:r>
              <a:rPr lang="en-US" sz="2600" i="1" dirty="0">
                <a:latin typeface="Calibri" panose="020F0502020204030204" pitchFamily="34" charset="0"/>
                <a:cs typeface="Calibri" panose="020F0502020204030204" pitchFamily="34" charset="0"/>
              </a:rPr>
              <a:t>‘</a:t>
            </a:r>
            <a:r>
              <a:rPr lang="en-US" sz="2600" i="1" dirty="0" err="1">
                <a:latin typeface="Calibri" panose="020F0502020204030204" pitchFamily="34" charset="0"/>
                <a:cs typeface="Calibri" panose="020F0502020204030204" pitchFamily="34" charset="0"/>
              </a:rPr>
              <a:t>almah</a:t>
            </a:r>
            <a:r>
              <a:rPr lang="en-US" sz="2600" i="1" dirty="0">
                <a:latin typeface="Calibri" panose="020F0502020204030204" pitchFamily="34" charset="0"/>
                <a:cs typeface="Calibri" panose="020F0502020204030204" pitchFamily="34" charset="0"/>
              </a:rPr>
              <a:t> </a:t>
            </a:r>
            <a:r>
              <a:rPr lang="en-US" sz="2600" dirty="0">
                <a:latin typeface="Calibri" panose="020F0502020204030204" pitchFamily="34" charset="0"/>
                <a:cs typeface="Calibri" panose="020F0502020204030204" pitchFamily="34" charset="0"/>
              </a:rPr>
              <a:t>as “virgin.”</a:t>
            </a:r>
          </a:p>
        </p:txBody>
      </p:sp>
      <p:pic>
        <p:nvPicPr>
          <p:cNvPr id="5" name="Picture 4" descr="LivingBible.jpg">
            <a:extLst>
              <a:ext uri="{FF2B5EF4-FFF2-40B4-BE49-F238E27FC236}">
                <a16:creationId xmlns:a16="http://schemas.microsoft.com/office/drawing/2014/main" id="{DABBFE5D-D981-E24C-9162-BDBF8D2B7349}"/>
              </a:ext>
            </a:extLst>
          </p:cNvPr>
          <p:cNvPicPr>
            <a:picLocks noChangeAspect="1"/>
          </p:cNvPicPr>
          <p:nvPr/>
        </p:nvPicPr>
        <p:blipFill>
          <a:blip r:embed="rId2"/>
          <a:stretch>
            <a:fillRect/>
          </a:stretch>
        </p:blipFill>
        <p:spPr>
          <a:xfrm>
            <a:off x="412751" y="1275443"/>
            <a:ext cx="1155700" cy="1738313"/>
          </a:xfrm>
          <a:prstGeom prst="rect">
            <a:avLst/>
          </a:prstGeom>
          <a:ln w="3175">
            <a:solidFill>
              <a:schemeClr val="bg1">
                <a:lumMod val="65000"/>
              </a:schemeClr>
            </a:solidFill>
          </a:ln>
          <a:effectLst>
            <a:outerShdw blurRad="50800" dist="38100" dir="2700000" sx="103000" sy="103000" algn="tl" rotWithShape="0">
              <a:prstClr val="black">
                <a:alpha val="40000"/>
              </a:prstClr>
            </a:outerShdw>
          </a:effectLst>
        </p:spPr>
      </p:pic>
    </p:spTree>
    <p:extLst>
      <p:ext uri="{BB962C8B-B14F-4D97-AF65-F5344CB8AC3E}">
        <p14:creationId xmlns:p14="http://schemas.microsoft.com/office/powerpoint/2010/main" val="3781761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1000"/>
                                        <p:tgtEl>
                                          <p:spTgt spid="6">
                                            <p:txEl>
                                              <p:pRg st="0" end="0"/>
                                            </p:txEl>
                                          </p:spTgt>
                                        </p:tgtEl>
                                      </p:cBhvr>
                                    </p:animEffect>
                                    <p:anim calcmode="lin" valueType="num">
                                      <p:cBhvr>
                                        <p:cTn id="11"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1000"/>
                                        <p:tgtEl>
                                          <p:spTgt spid="6">
                                            <p:txEl>
                                              <p:pRg st="1" end="1"/>
                                            </p:txEl>
                                          </p:spTgt>
                                        </p:tgtEl>
                                      </p:cBhvr>
                                    </p:animEffect>
                                    <p:anim calcmode="lin" valueType="num">
                                      <p:cBhvr>
                                        <p:cTn id="16"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1000"/>
                                        <p:tgtEl>
                                          <p:spTgt spid="6">
                                            <p:txEl>
                                              <p:pRg st="2" end="2"/>
                                            </p:txEl>
                                          </p:spTgt>
                                        </p:tgtEl>
                                      </p:cBhvr>
                                    </p:animEffect>
                                    <p:anim calcmode="lin" valueType="num">
                                      <p:cBhvr>
                                        <p:cTn id="2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1000"/>
                                        <p:tgtEl>
                                          <p:spTgt spid="6">
                                            <p:txEl>
                                              <p:pRg st="3" end="3"/>
                                            </p:txEl>
                                          </p:spTgt>
                                        </p:tgtEl>
                                      </p:cBhvr>
                                    </p:animEffect>
                                    <p:anim calcmode="lin" valueType="num">
                                      <p:cBhvr>
                                        <p:cTn id="28"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6">
                                            <p:txEl>
                                              <p:pRg st="4" end="4"/>
                                            </p:txEl>
                                          </p:spTgt>
                                        </p:tgtEl>
                                        <p:attrNameLst>
                                          <p:attrName>style.visibility</p:attrName>
                                        </p:attrNameLst>
                                      </p:cBhvr>
                                      <p:to>
                                        <p:strVal val="visible"/>
                                      </p:to>
                                    </p:set>
                                    <p:animEffect transition="in" filter="fade">
                                      <p:cBhvr>
                                        <p:cTn id="34" dur="1000"/>
                                        <p:tgtEl>
                                          <p:spTgt spid="6">
                                            <p:txEl>
                                              <p:pRg st="4" end="4"/>
                                            </p:txEl>
                                          </p:spTgt>
                                        </p:tgtEl>
                                      </p:cBhvr>
                                    </p:animEffect>
                                    <p:anim calcmode="lin" valueType="num">
                                      <p:cBhvr>
                                        <p:cTn id="35"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6" name="Content Placeholder 2">
            <a:extLst>
              <a:ext uri="{FF2B5EF4-FFF2-40B4-BE49-F238E27FC236}">
                <a16:creationId xmlns:a16="http://schemas.microsoft.com/office/drawing/2014/main" id="{BFB6E814-2167-EB48-B9C8-CB1AFD65548E}"/>
              </a:ext>
            </a:extLst>
          </p:cNvPr>
          <p:cNvSpPr>
            <a:spLocks noGrp="1"/>
          </p:cNvSpPr>
          <p:nvPr>
            <p:ph idx="1"/>
          </p:nvPr>
        </p:nvSpPr>
        <p:spPr>
          <a:xfrm>
            <a:off x="1259474" y="1710097"/>
            <a:ext cx="6893925" cy="3509603"/>
          </a:xfrm>
        </p:spPr>
        <p:txBody>
          <a:bodyPr tIns="0" rtlCol="0">
            <a:noAutofit/>
          </a:bodyPr>
          <a:lstStyle/>
          <a:p>
            <a:pPr marL="285739" indent="-285739" algn="ctr">
              <a:lnSpc>
                <a:spcPct val="100000"/>
              </a:lnSpc>
              <a:spcBef>
                <a:spcPts val="0"/>
              </a:spcBef>
              <a:spcAft>
                <a:spcPts val="0"/>
              </a:spcAft>
              <a:buNone/>
              <a:defRPr/>
            </a:pPr>
            <a:r>
              <a:rPr lang="en-US" sz="3600" b="1" i="1" dirty="0">
                <a:latin typeface="Calibri" panose="020F0502020204030204" pitchFamily="34" charset="0"/>
                <a:cs typeface="Calibri" panose="020F0502020204030204" pitchFamily="34" charset="0"/>
              </a:rPr>
              <a:t>New Revised Standard Version</a:t>
            </a:r>
          </a:p>
          <a:p>
            <a:pPr marL="285739" indent="-285739" algn="ctr">
              <a:lnSpc>
                <a:spcPct val="100000"/>
              </a:lnSpc>
              <a:spcBef>
                <a:spcPts val="0"/>
              </a:spcBef>
              <a:spcAft>
                <a:spcPts val="1800"/>
              </a:spcAft>
              <a:buNone/>
              <a:defRPr/>
            </a:pPr>
            <a:r>
              <a:rPr lang="en-US" sz="2000" b="1" dirty="0">
                <a:latin typeface="Calibri" panose="020F0502020204030204" pitchFamily="34" charset="0"/>
                <a:cs typeface="Calibri" panose="020F0502020204030204" pitchFamily="34" charset="0"/>
              </a:rPr>
              <a:t>National Council of Churches , 1989</a:t>
            </a:r>
            <a:endParaRPr lang="en-US" sz="1800" b="1" dirty="0">
              <a:latin typeface="Calibri" panose="020F0502020204030204" pitchFamily="34" charset="0"/>
              <a:cs typeface="Calibri" panose="020F0502020204030204" pitchFamily="34" charset="0"/>
            </a:endParaRPr>
          </a:p>
          <a:p>
            <a:pPr algn="ctr">
              <a:lnSpc>
                <a:spcPct val="100000"/>
              </a:lnSpc>
              <a:spcBef>
                <a:spcPts val="0"/>
              </a:spcBef>
              <a:spcAft>
                <a:spcPts val="1200"/>
              </a:spcAft>
              <a:defRPr/>
            </a:pPr>
            <a:r>
              <a:rPr lang="en-US" sz="2800" dirty="0">
                <a:latin typeface="Calibri" panose="020F0502020204030204" pitchFamily="34" charset="0"/>
                <a:cs typeface="Calibri" panose="020F0502020204030204" pitchFamily="34" charset="0"/>
              </a:rPr>
              <a:t>Retains “young woman” in                               Isaiah 7:14.</a:t>
            </a:r>
          </a:p>
          <a:p>
            <a:pPr algn="ctr">
              <a:lnSpc>
                <a:spcPct val="100000"/>
              </a:lnSpc>
              <a:spcBef>
                <a:spcPts val="0"/>
              </a:spcBef>
              <a:spcAft>
                <a:spcPts val="1200"/>
              </a:spcAft>
              <a:defRPr/>
            </a:pPr>
            <a:r>
              <a:rPr lang="en-US" sz="2800" dirty="0">
                <a:latin typeface="Calibri" panose="020F0502020204030204" pitchFamily="34" charset="0"/>
                <a:cs typeface="Calibri" panose="020F0502020204030204" pitchFamily="34" charset="0"/>
              </a:rPr>
              <a:t> Applies “gender-neutral” language in references to humans.</a:t>
            </a:r>
          </a:p>
          <a:p>
            <a:pPr algn="ctr">
              <a:lnSpc>
                <a:spcPct val="100000"/>
              </a:lnSpc>
              <a:spcBef>
                <a:spcPts val="0"/>
              </a:spcBef>
              <a:spcAft>
                <a:spcPts val="1200"/>
              </a:spcAft>
              <a:defRPr/>
            </a:pPr>
            <a:r>
              <a:rPr lang="en-US" sz="2800" dirty="0">
                <a:latin typeface="Calibri" panose="020F0502020204030204" pitchFamily="34" charset="0"/>
                <a:cs typeface="Calibri" panose="020F0502020204030204" pitchFamily="34" charset="0"/>
              </a:rPr>
              <a:t> Retains masculine in references to Deity.</a:t>
            </a:r>
          </a:p>
        </p:txBody>
      </p:sp>
      <p:pic>
        <p:nvPicPr>
          <p:cNvPr id="7" name="Picture 6" descr="LivingBible.jpg">
            <a:extLst>
              <a:ext uri="{FF2B5EF4-FFF2-40B4-BE49-F238E27FC236}">
                <a16:creationId xmlns:a16="http://schemas.microsoft.com/office/drawing/2014/main" id="{D0869BA1-9DDD-3746-B698-83B720D360AE}"/>
              </a:ext>
            </a:extLst>
          </p:cNvPr>
          <p:cNvPicPr>
            <a:picLocks noChangeAspect="1"/>
          </p:cNvPicPr>
          <p:nvPr/>
        </p:nvPicPr>
        <p:blipFill>
          <a:blip r:embed="rId2"/>
          <a:srcRect l="19121" r="15829"/>
          <a:stretch>
            <a:fillRect/>
          </a:stretch>
        </p:blipFill>
        <p:spPr>
          <a:xfrm>
            <a:off x="419100" y="1231900"/>
            <a:ext cx="1143000" cy="1757363"/>
          </a:xfrm>
          <a:prstGeom prst="rect">
            <a:avLst/>
          </a:prstGeom>
          <a:ln w="3175">
            <a:solidFill>
              <a:schemeClr val="bg1">
                <a:lumMod val="65000"/>
              </a:schemeClr>
            </a:solidFill>
          </a:ln>
          <a:effectLst>
            <a:outerShdw blurRad="50800" dist="38100" dir="2700000" sx="103000" sy="103000" algn="tl" rotWithShape="0">
              <a:prstClr val="black">
                <a:alpha val="40000"/>
              </a:prstClr>
            </a:outerShdw>
          </a:effectLst>
        </p:spPr>
      </p:pic>
    </p:spTree>
    <p:extLst>
      <p:ext uri="{BB962C8B-B14F-4D97-AF65-F5344CB8AC3E}">
        <p14:creationId xmlns:p14="http://schemas.microsoft.com/office/powerpoint/2010/main" val="2061750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1000"/>
                                        <p:tgtEl>
                                          <p:spTgt spid="6">
                                            <p:txEl>
                                              <p:pRg st="0" end="0"/>
                                            </p:txEl>
                                          </p:spTgt>
                                        </p:tgtEl>
                                      </p:cBhvr>
                                    </p:animEffect>
                                    <p:anim calcmode="lin" valueType="num">
                                      <p:cBhvr>
                                        <p:cTn id="11"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1000"/>
                                        <p:tgtEl>
                                          <p:spTgt spid="6">
                                            <p:txEl>
                                              <p:pRg st="1" end="1"/>
                                            </p:txEl>
                                          </p:spTgt>
                                        </p:tgtEl>
                                      </p:cBhvr>
                                    </p:animEffect>
                                    <p:anim calcmode="lin" valueType="num">
                                      <p:cBhvr>
                                        <p:cTn id="16"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1000"/>
                                        <p:tgtEl>
                                          <p:spTgt spid="6">
                                            <p:txEl>
                                              <p:pRg st="2" end="2"/>
                                            </p:txEl>
                                          </p:spTgt>
                                        </p:tgtEl>
                                      </p:cBhvr>
                                    </p:animEffect>
                                    <p:anim calcmode="lin" valueType="num">
                                      <p:cBhvr>
                                        <p:cTn id="2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animEffect transition="in" filter="fade">
                                      <p:cBhvr>
                                        <p:cTn id="29" dur="1000"/>
                                        <p:tgtEl>
                                          <p:spTgt spid="6">
                                            <p:txEl>
                                              <p:pRg st="3" end="3"/>
                                            </p:txEl>
                                          </p:spTgt>
                                        </p:tgtEl>
                                      </p:cBhvr>
                                    </p:animEffect>
                                    <p:anim calcmode="lin" valueType="num">
                                      <p:cBhvr>
                                        <p:cTn id="30"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6">
                                            <p:txEl>
                                              <p:pRg st="4" end="4"/>
                                            </p:txEl>
                                          </p:spTgt>
                                        </p:tgtEl>
                                        <p:attrNameLst>
                                          <p:attrName>style.visibility</p:attrName>
                                        </p:attrNameLst>
                                      </p:cBhvr>
                                      <p:to>
                                        <p:strVal val="visible"/>
                                      </p:to>
                                    </p:set>
                                    <p:animEffect transition="in" filter="fade">
                                      <p:cBhvr>
                                        <p:cTn id="36" dur="1000"/>
                                        <p:tgtEl>
                                          <p:spTgt spid="6">
                                            <p:txEl>
                                              <p:pRg st="4" end="4"/>
                                            </p:txEl>
                                          </p:spTgt>
                                        </p:tgtEl>
                                      </p:cBhvr>
                                    </p:animEffect>
                                    <p:anim calcmode="lin" valueType="num">
                                      <p:cBhvr>
                                        <p:cTn id="37"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6" name="Content Placeholder 2">
            <a:extLst>
              <a:ext uri="{FF2B5EF4-FFF2-40B4-BE49-F238E27FC236}">
                <a16:creationId xmlns:a16="http://schemas.microsoft.com/office/drawing/2014/main" id="{BFB6E814-2167-EB48-B9C8-CB1AFD65548E}"/>
              </a:ext>
            </a:extLst>
          </p:cNvPr>
          <p:cNvSpPr>
            <a:spLocks noGrp="1"/>
          </p:cNvSpPr>
          <p:nvPr>
            <p:ph idx="1"/>
          </p:nvPr>
        </p:nvSpPr>
        <p:spPr>
          <a:xfrm>
            <a:off x="1259474" y="1710097"/>
            <a:ext cx="6893925" cy="3509603"/>
          </a:xfrm>
        </p:spPr>
        <p:txBody>
          <a:bodyPr tIns="0" rtlCol="0">
            <a:noAutofit/>
          </a:bodyPr>
          <a:lstStyle/>
          <a:p>
            <a:pPr marL="285739" indent="-285739" algn="ctr">
              <a:lnSpc>
                <a:spcPct val="100000"/>
              </a:lnSpc>
              <a:spcBef>
                <a:spcPts val="0"/>
              </a:spcBef>
              <a:spcAft>
                <a:spcPts val="0"/>
              </a:spcAft>
              <a:buNone/>
              <a:defRPr/>
            </a:pPr>
            <a:r>
              <a:rPr lang="en-US" sz="3600" b="1" i="1" dirty="0">
                <a:latin typeface="Calibri" panose="020F0502020204030204" pitchFamily="34" charset="0"/>
                <a:cs typeface="Calibri" panose="020F0502020204030204" pitchFamily="34" charset="0"/>
              </a:rPr>
              <a:t>English Standard Version</a:t>
            </a:r>
          </a:p>
          <a:p>
            <a:pPr marL="285739" indent="-285739" algn="ctr">
              <a:lnSpc>
                <a:spcPct val="100000"/>
              </a:lnSpc>
              <a:spcBef>
                <a:spcPts val="0"/>
              </a:spcBef>
              <a:spcAft>
                <a:spcPts val="1800"/>
              </a:spcAft>
              <a:buNone/>
              <a:defRPr/>
            </a:pPr>
            <a:r>
              <a:rPr lang="en-US" sz="2000" b="1" dirty="0">
                <a:latin typeface="Calibri" panose="020F0502020204030204" pitchFamily="34" charset="0"/>
                <a:cs typeface="Calibri" panose="020F0502020204030204" pitchFamily="34" charset="0"/>
              </a:rPr>
              <a:t>Standard Bible Society. Wheaton, IL: Crossway, 2001</a:t>
            </a:r>
            <a:endParaRPr lang="en-US" sz="1800" b="1" dirty="0">
              <a:latin typeface="Calibri" panose="020F0502020204030204" pitchFamily="34" charset="0"/>
              <a:cs typeface="Calibri" panose="020F0502020204030204" pitchFamily="34" charset="0"/>
            </a:endParaRPr>
          </a:p>
          <a:p>
            <a:pPr algn="ctr">
              <a:lnSpc>
                <a:spcPct val="100000"/>
              </a:lnSpc>
              <a:spcBef>
                <a:spcPts val="0"/>
              </a:spcBef>
              <a:spcAft>
                <a:spcPts val="600"/>
              </a:spcAft>
              <a:defRPr/>
            </a:pPr>
            <a:r>
              <a:rPr lang="en-US" sz="2400" dirty="0">
                <a:latin typeface="Calibri" panose="020F0502020204030204" pitchFamily="34" charset="0"/>
                <a:cs typeface="Calibri" panose="020F0502020204030204" pitchFamily="34" charset="0"/>
              </a:rPr>
              <a:t>“Essentially literal”—                                          “Transparent to the original text”</a:t>
            </a:r>
          </a:p>
          <a:p>
            <a:pPr algn="ctr">
              <a:lnSpc>
                <a:spcPct val="100000"/>
              </a:lnSpc>
              <a:spcBef>
                <a:spcPts val="0"/>
              </a:spcBef>
              <a:spcAft>
                <a:spcPts val="600"/>
              </a:spcAft>
              <a:defRPr/>
            </a:pPr>
            <a:r>
              <a:rPr lang="en-US" sz="2400" dirty="0">
                <a:latin typeface="Calibri" panose="020F0502020204030204" pitchFamily="34" charset="0"/>
                <a:cs typeface="Calibri" panose="020F0502020204030204" pitchFamily="34" charset="0"/>
              </a:rPr>
              <a:t>Very similar to the NASB.</a:t>
            </a:r>
          </a:p>
          <a:p>
            <a:pPr algn="ctr">
              <a:lnSpc>
                <a:spcPct val="100000"/>
              </a:lnSpc>
              <a:spcBef>
                <a:spcPts val="0"/>
              </a:spcBef>
              <a:spcAft>
                <a:spcPts val="600"/>
              </a:spcAft>
              <a:defRPr/>
            </a:pPr>
            <a:r>
              <a:rPr lang="en-US" sz="2400" dirty="0">
                <a:latin typeface="Calibri" panose="020F0502020204030204" pitchFamily="34" charset="0"/>
                <a:cs typeface="Calibri" panose="020F0502020204030204" pitchFamily="34" charset="0"/>
              </a:rPr>
              <a:t>Resisted efforts to impose “gender-neutral” language.</a:t>
            </a:r>
          </a:p>
          <a:p>
            <a:pPr algn="ctr">
              <a:lnSpc>
                <a:spcPct val="100000"/>
              </a:lnSpc>
              <a:spcBef>
                <a:spcPts val="0"/>
              </a:spcBef>
              <a:spcAft>
                <a:spcPts val="600"/>
              </a:spcAft>
              <a:defRPr/>
            </a:pPr>
            <a:r>
              <a:rPr lang="en-US" sz="2400" dirty="0">
                <a:latin typeface="Calibri" panose="020F0502020204030204" pitchFamily="34" charset="0"/>
                <a:cs typeface="Calibri" panose="020F0502020204030204" pitchFamily="34" charset="0"/>
              </a:rPr>
              <a:t>No italics to indicate editorial additions.</a:t>
            </a:r>
          </a:p>
        </p:txBody>
      </p:sp>
      <p:pic>
        <p:nvPicPr>
          <p:cNvPr id="5" name="Picture 4" descr="LivingBible.jpg">
            <a:extLst>
              <a:ext uri="{FF2B5EF4-FFF2-40B4-BE49-F238E27FC236}">
                <a16:creationId xmlns:a16="http://schemas.microsoft.com/office/drawing/2014/main" id="{63092332-1196-034D-BAC5-0315E9C0990F}"/>
              </a:ext>
            </a:extLst>
          </p:cNvPr>
          <p:cNvPicPr>
            <a:picLocks noChangeAspect="1"/>
          </p:cNvPicPr>
          <p:nvPr/>
        </p:nvPicPr>
        <p:blipFill>
          <a:blip r:embed="rId2"/>
          <a:stretch>
            <a:fillRect/>
          </a:stretch>
        </p:blipFill>
        <p:spPr>
          <a:xfrm>
            <a:off x="398462" y="1270000"/>
            <a:ext cx="1184275" cy="1738313"/>
          </a:xfrm>
          <a:prstGeom prst="rect">
            <a:avLst/>
          </a:prstGeom>
          <a:ln w="3175">
            <a:solidFill>
              <a:schemeClr val="bg1">
                <a:lumMod val="65000"/>
              </a:schemeClr>
            </a:solidFill>
          </a:ln>
          <a:effectLst>
            <a:outerShdw blurRad="50800" dist="38100" dir="2700000" sx="103000" sy="103000" algn="tl" rotWithShape="0">
              <a:prstClr val="black">
                <a:alpha val="40000"/>
              </a:prstClr>
            </a:outerShdw>
          </a:effectLst>
        </p:spPr>
      </p:pic>
    </p:spTree>
    <p:extLst>
      <p:ext uri="{BB962C8B-B14F-4D97-AF65-F5344CB8AC3E}">
        <p14:creationId xmlns:p14="http://schemas.microsoft.com/office/powerpoint/2010/main" val="1393792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1000"/>
                                        <p:tgtEl>
                                          <p:spTgt spid="6">
                                            <p:txEl>
                                              <p:pRg st="0" end="0"/>
                                            </p:txEl>
                                          </p:spTgt>
                                        </p:tgtEl>
                                      </p:cBhvr>
                                    </p:animEffect>
                                    <p:anim calcmode="lin" valueType="num">
                                      <p:cBhvr>
                                        <p:cTn id="11"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1000"/>
                                        <p:tgtEl>
                                          <p:spTgt spid="6">
                                            <p:txEl>
                                              <p:pRg st="1" end="1"/>
                                            </p:txEl>
                                          </p:spTgt>
                                        </p:tgtEl>
                                      </p:cBhvr>
                                    </p:animEffect>
                                    <p:anim calcmode="lin" valueType="num">
                                      <p:cBhvr>
                                        <p:cTn id="16"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1000"/>
                                        <p:tgtEl>
                                          <p:spTgt spid="6">
                                            <p:txEl>
                                              <p:pRg st="2" end="2"/>
                                            </p:txEl>
                                          </p:spTgt>
                                        </p:tgtEl>
                                      </p:cBhvr>
                                    </p:animEffect>
                                    <p:anim calcmode="lin" valueType="num">
                                      <p:cBhvr>
                                        <p:cTn id="2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animEffect transition="in" filter="fade">
                                      <p:cBhvr>
                                        <p:cTn id="29" dur="1000"/>
                                        <p:tgtEl>
                                          <p:spTgt spid="6">
                                            <p:txEl>
                                              <p:pRg st="3" end="3"/>
                                            </p:txEl>
                                          </p:spTgt>
                                        </p:tgtEl>
                                      </p:cBhvr>
                                    </p:animEffect>
                                    <p:anim calcmode="lin" valueType="num">
                                      <p:cBhvr>
                                        <p:cTn id="30"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6">
                                            <p:txEl>
                                              <p:pRg st="4" end="4"/>
                                            </p:txEl>
                                          </p:spTgt>
                                        </p:tgtEl>
                                        <p:attrNameLst>
                                          <p:attrName>style.visibility</p:attrName>
                                        </p:attrNameLst>
                                      </p:cBhvr>
                                      <p:to>
                                        <p:strVal val="visible"/>
                                      </p:to>
                                    </p:set>
                                    <p:animEffect transition="in" filter="fade">
                                      <p:cBhvr>
                                        <p:cTn id="36" dur="1000"/>
                                        <p:tgtEl>
                                          <p:spTgt spid="6">
                                            <p:txEl>
                                              <p:pRg st="4" end="4"/>
                                            </p:txEl>
                                          </p:spTgt>
                                        </p:tgtEl>
                                      </p:cBhvr>
                                    </p:animEffect>
                                    <p:anim calcmode="lin" valueType="num">
                                      <p:cBhvr>
                                        <p:cTn id="37"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6">
                                            <p:txEl>
                                              <p:pRg st="5" end="5"/>
                                            </p:txEl>
                                          </p:spTgt>
                                        </p:tgtEl>
                                        <p:attrNameLst>
                                          <p:attrName>style.visibility</p:attrName>
                                        </p:attrNameLst>
                                      </p:cBhvr>
                                      <p:to>
                                        <p:strVal val="visible"/>
                                      </p:to>
                                    </p:set>
                                    <p:animEffect transition="in" filter="fade">
                                      <p:cBhvr>
                                        <p:cTn id="43" dur="1000"/>
                                        <p:tgtEl>
                                          <p:spTgt spid="6">
                                            <p:txEl>
                                              <p:pRg st="5" end="5"/>
                                            </p:txEl>
                                          </p:spTgt>
                                        </p:tgtEl>
                                      </p:cBhvr>
                                    </p:animEffect>
                                    <p:anim calcmode="lin" valueType="num">
                                      <p:cBhvr>
                                        <p:cTn id="44"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7" name="Content Placeholder 2">
            <a:extLst>
              <a:ext uri="{FF2B5EF4-FFF2-40B4-BE49-F238E27FC236}">
                <a16:creationId xmlns:a16="http://schemas.microsoft.com/office/drawing/2014/main" id="{77D33B14-049D-114B-BCAA-A485EBC0CA12}"/>
              </a:ext>
            </a:extLst>
          </p:cNvPr>
          <p:cNvSpPr>
            <a:spLocks noGrp="1"/>
          </p:cNvSpPr>
          <p:nvPr>
            <p:ph idx="1"/>
          </p:nvPr>
        </p:nvSpPr>
        <p:spPr>
          <a:xfrm>
            <a:off x="1259474" y="1710097"/>
            <a:ext cx="6893925" cy="3509603"/>
          </a:xfrm>
        </p:spPr>
        <p:txBody>
          <a:bodyPr tIns="182880">
            <a:noAutofit/>
          </a:bodyPr>
          <a:lstStyle/>
          <a:p>
            <a:pPr marL="285739" indent="-285739" algn="ctr" eaLnBrk="1" hangingPunct="1">
              <a:lnSpc>
                <a:spcPct val="100000"/>
              </a:lnSpc>
              <a:spcBef>
                <a:spcPts val="0"/>
              </a:spcBef>
              <a:spcAft>
                <a:spcPts val="600"/>
              </a:spcAft>
              <a:buFont typeface="Arial" panose="020B0604020202020204" pitchFamily="34" charset="0"/>
              <a:buNone/>
              <a:defRPr/>
            </a:pPr>
            <a:r>
              <a:rPr lang="en-US" altLang="en-US" sz="4000" b="1" dirty="0">
                <a:latin typeface="Calibri" panose="020F0502020204030204" pitchFamily="34" charset="0"/>
                <a:cs typeface="Calibri" panose="020F0502020204030204" pitchFamily="34" charset="0"/>
              </a:rPr>
              <a:t>How We Got the Bible</a:t>
            </a:r>
          </a:p>
          <a:p>
            <a:pPr marL="285739" indent="-285739" algn="ctr" eaLnBrk="1" hangingPunct="1">
              <a:lnSpc>
                <a:spcPct val="100000"/>
              </a:lnSpc>
              <a:spcBef>
                <a:spcPts val="0"/>
              </a:spcBef>
              <a:spcAft>
                <a:spcPts val="1200"/>
              </a:spcAft>
              <a:buFont typeface="Arial" panose="020B0604020202020204" pitchFamily="34" charset="0"/>
              <a:buNone/>
              <a:defRPr/>
            </a:pPr>
            <a:r>
              <a:rPr lang="en-US" altLang="en-US" sz="2800" b="1" dirty="0">
                <a:latin typeface="Calibri" panose="020F0502020204030204" pitchFamily="34" charset="0"/>
                <a:cs typeface="Calibri" panose="020F0502020204030204" pitchFamily="34" charset="0"/>
              </a:rPr>
              <a:t>2007 Sermon Series</a:t>
            </a:r>
          </a:p>
          <a:p>
            <a:pPr marL="285739" indent="-285739" algn="ctr" eaLnBrk="1" hangingPunct="1">
              <a:lnSpc>
                <a:spcPct val="100000"/>
              </a:lnSpc>
              <a:spcBef>
                <a:spcPts val="0"/>
              </a:spcBef>
              <a:spcAft>
                <a:spcPts val="600"/>
              </a:spcAft>
              <a:buFont typeface="Arial" panose="020B0604020202020204" pitchFamily="34" charset="0"/>
              <a:buNone/>
              <a:defRPr/>
            </a:pPr>
            <a:r>
              <a:rPr lang="en-US" altLang="en-US" sz="4000" b="1" dirty="0">
                <a:latin typeface="Calibri" panose="020F0502020204030204" pitchFamily="34" charset="0"/>
                <a:cs typeface="Calibri" panose="020F0502020204030204" pitchFamily="34" charset="0"/>
              </a:rPr>
              <a:t>How the Bible Came to Us</a:t>
            </a:r>
          </a:p>
          <a:p>
            <a:pPr marL="285739" indent="-285739" algn="ctr" eaLnBrk="1" hangingPunct="1">
              <a:lnSpc>
                <a:spcPct val="100000"/>
              </a:lnSpc>
              <a:spcBef>
                <a:spcPts val="0"/>
              </a:spcBef>
              <a:spcAft>
                <a:spcPts val="1200"/>
              </a:spcAft>
              <a:buFont typeface="Arial" panose="020B0604020202020204" pitchFamily="34" charset="0"/>
              <a:buNone/>
              <a:defRPr/>
            </a:pPr>
            <a:r>
              <a:rPr lang="en-US" altLang="en-US" sz="2800" b="1" dirty="0">
                <a:latin typeface="Calibri" panose="020F0502020204030204" pitchFamily="34" charset="0"/>
                <a:cs typeface="Calibri" panose="020F0502020204030204" pitchFamily="34" charset="0"/>
              </a:rPr>
              <a:t>2016-17 Bulletin Series</a:t>
            </a:r>
          </a:p>
          <a:p>
            <a:pPr marL="285739" indent="-285739" algn="ctr" eaLnBrk="1" hangingPunct="1">
              <a:lnSpc>
                <a:spcPct val="100000"/>
              </a:lnSpc>
              <a:spcBef>
                <a:spcPts val="1200"/>
              </a:spcBef>
              <a:spcAft>
                <a:spcPts val="600"/>
              </a:spcAft>
              <a:buFont typeface="Arial" panose="020B0604020202020204" pitchFamily="34" charset="0"/>
              <a:buNone/>
              <a:defRPr/>
            </a:pPr>
            <a:r>
              <a:rPr lang="en-US" altLang="en-US" sz="3200" b="1" dirty="0" err="1">
                <a:latin typeface="Calibri" panose="020F0502020204030204" pitchFamily="34" charset="0"/>
                <a:cs typeface="Calibri" panose="020F0502020204030204" pitchFamily="34" charset="0"/>
              </a:rPr>
              <a:t>www.olsenpark.com</a:t>
            </a:r>
            <a:endParaRPr lang="en-US" altLang="en-US" sz="3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20000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1000"/>
                                        <p:tgtEl>
                                          <p:spTgt spid="7">
                                            <p:txEl>
                                              <p:pRg st="1" end="1"/>
                                            </p:txEl>
                                          </p:spTgt>
                                        </p:tgtEl>
                                      </p:cBhvr>
                                    </p:animEffect>
                                    <p:anim calcmode="lin" valueType="num">
                                      <p:cBhvr>
                                        <p:cTn id="13"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Effect transition="in" filter="fade">
                                      <p:cBhvr>
                                        <p:cTn id="24" dur="1000"/>
                                        <p:tgtEl>
                                          <p:spTgt spid="7">
                                            <p:txEl>
                                              <p:pRg st="3" end="3"/>
                                            </p:txEl>
                                          </p:spTgt>
                                        </p:tgtEl>
                                      </p:cBhvr>
                                    </p:animEffect>
                                    <p:anim calcmode="lin" valueType="num">
                                      <p:cBhvr>
                                        <p:cTn id="25"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Effect transition="in" filter="fade">
                                      <p:cBhvr>
                                        <p:cTn id="31" dur="1000"/>
                                        <p:tgtEl>
                                          <p:spTgt spid="7">
                                            <p:txEl>
                                              <p:pRg st="4" end="4"/>
                                            </p:txEl>
                                          </p:spTgt>
                                        </p:tgtEl>
                                      </p:cBhvr>
                                    </p:animEffect>
                                    <p:anim calcmode="lin" valueType="num">
                                      <p:cBhvr>
                                        <p:cTn id="32"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6" name="Content Placeholder 2">
            <a:extLst>
              <a:ext uri="{FF2B5EF4-FFF2-40B4-BE49-F238E27FC236}">
                <a16:creationId xmlns:a16="http://schemas.microsoft.com/office/drawing/2014/main" id="{BFB6E814-2167-EB48-B9C8-CB1AFD65548E}"/>
              </a:ext>
            </a:extLst>
          </p:cNvPr>
          <p:cNvSpPr>
            <a:spLocks noGrp="1"/>
          </p:cNvSpPr>
          <p:nvPr>
            <p:ph idx="1"/>
          </p:nvPr>
        </p:nvSpPr>
        <p:spPr>
          <a:xfrm>
            <a:off x="1259474" y="1710097"/>
            <a:ext cx="6893925" cy="3509603"/>
          </a:xfrm>
        </p:spPr>
        <p:txBody>
          <a:bodyPr tIns="0" rtlCol="0">
            <a:noAutofit/>
          </a:bodyPr>
          <a:lstStyle/>
          <a:p>
            <a:pPr marL="285739" indent="-285739" algn="ctr">
              <a:lnSpc>
                <a:spcPct val="100000"/>
              </a:lnSpc>
              <a:spcBef>
                <a:spcPts val="0"/>
              </a:spcBef>
              <a:spcAft>
                <a:spcPts val="1800"/>
              </a:spcAft>
              <a:buNone/>
              <a:defRPr/>
            </a:pPr>
            <a:r>
              <a:rPr lang="en-US" sz="3600" b="1" i="1" dirty="0">
                <a:latin typeface="Calibri" panose="020F0502020204030204" pitchFamily="34" charset="0"/>
                <a:cs typeface="Calibri" panose="020F0502020204030204" pitchFamily="34" charset="0"/>
              </a:rPr>
              <a:t>English Standard Version</a:t>
            </a:r>
            <a:endParaRPr lang="en-US" sz="1800" b="1" dirty="0">
              <a:latin typeface="Calibri" panose="020F0502020204030204" pitchFamily="34" charset="0"/>
              <a:cs typeface="Calibri" panose="020F0502020204030204" pitchFamily="34" charset="0"/>
            </a:endParaRPr>
          </a:p>
          <a:p>
            <a:pPr marL="12700" indent="-12700" algn="ctr">
              <a:lnSpc>
                <a:spcPct val="100000"/>
              </a:lnSpc>
              <a:spcBef>
                <a:spcPts val="0"/>
              </a:spcBef>
              <a:spcAft>
                <a:spcPts val="600"/>
              </a:spcAft>
              <a:buNone/>
              <a:defRPr/>
            </a:pPr>
            <a:r>
              <a:rPr lang="en-US" sz="3600" b="1" dirty="0">
                <a:latin typeface="Calibri" panose="020F0502020204030204" pitchFamily="34" charset="0"/>
                <a:cs typeface="Calibri" panose="020F0502020204030204" pitchFamily="34" charset="0"/>
              </a:rPr>
              <a:t>Romans 8:5</a:t>
            </a:r>
          </a:p>
          <a:p>
            <a:pPr marL="14288" indent="-14288" algn="ctr">
              <a:lnSpc>
                <a:spcPct val="100000"/>
              </a:lnSpc>
              <a:spcBef>
                <a:spcPts val="0"/>
              </a:spcBef>
              <a:spcAft>
                <a:spcPts val="1800"/>
              </a:spcAft>
              <a:buNone/>
              <a:defRPr/>
            </a:pPr>
            <a:r>
              <a:rPr lang="en-US" sz="2800" dirty="0">
                <a:latin typeface="Calibri" panose="020F0502020204030204" pitchFamily="34" charset="0"/>
                <a:cs typeface="Calibri" panose="020F0502020204030204" pitchFamily="34" charset="0"/>
              </a:rPr>
              <a:t>“For those who live according to the flesh set their minds on the things of the flesh, but those who live according to the Spirit set their minds on the things of the Spirit”</a:t>
            </a:r>
          </a:p>
        </p:txBody>
      </p:sp>
      <p:pic>
        <p:nvPicPr>
          <p:cNvPr id="7" name="Picture 6" descr="LivingBible.jpg">
            <a:extLst>
              <a:ext uri="{FF2B5EF4-FFF2-40B4-BE49-F238E27FC236}">
                <a16:creationId xmlns:a16="http://schemas.microsoft.com/office/drawing/2014/main" id="{578EEAE3-17DC-D141-A2B5-7864133DD3DA}"/>
              </a:ext>
            </a:extLst>
          </p:cNvPr>
          <p:cNvPicPr>
            <a:picLocks noChangeAspect="1"/>
          </p:cNvPicPr>
          <p:nvPr/>
        </p:nvPicPr>
        <p:blipFill>
          <a:blip r:embed="rId2"/>
          <a:stretch>
            <a:fillRect/>
          </a:stretch>
        </p:blipFill>
        <p:spPr>
          <a:xfrm>
            <a:off x="398462" y="1270000"/>
            <a:ext cx="1184275" cy="1738313"/>
          </a:xfrm>
          <a:prstGeom prst="rect">
            <a:avLst/>
          </a:prstGeom>
          <a:ln w="3175">
            <a:solidFill>
              <a:schemeClr val="bg1">
                <a:lumMod val="65000"/>
              </a:schemeClr>
            </a:solidFill>
          </a:ln>
          <a:effectLst>
            <a:outerShdw blurRad="50800" dist="38100" dir="2700000" sx="103000" sy="103000" algn="tl" rotWithShape="0">
              <a:prstClr val="black">
                <a:alpha val="40000"/>
              </a:prstClr>
            </a:outerShdw>
          </a:effectLst>
        </p:spPr>
      </p:pic>
    </p:spTree>
    <p:extLst>
      <p:ext uri="{BB962C8B-B14F-4D97-AF65-F5344CB8AC3E}">
        <p14:creationId xmlns:p14="http://schemas.microsoft.com/office/powerpoint/2010/main" val="120015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1000"/>
                                        <p:tgtEl>
                                          <p:spTgt spid="6">
                                            <p:txEl>
                                              <p:pRg st="2" end="2"/>
                                            </p:txEl>
                                          </p:spTgt>
                                        </p:tgtEl>
                                      </p:cBhvr>
                                    </p:animEffect>
                                    <p:anim calcmode="lin" valueType="num">
                                      <p:cBhvr>
                                        <p:cTn id="1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6" name="Content Placeholder 2">
            <a:extLst>
              <a:ext uri="{FF2B5EF4-FFF2-40B4-BE49-F238E27FC236}">
                <a16:creationId xmlns:a16="http://schemas.microsoft.com/office/drawing/2014/main" id="{BFB6E814-2167-EB48-B9C8-CB1AFD65548E}"/>
              </a:ext>
            </a:extLst>
          </p:cNvPr>
          <p:cNvSpPr>
            <a:spLocks noGrp="1"/>
          </p:cNvSpPr>
          <p:nvPr>
            <p:ph idx="1"/>
          </p:nvPr>
        </p:nvSpPr>
        <p:spPr>
          <a:xfrm>
            <a:off x="1259474" y="1710097"/>
            <a:ext cx="6893925" cy="3509603"/>
          </a:xfrm>
        </p:spPr>
        <p:txBody>
          <a:bodyPr tIns="0" rtlCol="0">
            <a:noAutofit/>
          </a:bodyPr>
          <a:lstStyle/>
          <a:p>
            <a:pPr marL="285739" indent="-285739" algn="ctr">
              <a:lnSpc>
                <a:spcPct val="100000"/>
              </a:lnSpc>
              <a:spcBef>
                <a:spcPts val="0"/>
              </a:spcBef>
              <a:spcAft>
                <a:spcPts val="1800"/>
              </a:spcAft>
              <a:buNone/>
              <a:defRPr/>
            </a:pPr>
            <a:r>
              <a:rPr lang="en-US" sz="3600" b="1" i="1" dirty="0">
                <a:latin typeface="Calibri" panose="020F0502020204030204" pitchFamily="34" charset="0"/>
                <a:cs typeface="Calibri" panose="020F0502020204030204" pitchFamily="34" charset="0"/>
              </a:rPr>
              <a:t>English Standard Version</a:t>
            </a:r>
            <a:endParaRPr lang="en-US" sz="1800" b="1" dirty="0">
              <a:latin typeface="Calibri" panose="020F0502020204030204" pitchFamily="34" charset="0"/>
              <a:cs typeface="Calibri" panose="020F0502020204030204" pitchFamily="34" charset="0"/>
            </a:endParaRPr>
          </a:p>
          <a:p>
            <a:pPr marL="12700" indent="-12700" algn="ctr">
              <a:lnSpc>
                <a:spcPct val="100000"/>
              </a:lnSpc>
              <a:spcBef>
                <a:spcPts val="0"/>
              </a:spcBef>
              <a:spcAft>
                <a:spcPts val="600"/>
              </a:spcAft>
              <a:buNone/>
              <a:defRPr/>
            </a:pPr>
            <a:r>
              <a:rPr lang="en-US" sz="3600" b="1" dirty="0">
                <a:latin typeface="Calibri" panose="020F0502020204030204" pitchFamily="34" charset="0"/>
                <a:cs typeface="Calibri" panose="020F0502020204030204" pitchFamily="34" charset="0"/>
              </a:rPr>
              <a:t>Romans 8:5</a:t>
            </a:r>
          </a:p>
          <a:p>
            <a:pPr marL="14288" indent="-14288" algn="ctr">
              <a:lnSpc>
                <a:spcPct val="100000"/>
              </a:lnSpc>
              <a:spcBef>
                <a:spcPts val="0"/>
              </a:spcBef>
              <a:spcAft>
                <a:spcPts val="1800"/>
              </a:spcAft>
              <a:buNone/>
              <a:defRPr/>
            </a:pPr>
            <a:r>
              <a:rPr lang="en-US" sz="2800" dirty="0">
                <a:latin typeface="Calibri" panose="020F0502020204030204" pitchFamily="34" charset="0"/>
                <a:cs typeface="Calibri" panose="020F0502020204030204" pitchFamily="34" charset="0"/>
              </a:rPr>
              <a:t>“For those who live according to the flesh set their minds on the things of the flesh, but those who live according to the Spirit </a:t>
            </a:r>
            <a:r>
              <a:rPr lang="en-US" sz="2800" dirty="0">
                <a:solidFill>
                  <a:srgbClr val="FFC000"/>
                </a:solidFill>
                <a:latin typeface="Calibri" panose="020F0502020204030204" pitchFamily="34" charset="0"/>
                <a:cs typeface="Calibri" panose="020F0502020204030204" pitchFamily="34" charset="0"/>
              </a:rPr>
              <a:t>set their minds on </a:t>
            </a:r>
            <a:r>
              <a:rPr lang="en-US" sz="2800" dirty="0">
                <a:latin typeface="Calibri" panose="020F0502020204030204" pitchFamily="34" charset="0"/>
                <a:cs typeface="Calibri" panose="020F0502020204030204" pitchFamily="34" charset="0"/>
              </a:rPr>
              <a:t>the things of the Spirit”</a:t>
            </a:r>
          </a:p>
        </p:txBody>
      </p:sp>
      <p:pic>
        <p:nvPicPr>
          <p:cNvPr id="7" name="Picture 6" descr="LivingBible.jpg">
            <a:extLst>
              <a:ext uri="{FF2B5EF4-FFF2-40B4-BE49-F238E27FC236}">
                <a16:creationId xmlns:a16="http://schemas.microsoft.com/office/drawing/2014/main" id="{578EEAE3-17DC-D141-A2B5-7864133DD3DA}"/>
              </a:ext>
            </a:extLst>
          </p:cNvPr>
          <p:cNvPicPr>
            <a:picLocks noChangeAspect="1"/>
          </p:cNvPicPr>
          <p:nvPr/>
        </p:nvPicPr>
        <p:blipFill>
          <a:blip r:embed="rId2"/>
          <a:stretch>
            <a:fillRect/>
          </a:stretch>
        </p:blipFill>
        <p:spPr>
          <a:xfrm>
            <a:off x="398462" y="1270000"/>
            <a:ext cx="1184275" cy="1738313"/>
          </a:xfrm>
          <a:prstGeom prst="rect">
            <a:avLst/>
          </a:prstGeom>
          <a:ln w="3175">
            <a:solidFill>
              <a:schemeClr val="bg1">
                <a:lumMod val="65000"/>
              </a:schemeClr>
            </a:solidFill>
          </a:ln>
          <a:effectLst>
            <a:outerShdw blurRad="50800" dist="38100" dir="2700000" sx="103000" sy="103000" algn="tl" rotWithShape="0">
              <a:prstClr val="black">
                <a:alpha val="40000"/>
              </a:prstClr>
            </a:outerShdw>
          </a:effectLst>
        </p:spPr>
      </p:pic>
      <p:sp>
        <p:nvSpPr>
          <p:cNvPr id="5" name="TextBox 5">
            <a:extLst>
              <a:ext uri="{FF2B5EF4-FFF2-40B4-BE49-F238E27FC236}">
                <a16:creationId xmlns:a16="http://schemas.microsoft.com/office/drawing/2014/main" id="{4677F87B-A060-DF43-9AEB-4A3FE6498759}"/>
              </a:ext>
            </a:extLst>
          </p:cNvPr>
          <p:cNvSpPr txBox="1">
            <a:spLocks noChangeArrowheads="1"/>
          </p:cNvSpPr>
          <p:nvPr/>
        </p:nvSpPr>
        <p:spPr bwMode="auto">
          <a:xfrm>
            <a:off x="3657600" y="5019675"/>
            <a:ext cx="2971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sz="2000" b="1" i="1" dirty="0">
                <a:latin typeface="Palatino Linotype" panose="02040502050505030304" pitchFamily="18" charset="0"/>
              </a:rPr>
              <a:t>Should have italicized</a:t>
            </a:r>
          </a:p>
        </p:txBody>
      </p:sp>
      <p:cxnSp>
        <p:nvCxnSpPr>
          <p:cNvPr id="8" name="Straight Arrow Connector 7">
            <a:extLst>
              <a:ext uri="{FF2B5EF4-FFF2-40B4-BE49-F238E27FC236}">
                <a16:creationId xmlns:a16="http://schemas.microsoft.com/office/drawing/2014/main" id="{C346961D-A327-3648-9997-2CA2312C5A5C}"/>
              </a:ext>
            </a:extLst>
          </p:cNvPr>
          <p:cNvCxnSpPr>
            <a:stCxn id="5" idx="1"/>
          </p:cNvCxnSpPr>
          <p:nvPr/>
        </p:nvCxnSpPr>
        <p:spPr>
          <a:xfrm rot="10800000">
            <a:off x="3276600" y="4867275"/>
            <a:ext cx="381000" cy="352425"/>
          </a:xfrm>
          <a:prstGeom prst="straightConnector1">
            <a:avLst/>
          </a:prstGeom>
          <a:ln w="50800">
            <a:solidFill>
              <a:srgbClr val="FFFF66"/>
            </a:solidFill>
            <a:tailEnd type="stealth"/>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3C5D24DA-3EB9-FD4F-B930-6ABDEE52CE52}"/>
              </a:ext>
            </a:extLst>
          </p:cNvPr>
          <p:cNvCxnSpPr>
            <a:cxnSpLocks/>
          </p:cNvCxnSpPr>
          <p:nvPr/>
        </p:nvCxnSpPr>
        <p:spPr>
          <a:xfrm flipV="1">
            <a:off x="6477000" y="4457700"/>
            <a:ext cx="1013412" cy="714375"/>
          </a:xfrm>
          <a:prstGeom prst="straightConnector1">
            <a:avLst/>
          </a:prstGeom>
          <a:ln w="50800">
            <a:solidFill>
              <a:srgbClr val="FFFF66"/>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9042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par>
                                <p:cTn id="11" presetID="10"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6" name="Content Placeholder 2">
            <a:extLst>
              <a:ext uri="{FF2B5EF4-FFF2-40B4-BE49-F238E27FC236}">
                <a16:creationId xmlns:a16="http://schemas.microsoft.com/office/drawing/2014/main" id="{BFB6E814-2167-EB48-B9C8-CB1AFD65548E}"/>
              </a:ext>
            </a:extLst>
          </p:cNvPr>
          <p:cNvSpPr>
            <a:spLocks noGrp="1"/>
          </p:cNvSpPr>
          <p:nvPr>
            <p:ph idx="1"/>
          </p:nvPr>
        </p:nvSpPr>
        <p:spPr>
          <a:xfrm>
            <a:off x="1259474" y="1710097"/>
            <a:ext cx="6893925" cy="3509603"/>
          </a:xfrm>
        </p:spPr>
        <p:txBody>
          <a:bodyPr tIns="0" rtlCol="0">
            <a:noAutofit/>
          </a:bodyPr>
          <a:lstStyle/>
          <a:p>
            <a:pPr marL="285739" indent="-285739" algn="ctr">
              <a:lnSpc>
                <a:spcPct val="100000"/>
              </a:lnSpc>
              <a:spcBef>
                <a:spcPts val="0"/>
              </a:spcBef>
              <a:spcAft>
                <a:spcPts val="3000"/>
              </a:spcAft>
              <a:buNone/>
              <a:defRPr/>
            </a:pPr>
            <a:r>
              <a:rPr lang="en-US" sz="3600" b="1" i="1" dirty="0">
                <a:latin typeface="Calibri" panose="020F0502020204030204" pitchFamily="34" charset="0"/>
                <a:cs typeface="Calibri" panose="020F0502020204030204" pitchFamily="34" charset="0"/>
              </a:rPr>
              <a:t>English Standard Version</a:t>
            </a:r>
            <a:endParaRPr lang="en-US" sz="1800" b="1" dirty="0">
              <a:latin typeface="Calibri" panose="020F0502020204030204" pitchFamily="34" charset="0"/>
              <a:cs typeface="Calibri" panose="020F0502020204030204" pitchFamily="34" charset="0"/>
            </a:endParaRPr>
          </a:p>
          <a:p>
            <a:pPr marL="12700" indent="-12700" algn="ctr">
              <a:lnSpc>
                <a:spcPct val="100000"/>
              </a:lnSpc>
              <a:spcBef>
                <a:spcPts val="0"/>
              </a:spcBef>
              <a:spcAft>
                <a:spcPts val="1200"/>
              </a:spcAft>
              <a:buNone/>
              <a:defRPr/>
            </a:pPr>
            <a:r>
              <a:rPr lang="en-US" sz="3600" b="1" dirty="0">
                <a:latin typeface="Calibri" panose="020F0502020204030204" pitchFamily="34" charset="0"/>
                <a:cs typeface="Calibri" panose="020F0502020204030204" pitchFamily="34" charset="0"/>
              </a:rPr>
              <a:t>Matthew 16:18</a:t>
            </a:r>
          </a:p>
          <a:p>
            <a:pPr marL="14288" indent="-14288" algn="ctr">
              <a:lnSpc>
                <a:spcPct val="100000"/>
              </a:lnSpc>
              <a:spcBef>
                <a:spcPts val="0"/>
              </a:spcBef>
              <a:spcAft>
                <a:spcPts val="1800"/>
              </a:spcAft>
              <a:buNone/>
              <a:defRPr/>
            </a:pPr>
            <a:r>
              <a:rPr lang="en-US" sz="2800" dirty="0">
                <a:latin typeface="Calibri" panose="020F0502020204030204" pitchFamily="34" charset="0"/>
                <a:cs typeface="Calibri" panose="020F0502020204030204" pitchFamily="34" charset="0"/>
              </a:rPr>
              <a:t>“Gates of hell” should be “hades”</a:t>
            </a:r>
          </a:p>
          <a:p>
            <a:pPr algn="ctr">
              <a:lnSpc>
                <a:spcPct val="100000"/>
              </a:lnSpc>
              <a:spcBef>
                <a:spcPts val="0"/>
              </a:spcBef>
              <a:spcAft>
                <a:spcPts val="1800"/>
              </a:spcAft>
              <a:defRPr/>
            </a:pPr>
            <a:r>
              <a:rPr lang="en-US" sz="2800" dirty="0">
                <a:latin typeface="Calibri" panose="020F0502020204030204" pitchFamily="34" charset="0"/>
                <a:cs typeface="Calibri" panose="020F0502020204030204" pitchFamily="34" charset="0"/>
              </a:rPr>
              <a:t>In Acts 2:31 and Luke 16:23 it uses “hades”</a:t>
            </a:r>
          </a:p>
        </p:txBody>
      </p:sp>
      <p:pic>
        <p:nvPicPr>
          <p:cNvPr id="7" name="Picture 6" descr="LivingBible.jpg">
            <a:extLst>
              <a:ext uri="{FF2B5EF4-FFF2-40B4-BE49-F238E27FC236}">
                <a16:creationId xmlns:a16="http://schemas.microsoft.com/office/drawing/2014/main" id="{578EEAE3-17DC-D141-A2B5-7864133DD3DA}"/>
              </a:ext>
            </a:extLst>
          </p:cNvPr>
          <p:cNvPicPr>
            <a:picLocks noChangeAspect="1"/>
          </p:cNvPicPr>
          <p:nvPr/>
        </p:nvPicPr>
        <p:blipFill>
          <a:blip r:embed="rId2"/>
          <a:stretch>
            <a:fillRect/>
          </a:stretch>
        </p:blipFill>
        <p:spPr>
          <a:xfrm>
            <a:off x="398462" y="1270000"/>
            <a:ext cx="1184275" cy="1738313"/>
          </a:xfrm>
          <a:prstGeom prst="rect">
            <a:avLst/>
          </a:prstGeom>
          <a:ln w="3175">
            <a:solidFill>
              <a:schemeClr val="bg1">
                <a:lumMod val="65000"/>
              </a:schemeClr>
            </a:solidFill>
          </a:ln>
          <a:effectLst>
            <a:outerShdw blurRad="50800" dist="38100" dir="2700000" sx="103000" sy="103000" algn="tl" rotWithShape="0">
              <a:prstClr val="black">
                <a:alpha val="40000"/>
              </a:prstClr>
            </a:outerShdw>
          </a:effectLst>
        </p:spPr>
      </p:pic>
    </p:spTree>
    <p:extLst>
      <p:ext uri="{BB962C8B-B14F-4D97-AF65-F5344CB8AC3E}">
        <p14:creationId xmlns:p14="http://schemas.microsoft.com/office/powerpoint/2010/main" val="2882529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anim calcmode="lin" valueType="num">
                                      <p:cBhvr>
                                        <p:cTn id="1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anim calcmode="lin" valueType="num">
                                      <p:cBhvr>
                                        <p:cTn id="1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Effect transition="in" filter="fade">
                                      <p:cBhvr>
                                        <p:cTn id="24" dur="1000"/>
                                        <p:tgtEl>
                                          <p:spTgt spid="6">
                                            <p:txEl>
                                              <p:pRg st="3" end="3"/>
                                            </p:txEl>
                                          </p:spTgt>
                                        </p:tgtEl>
                                      </p:cBhvr>
                                    </p:animEffect>
                                    <p:anim calcmode="lin" valueType="num">
                                      <p:cBhvr>
                                        <p:cTn id="25"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7" name="Content Placeholder 2">
            <a:extLst>
              <a:ext uri="{FF2B5EF4-FFF2-40B4-BE49-F238E27FC236}">
                <a16:creationId xmlns:a16="http://schemas.microsoft.com/office/drawing/2014/main" id="{77D33B14-049D-114B-BCAA-A485EBC0CA12}"/>
              </a:ext>
            </a:extLst>
          </p:cNvPr>
          <p:cNvSpPr>
            <a:spLocks noGrp="1"/>
          </p:cNvSpPr>
          <p:nvPr>
            <p:ph idx="1"/>
          </p:nvPr>
        </p:nvSpPr>
        <p:spPr>
          <a:xfrm>
            <a:off x="1259474" y="1562101"/>
            <a:ext cx="6893925" cy="3657600"/>
          </a:xfrm>
        </p:spPr>
        <p:txBody>
          <a:bodyPr tIns="91440">
            <a:noAutofit/>
          </a:bodyPr>
          <a:lstStyle/>
          <a:p>
            <a:pPr marL="285739" indent="-285739" algn="ctr" eaLnBrk="1" hangingPunct="1">
              <a:lnSpc>
                <a:spcPct val="100000"/>
              </a:lnSpc>
              <a:spcBef>
                <a:spcPts val="0"/>
              </a:spcBef>
              <a:spcAft>
                <a:spcPts val="0"/>
              </a:spcAft>
              <a:buFont typeface="Arial" panose="020B0604020202020204" pitchFamily="34" charset="0"/>
              <a:buNone/>
              <a:defRPr/>
            </a:pPr>
            <a:r>
              <a:rPr lang="en-US" altLang="en-US" sz="4000" b="1" dirty="0">
                <a:latin typeface="Calibri" panose="020F0502020204030204" pitchFamily="34" charset="0"/>
                <a:cs typeface="Calibri" panose="020F0502020204030204" pitchFamily="34" charset="0"/>
              </a:rPr>
              <a:t>Recommended Translations</a:t>
            </a:r>
          </a:p>
          <a:p>
            <a:pPr marL="285739" indent="-285739" algn="ctr" eaLnBrk="1" hangingPunct="1">
              <a:lnSpc>
                <a:spcPct val="100000"/>
              </a:lnSpc>
              <a:spcBef>
                <a:spcPts val="0"/>
              </a:spcBef>
              <a:spcAft>
                <a:spcPts val="600"/>
              </a:spcAft>
              <a:buFont typeface="Arial" panose="020B0604020202020204" pitchFamily="34" charset="0"/>
              <a:buNone/>
              <a:defRPr/>
            </a:pPr>
            <a:r>
              <a:rPr lang="en-US" altLang="en-US" sz="3200" b="1" dirty="0">
                <a:latin typeface="Calibri" panose="020F0502020204030204" pitchFamily="34" charset="0"/>
                <a:cs typeface="Calibri" panose="020F0502020204030204" pitchFamily="34" charset="0"/>
              </a:rPr>
              <a:t>A ”formal equivalence” translation</a:t>
            </a:r>
          </a:p>
          <a:p>
            <a:pPr marL="285739" indent="-285739" algn="ctr">
              <a:lnSpc>
                <a:spcPct val="100000"/>
              </a:lnSpc>
              <a:spcBef>
                <a:spcPts val="0"/>
              </a:spcBef>
              <a:spcAft>
                <a:spcPts val="0"/>
              </a:spcAft>
              <a:defRPr/>
            </a:pPr>
            <a:r>
              <a:rPr lang="en-US" altLang="en-US" sz="3200" b="1" dirty="0">
                <a:latin typeface="Calibri" panose="020F0502020204030204" pitchFamily="34" charset="0"/>
                <a:cs typeface="Calibri" panose="020F0502020204030204" pitchFamily="34" charset="0"/>
              </a:rPr>
              <a:t>King James Version </a:t>
            </a:r>
          </a:p>
          <a:p>
            <a:pPr marL="285739" indent="-285739" algn="ctr">
              <a:lnSpc>
                <a:spcPct val="100000"/>
              </a:lnSpc>
              <a:spcBef>
                <a:spcPts val="0"/>
              </a:spcBef>
              <a:spcAft>
                <a:spcPts val="0"/>
              </a:spcAft>
              <a:defRPr/>
            </a:pPr>
            <a:r>
              <a:rPr lang="en-US" altLang="en-US" sz="3200" b="1" dirty="0">
                <a:latin typeface="Calibri" panose="020F0502020204030204" pitchFamily="34" charset="0"/>
                <a:cs typeface="Calibri" panose="020F0502020204030204" pitchFamily="34" charset="0"/>
              </a:rPr>
              <a:t>New King James Version</a:t>
            </a:r>
          </a:p>
          <a:p>
            <a:pPr marL="285739" indent="-285739" algn="ctr">
              <a:lnSpc>
                <a:spcPct val="100000"/>
              </a:lnSpc>
              <a:spcBef>
                <a:spcPts val="0"/>
              </a:spcBef>
              <a:spcAft>
                <a:spcPts val="0"/>
              </a:spcAft>
              <a:defRPr/>
            </a:pPr>
            <a:r>
              <a:rPr lang="en-US" altLang="en-US" sz="3200" b="1" dirty="0">
                <a:latin typeface="Calibri" panose="020F0502020204030204" pitchFamily="34" charset="0"/>
                <a:cs typeface="Calibri" panose="020F0502020204030204" pitchFamily="34" charset="0"/>
              </a:rPr>
              <a:t>American Standard Version</a:t>
            </a:r>
          </a:p>
          <a:p>
            <a:pPr marL="285739" indent="-285739" algn="ctr">
              <a:lnSpc>
                <a:spcPct val="100000"/>
              </a:lnSpc>
              <a:spcBef>
                <a:spcPts val="0"/>
              </a:spcBef>
              <a:spcAft>
                <a:spcPts val="0"/>
              </a:spcAft>
              <a:defRPr/>
            </a:pPr>
            <a:r>
              <a:rPr lang="en-US" altLang="en-US" sz="3200" b="1" dirty="0">
                <a:latin typeface="Calibri" panose="020F0502020204030204" pitchFamily="34" charset="0"/>
                <a:cs typeface="Calibri" panose="020F0502020204030204" pitchFamily="34" charset="0"/>
              </a:rPr>
              <a:t>New American Standard Version</a:t>
            </a:r>
          </a:p>
          <a:p>
            <a:pPr marL="285739" indent="-285739" algn="ctr">
              <a:lnSpc>
                <a:spcPct val="100000"/>
              </a:lnSpc>
              <a:spcBef>
                <a:spcPts val="0"/>
              </a:spcBef>
              <a:spcAft>
                <a:spcPts val="0"/>
              </a:spcAft>
              <a:defRPr/>
            </a:pPr>
            <a:r>
              <a:rPr lang="en-US" altLang="en-US" sz="3200" b="1" dirty="0">
                <a:latin typeface="Calibri" panose="020F0502020204030204" pitchFamily="34" charset="0"/>
                <a:cs typeface="Calibri" panose="020F0502020204030204" pitchFamily="34" charset="0"/>
              </a:rPr>
              <a:t>(English Standard Version)</a:t>
            </a:r>
          </a:p>
          <a:p>
            <a:pPr marL="285739" indent="-285739" algn="ctr">
              <a:lnSpc>
                <a:spcPct val="100000"/>
              </a:lnSpc>
              <a:spcBef>
                <a:spcPts val="600"/>
              </a:spcBef>
              <a:spcAft>
                <a:spcPts val="0"/>
              </a:spcAft>
              <a:defRPr/>
            </a:pPr>
            <a:endParaRPr lang="en-US" altLang="en-US" sz="3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07719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anim calcmode="lin" valueType="num">
                                      <p:cBhvr>
                                        <p:cTn id="3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xEl>
                                              <p:pRg st="5" end="5"/>
                                            </p:txEl>
                                          </p:spTgt>
                                        </p:tgtEl>
                                        <p:attrNameLst>
                                          <p:attrName>style.visibility</p:attrName>
                                        </p:attrNameLst>
                                      </p:cBhvr>
                                      <p:to>
                                        <p:strVal val="visible"/>
                                      </p:to>
                                    </p:set>
                                    <p:animEffect transition="in" filter="fade">
                                      <p:cBhvr>
                                        <p:cTn id="42" dur="1000"/>
                                        <p:tgtEl>
                                          <p:spTgt spid="7">
                                            <p:txEl>
                                              <p:pRg st="5" end="5"/>
                                            </p:txEl>
                                          </p:spTgt>
                                        </p:tgtEl>
                                      </p:cBhvr>
                                    </p:animEffect>
                                    <p:anim calcmode="lin" valueType="num">
                                      <p:cBhvr>
                                        <p:cTn id="43"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7">
                                            <p:txEl>
                                              <p:pRg st="6" end="6"/>
                                            </p:txEl>
                                          </p:spTgt>
                                        </p:tgtEl>
                                        <p:attrNameLst>
                                          <p:attrName>style.visibility</p:attrName>
                                        </p:attrNameLst>
                                      </p:cBhvr>
                                      <p:to>
                                        <p:strVal val="visible"/>
                                      </p:to>
                                    </p:set>
                                    <p:animEffect transition="in" filter="fade">
                                      <p:cBhvr>
                                        <p:cTn id="49" dur="1000"/>
                                        <p:tgtEl>
                                          <p:spTgt spid="7">
                                            <p:txEl>
                                              <p:pRg st="6" end="6"/>
                                            </p:txEl>
                                          </p:spTgt>
                                        </p:tgtEl>
                                      </p:cBhvr>
                                    </p:animEffect>
                                    <p:anim calcmode="lin" valueType="num">
                                      <p:cBhvr>
                                        <p:cTn id="50"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7" name="Content Placeholder 2">
            <a:extLst>
              <a:ext uri="{FF2B5EF4-FFF2-40B4-BE49-F238E27FC236}">
                <a16:creationId xmlns:a16="http://schemas.microsoft.com/office/drawing/2014/main" id="{77D33B14-049D-114B-BCAA-A485EBC0CA12}"/>
              </a:ext>
            </a:extLst>
          </p:cNvPr>
          <p:cNvSpPr>
            <a:spLocks noGrp="1"/>
          </p:cNvSpPr>
          <p:nvPr>
            <p:ph idx="1"/>
          </p:nvPr>
        </p:nvSpPr>
        <p:spPr>
          <a:xfrm>
            <a:off x="1259474" y="1710097"/>
            <a:ext cx="6893925" cy="3509603"/>
          </a:xfrm>
        </p:spPr>
        <p:txBody>
          <a:bodyPr tIns="91440">
            <a:noAutofit/>
          </a:bodyPr>
          <a:lstStyle/>
          <a:p>
            <a:pPr marL="285739" indent="-285739" algn="ctr" eaLnBrk="1" hangingPunct="1">
              <a:lnSpc>
                <a:spcPct val="100000"/>
              </a:lnSpc>
              <a:spcBef>
                <a:spcPts val="0"/>
              </a:spcBef>
              <a:spcAft>
                <a:spcPts val="600"/>
              </a:spcAft>
              <a:buFont typeface="Arial" panose="020B0604020202020204" pitchFamily="34" charset="0"/>
              <a:buNone/>
              <a:defRPr/>
            </a:pPr>
            <a:r>
              <a:rPr lang="en-US" altLang="en-US" sz="4000" b="1" dirty="0">
                <a:latin typeface="Calibri" panose="020F0502020204030204" pitchFamily="34" charset="0"/>
                <a:cs typeface="Calibri" panose="020F0502020204030204" pitchFamily="34" charset="0"/>
              </a:rPr>
              <a:t>Why Do Translations Differ?</a:t>
            </a:r>
          </a:p>
          <a:p>
            <a:pPr marL="285739" indent="-285739" algn="ctr" eaLnBrk="1" hangingPunct="1">
              <a:lnSpc>
                <a:spcPct val="100000"/>
              </a:lnSpc>
              <a:spcBef>
                <a:spcPts val="600"/>
              </a:spcBef>
              <a:spcAft>
                <a:spcPts val="600"/>
              </a:spcAft>
              <a:defRPr/>
            </a:pPr>
            <a:r>
              <a:rPr lang="en-US" altLang="en-US" sz="3400" b="1" dirty="0">
                <a:latin typeface="Calibri" panose="020F0502020204030204" pitchFamily="34" charset="0"/>
                <a:cs typeface="Calibri" panose="020F0502020204030204" pitchFamily="34" charset="0"/>
              </a:rPr>
              <a:t>Differences in language</a:t>
            </a:r>
          </a:p>
          <a:p>
            <a:pPr marL="285739" indent="-285739" algn="ctr" eaLnBrk="1" hangingPunct="1">
              <a:lnSpc>
                <a:spcPct val="100000"/>
              </a:lnSpc>
              <a:spcBef>
                <a:spcPts val="0"/>
              </a:spcBef>
              <a:spcAft>
                <a:spcPts val="600"/>
              </a:spcAft>
              <a:defRPr/>
            </a:pPr>
            <a:r>
              <a:rPr lang="en-US" altLang="en-US" sz="3400" b="1" dirty="0">
                <a:latin typeface="Calibri" panose="020F0502020204030204" pitchFamily="34" charset="0"/>
                <a:cs typeface="Calibri" panose="020F0502020204030204" pitchFamily="34" charset="0"/>
              </a:rPr>
              <a:t>A different textual basis</a:t>
            </a:r>
          </a:p>
          <a:p>
            <a:pPr marL="285739" indent="-285739" algn="ctr" eaLnBrk="1" hangingPunct="1">
              <a:lnSpc>
                <a:spcPct val="100000"/>
              </a:lnSpc>
              <a:spcBef>
                <a:spcPts val="0"/>
              </a:spcBef>
              <a:spcAft>
                <a:spcPts val="600"/>
              </a:spcAft>
              <a:defRPr/>
            </a:pPr>
            <a:r>
              <a:rPr lang="en-US" altLang="en-US" sz="3400" b="1" dirty="0">
                <a:latin typeface="Calibri" panose="020F0502020204030204" pitchFamily="34" charset="0"/>
                <a:cs typeface="Calibri" panose="020F0502020204030204" pitchFamily="34" charset="0"/>
              </a:rPr>
              <a:t>Different doctrinal perspectives</a:t>
            </a:r>
          </a:p>
          <a:p>
            <a:pPr marL="285739" indent="-285739" algn="ctr" eaLnBrk="1" hangingPunct="1">
              <a:lnSpc>
                <a:spcPct val="100000"/>
              </a:lnSpc>
              <a:spcBef>
                <a:spcPts val="0"/>
              </a:spcBef>
              <a:spcAft>
                <a:spcPts val="600"/>
              </a:spcAft>
              <a:defRPr/>
            </a:pPr>
            <a:r>
              <a:rPr lang="en-US" altLang="en-US" sz="3400" b="1" dirty="0">
                <a:latin typeface="Calibri" panose="020F0502020204030204" pitchFamily="34" charset="0"/>
                <a:cs typeface="Calibri" panose="020F0502020204030204" pitchFamily="34" charset="0"/>
              </a:rPr>
              <a:t>Style of translation</a:t>
            </a:r>
          </a:p>
        </p:txBody>
      </p:sp>
    </p:spTree>
    <p:extLst>
      <p:ext uri="{BB962C8B-B14F-4D97-AF65-F5344CB8AC3E}">
        <p14:creationId xmlns:p14="http://schemas.microsoft.com/office/powerpoint/2010/main" val="3057580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fade">
                                      <p:cBhvr>
                                        <p:cTn id="7" dur="1000"/>
                                        <p:tgtEl>
                                          <p:spTgt spid="7">
                                            <p:txEl>
                                              <p:pRg st="3" end="3"/>
                                            </p:txEl>
                                          </p:spTgt>
                                        </p:tgtEl>
                                      </p:cBhvr>
                                    </p:animEffect>
                                    <p:anim calcmode="lin" valueType="num">
                                      <p:cBhvr>
                                        <p:cTn id="8"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4" end="4"/>
                                            </p:txEl>
                                          </p:spTgt>
                                        </p:tgtEl>
                                        <p:attrNameLst>
                                          <p:attrName>style.visibility</p:attrName>
                                        </p:attrNameLst>
                                      </p:cBhvr>
                                      <p:to>
                                        <p:strVal val="visible"/>
                                      </p:to>
                                    </p:set>
                                    <p:animEffect transition="in" filter="fade">
                                      <p:cBhvr>
                                        <p:cTn id="14" dur="1000"/>
                                        <p:tgtEl>
                                          <p:spTgt spid="7">
                                            <p:txEl>
                                              <p:pRg st="4" end="4"/>
                                            </p:txEl>
                                          </p:spTgt>
                                        </p:tgtEl>
                                      </p:cBhvr>
                                    </p:animEffect>
                                    <p:anim calcmode="lin" valueType="num">
                                      <p:cBhvr>
                                        <p:cTn id="15"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7" name="Content Placeholder 2">
            <a:extLst>
              <a:ext uri="{FF2B5EF4-FFF2-40B4-BE49-F238E27FC236}">
                <a16:creationId xmlns:a16="http://schemas.microsoft.com/office/drawing/2014/main" id="{77D33B14-049D-114B-BCAA-A485EBC0CA12}"/>
              </a:ext>
            </a:extLst>
          </p:cNvPr>
          <p:cNvSpPr>
            <a:spLocks noGrp="1"/>
          </p:cNvSpPr>
          <p:nvPr>
            <p:ph idx="1"/>
          </p:nvPr>
        </p:nvSpPr>
        <p:spPr>
          <a:xfrm>
            <a:off x="1259474" y="1710097"/>
            <a:ext cx="6893925" cy="3509603"/>
          </a:xfrm>
        </p:spPr>
        <p:txBody>
          <a:bodyPr tIns="91440">
            <a:noAutofit/>
          </a:bodyPr>
          <a:lstStyle/>
          <a:p>
            <a:pPr marL="285739" indent="-285739" algn="ctr" eaLnBrk="1" hangingPunct="1">
              <a:lnSpc>
                <a:spcPct val="100000"/>
              </a:lnSpc>
              <a:spcBef>
                <a:spcPts val="0"/>
              </a:spcBef>
              <a:spcAft>
                <a:spcPts val="600"/>
              </a:spcAft>
              <a:buFont typeface="Arial" panose="020B0604020202020204" pitchFamily="34" charset="0"/>
              <a:buNone/>
              <a:defRPr/>
            </a:pPr>
            <a:r>
              <a:rPr lang="en-US" altLang="en-US" sz="4000" b="1" dirty="0">
                <a:latin typeface="Calibri" panose="020F0502020204030204" pitchFamily="34" charset="0"/>
                <a:cs typeface="Calibri" panose="020F0502020204030204" pitchFamily="34" charset="0"/>
              </a:rPr>
              <a:t>Different Styles of Translation</a:t>
            </a:r>
          </a:p>
          <a:p>
            <a:pPr marL="285739" indent="-285739" algn="ctr">
              <a:lnSpc>
                <a:spcPct val="100000"/>
              </a:lnSpc>
              <a:spcBef>
                <a:spcPts val="600"/>
              </a:spcBef>
              <a:spcAft>
                <a:spcPts val="600"/>
              </a:spcAft>
              <a:defRPr/>
            </a:pPr>
            <a:r>
              <a:rPr lang="en-US" altLang="en-US" sz="3400" b="1" dirty="0">
                <a:latin typeface="Calibri" panose="020F0502020204030204" pitchFamily="34" charset="0"/>
                <a:cs typeface="Calibri" panose="020F0502020204030204" pitchFamily="34" charset="0"/>
              </a:rPr>
              <a:t>The Paraphrase</a:t>
            </a:r>
          </a:p>
          <a:p>
            <a:pPr marL="285739" indent="-285739" algn="ctr">
              <a:lnSpc>
                <a:spcPct val="100000"/>
              </a:lnSpc>
              <a:spcBef>
                <a:spcPts val="600"/>
              </a:spcBef>
              <a:spcAft>
                <a:spcPts val="600"/>
              </a:spcAft>
              <a:defRPr/>
            </a:pPr>
            <a:r>
              <a:rPr lang="en-US" altLang="en-US" sz="3400" b="1" dirty="0">
                <a:latin typeface="Calibri" panose="020F0502020204030204" pitchFamily="34" charset="0"/>
                <a:cs typeface="Calibri" panose="020F0502020204030204" pitchFamily="34" charset="0"/>
              </a:rPr>
              <a:t>The Interlinear</a:t>
            </a:r>
          </a:p>
          <a:p>
            <a:pPr marL="285739" indent="-285739" algn="ctr">
              <a:lnSpc>
                <a:spcPct val="100000"/>
              </a:lnSpc>
              <a:spcBef>
                <a:spcPts val="600"/>
              </a:spcBef>
              <a:spcAft>
                <a:spcPts val="600"/>
              </a:spcAft>
              <a:defRPr/>
            </a:pPr>
            <a:r>
              <a:rPr lang="en-US" altLang="en-US" sz="3400" b="1" dirty="0">
                <a:latin typeface="Calibri" panose="020F0502020204030204" pitchFamily="34" charset="0"/>
                <a:cs typeface="Calibri" panose="020F0502020204030204" pitchFamily="34" charset="0"/>
              </a:rPr>
              <a:t>“Dynamic Equivalence”</a:t>
            </a:r>
          </a:p>
          <a:p>
            <a:pPr marL="285739" indent="-285739" algn="ctr">
              <a:lnSpc>
                <a:spcPct val="100000"/>
              </a:lnSpc>
              <a:spcBef>
                <a:spcPts val="600"/>
              </a:spcBef>
              <a:spcAft>
                <a:spcPts val="600"/>
              </a:spcAft>
              <a:defRPr/>
            </a:pPr>
            <a:r>
              <a:rPr lang="en-US" altLang="en-US" sz="3400" b="1" dirty="0">
                <a:latin typeface="Calibri" panose="020F0502020204030204" pitchFamily="34" charset="0"/>
                <a:cs typeface="Calibri" panose="020F0502020204030204" pitchFamily="34" charset="0"/>
              </a:rPr>
              <a:t>“Formal Equivalence”</a:t>
            </a:r>
          </a:p>
          <a:p>
            <a:pPr marL="285739" indent="-285739" algn="ctr">
              <a:lnSpc>
                <a:spcPct val="100000"/>
              </a:lnSpc>
              <a:spcBef>
                <a:spcPts val="600"/>
              </a:spcBef>
              <a:spcAft>
                <a:spcPts val="600"/>
              </a:spcAft>
              <a:defRPr/>
            </a:pPr>
            <a:endParaRPr lang="en-US" altLang="en-US" sz="3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14437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anim calcmode="lin" valueType="num">
                                      <p:cBhvr>
                                        <p:cTn id="3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7" name="Content Placeholder 2">
            <a:extLst>
              <a:ext uri="{FF2B5EF4-FFF2-40B4-BE49-F238E27FC236}">
                <a16:creationId xmlns:a16="http://schemas.microsoft.com/office/drawing/2014/main" id="{77D33B14-049D-114B-BCAA-A485EBC0CA12}"/>
              </a:ext>
            </a:extLst>
          </p:cNvPr>
          <p:cNvSpPr>
            <a:spLocks noGrp="1"/>
          </p:cNvSpPr>
          <p:nvPr>
            <p:ph idx="1"/>
          </p:nvPr>
        </p:nvSpPr>
        <p:spPr>
          <a:xfrm>
            <a:off x="1259474" y="1710097"/>
            <a:ext cx="6893925" cy="3509603"/>
          </a:xfrm>
        </p:spPr>
        <p:txBody>
          <a:bodyPr tIns="91440" anchor="ctr">
            <a:noAutofit/>
          </a:bodyPr>
          <a:lstStyle/>
          <a:p>
            <a:pPr marL="285739" indent="-285739" algn="ctr" eaLnBrk="1" hangingPunct="1">
              <a:lnSpc>
                <a:spcPct val="100000"/>
              </a:lnSpc>
              <a:spcBef>
                <a:spcPts val="0"/>
              </a:spcBef>
              <a:spcAft>
                <a:spcPts val="1800"/>
              </a:spcAft>
              <a:buFont typeface="Arial" panose="020B0604020202020204" pitchFamily="34" charset="0"/>
              <a:buNone/>
              <a:defRPr/>
            </a:pPr>
            <a:r>
              <a:rPr lang="en-US" altLang="en-US" sz="4000" b="1" dirty="0">
                <a:latin typeface="Calibri" panose="020F0502020204030204" pitchFamily="34" charset="0"/>
                <a:cs typeface="Calibri" panose="020F0502020204030204" pitchFamily="34" charset="0"/>
              </a:rPr>
              <a:t>3. “Dynamic Equivalence” </a:t>
            </a:r>
            <a:r>
              <a:rPr lang="en-US" altLang="en-US" sz="2800" b="1" dirty="0">
                <a:latin typeface="Calibri" panose="020F0502020204030204" pitchFamily="34" charset="0"/>
                <a:cs typeface="Calibri" panose="020F0502020204030204" pitchFamily="34" charset="0"/>
              </a:rPr>
              <a:t>Thought-for-thought</a:t>
            </a:r>
          </a:p>
          <a:p>
            <a:pPr marL="285739" indent="-285739" algn="ctr">
              <a:lnSpc>
                <a:spcPct val="100000"/>
              </a:lnSpc>
              <a:spcBef>
                <a:spcPts val="600"/>
              </a:spcBef>
              <a:spcAft>
                <a:spcPts val="600"/>
              </a:spcAft>
              <a:defRPr/>
            </a:pPr>
            <a:endParaRPr lang="en-US" altLang="en-US" sz="3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07701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6" name="Content Placeholder 2">
            <a:extLst>
              <a:ext uri="{FF2B5EF4-FFF2-40B4-BE49-F238E27FC236}">
                <a16:creationId xmlns:a16="http://schemas.microsoft.com/office/drawing/2014/main" id="{BFB6E814-2167-EB48-B9C8-CB1AFD65548E}"/>
              </a:ext>
            </a:extLst>
          </p:cNvPr>
          <p:cNvSpPr>
            <a:spLocks noGrp="1"/>
          </p:cNvSpPr>
          <p:nvPr>
            <p:ph idx="1"/>
          </p:nvPr>
        </p:nvSpPr>
        <p:spPr>
          <a:xfrm>
            <a:off x="1259474" y="1710097"/>
            <a:ext cx="6893925" cy="3509603"/>
          </a:xfrm>
        </p:spPr>
        <p:txBody>
          <a:bodyPr tIns="0" rtlCol="0">
            <a:noAutofit/>
          </a:bodyPr>
          <a:lstStyle/>
          <a:p>
            <a:pPr marL="285739" indent="-285739" algn="ctr">
              <a:lnSpc>
                <a:spcPct val="100000"/>
              </a:lnSpc>
              <a:spcBef>
                <a:spcPts val="0"/>
              </a:spcBef>
              <a:spcAft>
                <a:spcPts val="600"/>
              </a:spcAft>
              <a:buNone/>
              <a:defRPr/>
            </a:pPr>
            <a:r>
              <a:rPr lang="en-US" sz="3600" b="1" i="1" dirty="0">
                <a:latin typeface="Calibri" panose="020F0502020204030204" pitchFamily="34" charset="0"/>
                <a:cs typeface="Calibri" panose="020F0502020204030204" pitchFamily="34" charset="0"/>
              </a:rPr>
              <a:t>New International Version</a:t>
            </a:r>
          </a:p>
          <a:p>
            <a:pPr marL="285739" indent="-285739" algn="ctr">
              <a:lnSpc>
                <a:spcPct val="100000"/>
              </a:lnSpc>
              <a:spcBef>
                <a:spcPts val="0"/>
              </a:spcBef>
              <a:spcAft>
                <a:spcPts val="1800"/>
              </a:spcAft>
              <a:buNone/>
              <a:defRPr/>
            </a:pPr>
            <a:r>
              <a:rPr lang="en-US" sz="1900" b="1" dirty="0">
                <a:latin typeface="Calibri" panose="020F0502020204030204" pitchFamily="34" charset="0"/>
                <a:cs typeface="Calibri" panose="020F0502020204030204" pitchFamily="34" charset="0"/>
              </a:rPr>
              <a:t>International Bible Society. Grand Rapids:  Zondervan, 1978</a:t>
            </a:r>
          </a:p>
          <a:p>
            <a:pPr marL="12700" indent="-12700" algn="ctr">
              <a:lnSpc>
                <a:spcPct val="100000"/>
              </a:lnSpc>
              <a:spcBef>
                <a:spcPts val="0"/>
              </a:spcBef>
              <a:spcAft>
                <a:spcPts val="0"/>
              </a:spcAft>
              <a:buNone/>
              <a:defRPr/>
            </a:pPr>
            <a:r>
              <a:rPr lang="en-US" sz="3200" b="1" dirty="0">
                <a:latin typeface="Calibri" panose="020F0502020204030204" pitchFamily="34" charset="0"/>
                <a:cs typeface="Calibri" panose="020F0502020204030204" pitchFamily="34" charset="0"/>
              </a:rPr>
              <a:t>Romans 8:5</a:t>
            </a:r>
          </a:p>
          <a:p>
            <a:pPr marL="285739" indent="-285739" algn="ctr">
              <a:lnSpc>
                <a:spcPct val="100000"/>
              </a:lnSpc>
              <a:spcBef>
                <a:spcPts val="0"/>
              </a:spcBef>
              <a:spcAft>
                <a:spcPts val="1200"/>
              </a:spcAft>
              <a:buNone/>
              <a:defRPr/>
            </a:pPr>
            <a:r>
              <a:rPr lang="en-US" sz="2400" dirty="0">
                <a:latin typeface="Calibri" panose="020F0502020204030204" pitchFamily="34" charset="0"/>
                <a:cs typeface="Calibri" panose="020F0502020204030204" pitchFamily="34" charset="0"/>
              </a:rPr>
              <a:t>“Those who live according to the sinful nature have their minds set on what that nature desires...”</a:t>
            </a:r>
          </a:p>
          <a:p>
            <a:pPr marL="0" indent="3175" algn="ctr" fontAlgn="auto">
              <a:lnSpc>
                <a:spcPct val="100000"/>
              </a:lnSpc>
              <a:spcBef>
                <a:spcPts val="0"/>
              </a:spcBef>
              <a:spcAft>
                <a:spcPts val="600"/>
              </a:spcAft>
              <a:defRPr/>
            </a:pPr>
            <a:r>
              <a:rPr lang="en-US" sz="2400" dirty="0">
                <a:latin typeface="Calibri" panose="020F0502020204030204" pitchFamily="34" charset="0"/>
                <a:cs typeface="Calibri" panose="020F0502020204030204" pitchFamily="34" charset="0"/>
              </a:rPr>
              <a:t> Gr. </a:t>
            </a:r>
            <a:r>
              <a:rPr lang="en-US" sz="2400" i="1" dirty="0" err="1">
                <a:latin typeface="Calibri" panose="020F0502020204030204" pitchFamily="34" charset="0"/>
                <a:cs typeface="Calibri" panose="020F0502020204030204" pitchFamily="34" charset="0"/>
              </a:rPr>
              <a:t>sarx</a:t>
            </a:r>
            <a:r>
              <a:rPr lang="en-US" sz="2400" i="1"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means simply “flesh.”</a:t>
            </a:r>
          </a:p>
          <a:p>
            <a:pPr marL="0" indent="3175" algn="ctr" fontAlgn="auto">
              <a:lnSpc>
                <a:spcPct val="100000"/>
              </a:lnSpc>
              <a:spcBef>
                <a:spcPts val="0"/>
              </a:spcBef>
              <a:spcAft>
                <a:spcPts val="600"/>
              </a:spcAft>
              <a:defRPr/>
            </a:pPr>
            <a:r>
              <a:rPr lang="en-US" sz="2400" dirty="0">
                <a:latin typeface="Calibri" panose="020F0502020204030204" pitchFamily="34" charset="0"/>
                <a:cs typeface="Calibri" panose="020F0502020204030204" pitchFamily="34" charset="0"/>
              </a:rPr>
              <a:t> Jesus had the same </a:t>
            </a:r>
            <a:r>
              <a:rPr lang="en-US" sz="2400" i="1" dirty="0" err="1">
                <a:latin typeface="Calibri" panose="020F0502020204030204" pitchFamily="34" charset="0"/>
                <a:cs typeface="Calibri" panose="020F0502020204030204" pitchFamily="34" charset="0"/>
              </a:rPr>
              <a:t>sarx</a:t>
            </a:r>
            <a:r>
              <a:rPr lang="en-US" sz="2400" i="1"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we do (Heb. 2:14).</a:t>
            </a:r>
            <a:endParaRPr lang="en-US" sz="2800" dirty="0">
              <a:latin typeface="Calibri" panose="020F0502020204030204" pitchFamily="34" charset="0"/>
              <a:cs typeface="Calibri" panose="020F0502020204030204" pitchFamily="34" charset="0"/>
            </a:endParaRPr>
          </a:p>
          <a:p>
            <a:pPr marL="12700" indent="-12700" algn="ctr">
              <a:lnSpc>
                <a:spcPct val="100000"/>
              </a:lnSpc>
              <a:spcBef>
                <a:spcPts val="0"/>
              </a:spcBef>
              <a:spcAft>
                <a:spcPts val="0"/>
              </a:spcAft>
              <a:buNone/>
              <a:defRPr/>
            </a:pPr>
            <a:endParaRPr lang="en-US" sz="3200" b="1" dirty="0">
              <a:latin typeface="Calibri" panose="020F0502020204030204" pitchFamily="34" charset="0"/>
              <a:cs typeface="Calibri" panose="020F0502020204030204" pitchFamily="34" charset="0"/>
            </a:endParaRPr>
          </a:p>
        </p:txBody>
      </p:sp>
      <p:pic>
        <p:nvPicPr>
          <p:cNvPr id="5" name="Picture 4" descr="LivingBible.jpg">
            <a:extLst>
              <a:ext uri="{FF2B5EF4-FFF2-40B4-BE49-F238E27FC236}">
                <a16:creationId xmlns:a16="http://schemas.microsoft.com/office/drawing/2014/main" id="{71AE8546-0969-4940-8846-59B9AB982AF4}"/>
              </a:ext>
            </a:extLst>
          </p:cNvPr>
          <p:cNvPicPr>
            <a:picLocks noChangeAspect="1"/>
          </p:cNvPicPr>
          <p:nvPr/>
        </p:nvPicPr>
        <p:blipFill>
          <a:blip r:embed="rId2">
            <a:lum bright="10000" contrast="40000"/>
            <a:extLst>
              <a:ext uri="{28A0092B-C50C-407E-A947-70E740481C1C}">
                <a14:useLocalDpi xmlns:a14="http://schemas.microsoft.com/office/drawing/2010/main" val="0"/>
              </a:ext>
            </a:extLst>
          </a:blip>
          <a:srcRect/>
          <a:stretch>
            <a:fillRect/>
          </a:stretch>
        </p:blipFill>
        <p:spPr bwMode="auto">
          <a:xfrm>
            <a:off x="460375" y="1270000"/>
            <a:ext cx="1060450" cy="1655762"/>
          </a:xfrm>
          <a:prstGeom prst="rect">
            <a:avLst/>
          </a:prstGeom>
          <a:noFill/>
          <a:ln w="3175">
            <a:solidFill>
              <a:srgbClr val="A6A6A6"/>
            </a:solidFill>
            <a:miter lim="800000"/>
            <a:headEnd/>
            <a:tailEnd/>
          </a:ln>
          <a:effectLst>
            <a:outerShdw dist="38100" dir="2700000" sx="103000" sy="103000" algn="tl" rotWithShape="0">
              <a:srgbClr val="000000">
                <a:alpha val="39999"/>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8035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1000"/>
                                        <p:tgtEl>
                                          <p:spTgt spid="6">
                                            <p:txEl>
                                              <p:pRg st="0" end="0"/>
                                            </p:txEl>
                                          </p:spTgt>
                                        </p:tgtEl>
                                      </p:cBhvr>
                                    </p:animEffect>
                                    <p:anim calcmode="lin" valueType="num">
                                      <p:cBhvr>
                                        <p:cTn id="11"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1000"/>
                                        <p:tgtEl>
                                          <p:spTgt spid="6">
                                            <p:txEl>
                                              <p:pRg st="1" end="1"/>
                                            </p:txEl>
                                          </p:spTgt>
                                        </p:tgtEl>
                                      </p:cBhvr>
                                    </p:animEffect>
                                    <p:anim calcmode="lin" valueType="num">
                                      <p:cBhvr>
                                        <p:cTn id="16"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1000"/>
                                        <p:tgtEl>
                                          <p:spTgt spid="6">
                                            <p:txEl>
                                              <p:pRg st="2" end="2"/>
                                            </p:txEl>
                                          </p:spTgt>
                                        </p:tgtEl>
                                      </p:cBhvr>
                                    </p:animEffect>
                                    <p:anim calcmode="lin" valueType="num">
                                      <p:cBhvr>
                                        <p:cTn id="2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1000"/>
                                        <p:tgtEl>
                                          <p:spTgt spid="6">
                                            <p:txEl>
                                              <p:pRg st="3" end="3"/>
                                            </p:txEl>
                                          </p:spTgt>
                                        </p:tgtEl>
                                      </p:cBhvr>
                                    </p:animEffect>
                                    <p:anim calcmode="lin" valueType="num">
                                      <p:cBhvr>
                                        <p:cTn id="28"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6">
                                            <p:txEl>
                                              <p:pRg st="4" end="4"/>
                                            </p:txEl>
                                          </p:spTgt>
                                        </p:tgtEl>
                                        <p:attrNameLst>
                                          <p:attrName>style.visibility</p:attrName>
                                        </p:attrNameLst>
                                      </p:cBhvr>
                                      <p:to>
                                        <p:strVal val="visible"/>
                                      </p:to>
                                    </p:set>
                                    <p:animEffect transition="in" filter="fade">
                                      <p:cBhvr>
                                        <p:cTn id="34" dur="1000"/>
                                        <p:tgtEl>
                                          <p:spTgt spid="6">
                                            <p:txEl>
                                              <p:pRg st="4" end="4"/>
                                            </p:txEl>
                                          </p:spTgt>
                                        </p:tgtEl>
                                      </p:cBhvr>
                                    </p:animEffect>
                                    <p:anim calcmode="lin" valueType="num">
                                      <p:cBhvr>
                                        <p:cTn id="35"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6">
                                            <p:txEl>
                                              <p:pRg st="5" end="5"/>
                                            </p:txEl>
                                          </p:spTgt>
                                        </p:tgtEl>
                                        <p:attrNameLst>
                                          <p:attrName>style.visibility</p:attrName>
                                        </p:attrNameLst>
                                      </p:cBhvr>
                                      <p:to>
                                        <p:strVal val="visible"/>
                                      </p:to>
                                    </p:set>
                                    <p:animEffect transition="in" filter="fade">
                                      <p:cBhvr>
                                        <p:cTn id="41" dur="1000"/>
                                        <p:tgtEl>
                                          <p:spTgt spid="6">
                                            <p:txEl>
                                              <p:pRg st="5" end="5"/>
                                            </p:txEl>
                                          </p:spTgt>
                                        </p:tgtEl>
                                      </p:cBhvr>
                                    </p:animEffect>
                                    <p:anim calcmode="lin" valueType="num">
                                      <p:cBhvr>
                                        <p:cTn id="42"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6" name="Content Placeholder 2">
            <a:extLst>
              <a:ext uri="{FF2B5EF4-FFF2-40B4-BE49-F238E27FC236}">
                <a16:creationId xmlns:a16="http://schemas.microsoft.com/office/drawing/2014/main" id="{BFB6E814-2167-EB48-B9C8-CB1AFD65548E}"/>
              </a:ext>
            </a:extLst>
          </p:cNvPr>
          <p:cNvSpPr>
            <a:spLocks noGrp="1"/>
          </p:cNvSpPr>
          <p:nvPr>
            <p:ph idx="1"/>
          </p:nvPr>
        </p:nvSpPr>
        <p:spPr>
          <a:xfrm>
            <a:off x="1259474" y="1710097"/>
            <a:ext cx="6893925" cy="3509603"/>
          </a:xfrm>
        </p:spPr>
        <p:txBody>
          <a:bodyPr tIns="0" rtlCol="0">
            <a:noAutofit/>
          </a:bodyPr>
          <a:lstStyle/>
          <a:p>
            <a:pPr marL="285739" indent="-285739" algn="ctr">
              <a:lnSpc>
                <a:spcPct val="100000"/>
              </a:lnSpc>
              <a:spcBef>
                <a:spcPts val="0"/>
              </a:spcBef>
              <a:spcAft>
                <a:spcPts val="2400"/>
              </a:spcAft>
              <a:buNone/>
              <a:defRPr/>
            </a:pPr>
            <a:r>
              <a:rPr lang="en-US" sz="3600" b="1" i="1" dirty="0">
                <a:latin typeface="Calibri" panose="020F0502020204030204" pitchFamily="34" charset="0"/>
                <a:cs typeface="Calibri" panose="020F0502020204030204" pitchFamily="34" charset="0"/>
              </a:rPr>
              <a:t>New International Version</a:t>
            </a:r>
          </a:p>
          <a:p>
            <a:pPr marL="12700" indent="-12700" algn="ctr">
              <a:lnSpc>
                <a:spcPct val="100000"/>
              </a:lnSpc>
              <a:spcBef>
                <a:spcPts val="0"/>
              </a:spcBef>
              <a:spcAft>
                <a:spcPts val="0"/>
              </a:spcAft>
              <a:buNone/>
              <a:defRPr/>
            </a:pPr>
            <a:r>
              <a:rPr lang="en-US" sz="3200" b="1" dirty="0">
                <a:latin typeface="Calibri" panose="020F0502020204030204" pitchFamily="34" charset="0"/>
                <a:cs typeface="Calibri" panose="020F0502020204030204" pitchFamily="34" charset="0"/>
              </a:rPr>
              <a:t>Psalm 51:5</a:t>
            </a:r>
          </a:p>
          <a:p>
            <a:pPr marL="285739" indent="-285739" algn="ctr">
              <a:lnSpc>
                <a:spcPct val="100000"/>
              </a:lnSpc>
              <a:spcBef>
                <a:spcPts val="0"/>
              </a:spcBef>
              <a:spcAft>
                <a:spcPts val="1200"/>
              </a:spcAft>
              <a:buNone/>
              <a:defRPr/>
            </a:pPr>
            <a:r>
              <a:rPr lang="en-US" sz="2400" dirty="0">
                <a:latin typeface="Calibri" panose="020F0502020204030204" pitchFamily="34" charset="0"/>
                <a:cs typeface="Calibri" panose="020F0502020204030204" pitchFamily="34" charset="0"/>
              </a:rPr>
              <a:t>“Surely I was sinful at birth, sinful from the time my mother conceived me.”</a:t>
            </a:r>
          </a:p>
          <a:p>
            <a:pPr marL="0" indent="3175" algn="ctr" fontAlgn="auto">
              <a:lnSpc>
                <a:spcPct val="100000"/>
              </a:lnSpc>
              <a:spcBef>
                <a:spcPts val="0"/>
              </a:spcBef>
              <a:spcAft>
                <a:spcPts val="600"/>
              </a:spcAft>
              <a:defRPr/>
            </a:pPr>
            <a:r>
              <a:rPr lang="en-US" sz="2400" dirty="0">
                <a:latin typeface="Calibri" panose="020F0502020204030204" pitchFamily="34" charset="0"/>
                <a:cs typeface="Calibri" panose="020F0502020204030204" pitchFamily="34" charset="0"/>
              </a:rPr>
              <a:t> Blatant Calvinism!</a:t>
            </a:r>
          </a:p>
          <a:p>
            <a:pPr marL="0" indent="3175" algn="ctr" fontAlgn="auto">
              <a:lnSpc>
                <a:spcPct val="100000"/>
              </a:lnSpc>
              <a:spcBef>
                <a:spcPts val="0"/>
              </a:spcBef>
              <a:spcAft>
                <a:spcPts val="600"/>
              </a:spcAft>
              <a:defRPr/>
            </a:pPr>
            <a:r>
              <a:rPr lang="en-US" sz="2400" dirty="0">
                <a:latin typeface="Calibri" panose="020F0502020204030204" pitchFamily="34" charset="0"/>
                <a:cs typeface="Calibri" panose="020F0502020204030204" pitchFamily="34" charset="0"/>
              </a:rPr>
              <a:t> </a:t>
            </a:r>
            <a:r>
              <a:rPr lang="en-US" sz="2200" dirty="0">
                <a:latin typeface="Calibri" panose="020F0502020204030204" pitchFamily="34" charset="0"/>
                <a:cs typeface="Calibri" panose="020F0502020204030204" pitchFamily="34" charset="0"/>
              </a:rPr>
              <a:t>2011 edition “sinful nature &gt; flesh” kept “sinful at birth”</a:t>
            </a:r>
          </a:p>
          <a:p>
            <a:pPr marL="12700" indent="-12700" algn="ctr">
              <a:lnSpc>
                <a:spcPct val="100000"/>
              </a:lnSpc>
              <a:spcBef>
                <a:spcPts val="0"/>
              </a:spcBef>
              <a:spcAft>
                <a:spcPts val="0"/>
              </a:spcAft>
              <a:buNone/>
              <a:defRPr/>
            </a:pPr>
            <a:endParaRPr lang="en-US" sz="3200" b="1" dirty="0">
              <a:latin typeface="Calibri" panose="020F0502020204030204" pitchFamily="34" charset="0"/>
              <a:cs typeface="Calibri" panose="020F0502020204030204" pitchFamily="34" charset="0"/>
            </a:endParaRPr>
          </a:p>
        </p:txBody>
      </p:sp>
      <p:pic>
        <p:nvPicPr>
          <p:cNvPr id="5" name="Picture 4" descr="LivingBible.jpg">
            <a:extLst>
              <a:ext uri="{FF2B5EF4-FFF2-40B4-BE49-F238E27FC236}">
                <a16:creationId xmlns:a16="http://schemas.microsoft.com/office/drawing/2014/main" id="{71AE8546-0969-4940-8846-59B9AB982AF4}"/>
              </a:ext>
            </a:extLst>
          </p:cNvPr>
          <p:cNvPicPr>
            <a:picLocks noChangeAspect="1"/>
          </p:cNvPicPr>
          <p:nvPr/>
        </p:nvPicPr>
        <p:blipFill>
          <a:blip r:embed="rId2">
            <a:lum bright="10000" contrast="40000"/>
            <a:extLst>
              <a:ext uri="{28A0092B-C50C-407E-A947-70E740481C1C}">
                <a14:useLocalDpi xmlns:a14="http://schemas.microsoft.com/office/drawing/2010/main" val="0"/>
              </a:ext>
            </a:extLst>
          </a:blip>
          <a:srcRect/>
          <a:stretch>
            <a:fillRect/>
          </a:stretch>
        </p:blipFill>
        <p:spPr bwMode="auto">
          <a:xfrm>
            <a:off x="460375" y="1270000"/>
            <a:ext cx="1060450" cy="1655762"/>
          </a:xfrm>
          <a:prstGeom prst="rect">
            <a:avLst/>
          </a:prstGeom>
          <a:noFill/>
          <a:ln w="3175">
            <a:solidFill>
              <a:srgbClr val="A6A6A6"/>
            </a:solidFill>
            <a:miter lim="800000"/>
            <a:headEnd/>
            <a:tailEnd/>
          </a:ln>
          <a:effectLst>
            <a:outerShdw dist="38100" dir="2700000" sx="103000" sy="103000" algn="tl" rotWithShape="0">
              <a:srgbClr val="000000">
                <a:alpha val="39999"/>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5593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1000"/>
                                        <p:tgtEl>
                                          <p:spTgt spid="6">
                                            <p:txEl>
                                              <p:pRg st="2" end="2"/>
                                            </p:txEl>
                                          </p:spTgt>
                                        </p:tgtEl>
                                      </p:cBhvr>
                                    </p:animEffect>
                                    <p:anim calcmode="lin" valueType="num">
                                      <p:cBhvr>
                                        <p:cTn id="1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1000"/>
                                        <p:tgtEl>
                                          <p:spTgt spid="6">
                                            <p:txEl>
                                              <p:pRg st="3" end="3"/>
                                            </p:txEl>
                                          </p:spTgt>
                                        </p:tgtEl>
                                      </p:cBhvr>
                                    </p:animEffect>
                                    <p:anim calcmode="lin" valueType="num">
                                      <p:cBhvr>
                                        <p:cTn id="20"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xEl>
                                              <p:pRg st="4" end="4"/>
                                            </p:txEl>
                                          </p:spTgt>
                                        </p:tgtEl>
                                        <p:attrNameLst>
                                          <p:attrName>style.visibility</p:attrName>
                                        </p:attrNameLst>
                                      </p:cBhvr>
                                      <p:to>
                                        <p:strVal val="visible"/>
                                      </p:to>
                                    </p:set>
                                    <p:animEffect transition="in" filter="fade">
                                      <p:cBhvr>
                                        <p:cTn id="26" dur="1000"/>
                                        <p:tgtEl>
                                          <p:spTgt spid="6">
                                            <p:txEl>
                                              <p:pRg st="4" end="4"/>
                                            </p:txEl>
                                          </p:spTgt>
                                        </p:tgtEl>
                                      </p:cBhvr>
                                    </p:animEffect>
                                    <p:anim calcmode="lin" valueType="num">
                                      <p:cBhvr>
                                        <p:cTn id="27"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6" name="Content Placeholder 2">
            <a:extLst>
              <a:ext uri="{FF2B5EF4-FFF2-40B4-BE49-F238E27FC236}">
                <a16:creationId xmlns:a16="http://schemas.microsoft.com/office/drawing/2014/main" id="{BFB6E814-2167-EB48-B9C8-CB1AFD65548E}"/>
              </a:ext>
            </a:extLst>
          </p:cNvPr>
          <p:cNvSpPr>
            <a:spLocks noGrp="1"/>
          </p:cNvSpPr>
          <p:nvPr>
            <p:ph idx="1"/>
          </p:nvPr>
        </p:nvSpPr>
        <p:spPr>
          <a:xfrm>
            <a:off x="1259474" y="1710097"/>
            <a:ext cx="6893925" cy="3509603"/>
          </a:xfrm>
        </p:spPr>
        <p:txBody>
          <a:bodyPr tIns="0" rtlCol="0">
            <a:noAutofit/>
          </a:bodyPr>
          <a:lstStyle/>
          <a:p>
            <a:pPr marL="285739" indent="-285739" algn="ctr">
              <a:lnSpc>
                <a:spcPct val="100000"/>
              </a:lnSpc>
              <a:spcBef>
                <a:spcPts val="0"/>
              </a:spcBef>
              <a:spcAft>
                <a:spcPts val="3000"/>
              </a:spcAft>
              <a:buNone/>
              <a:defRPr/>
            </a:pPr>
            <a:r>
              <a:rPr lang="en-US" sz="3600" b="1" i="1" dirty="0">
                <a:latin typeface="Calibri" panose="020F0502020204030204" pitchFamily="34" charset="0"/>
                <a:cs typeface="Calibri" panose="020F0502020204030204" pitchFamily="34" charset="0"/>
              </a:rPr>
              <a:t>New International Version</a:t>
            </a:r>
            <a:endParaRPr lang="en-US" sz="1900" b="1" dirty="0">
              <a:latin typeface="Calibri" panose="020F0502020204030204" pitchFamily="34" charset="0"/>
              <a:cs typeface="Calibri" panose="020F0502020204030204" pitchFamily="34" charset="0"/>
            </a:endParaRPr>
          </a:p>
          <a:p>
            <a:pPr marL="12700" indent="-12700" algn="ctr">
              <a:lnSpc>
                <a:spcPct val="100000"/>
              </a:lnSpc>
              <a:spcBef>
                <a:spcPts val="0"/>
              </a:spcBef>
              <a:spcAft>
                <a:spcPts val="0"/>
              </a:spcAft>
              <a:buNone/>
              <a:defRPr/>
            </a:pPr>
            <a:r>
              <a:rPr lang="en-US" sz="3200" b="1" dirty="0">
                <a:latin typeface="Calibri" panose="020F0502020204030204" pitchFamily="34" charset="0"/>
                <a:cs typeface="Calibri" panose="020F0502020204030204" pitchFamily="34" charset="0"/>
              </a:rPr>
              <a:t>Psalm 8:4</a:t>
            </a:r>
          </a:p>
          <a:p>
            <a:pPr marL="285739" indent="-285739" algn="ctr">
              <a:lnSpc>
                <a:spcPct val="100000"/>
              </a:lnSpc>
              <a:spcBef>
                <a:spcPts val="0"/>
              </a:spcBef>
              <a:spcAft>
                <a:spcPts val="1200"/>
              </a:spcAft>
              <a:buNone/>
              <a:defRPr/>
            </a:pPr>
            <a:r>
              <a:rPr lang="en-US" sz="2800" dirty="0">
                <a:latin typeface="Calibri" panose="020F0502020204030204" pitchFamily="34" charset="0"/>
                <a:cs typeface="Calibri" panose="020F0502020204030204" pitchFamily="34" charset="0"/>
              </a:rPr>
              <a:t>“What is man that you are mindful of him, the son of man that you care for him?”</a:t>
            </a:r>
          </a:p>
          <a:p>
            <a:pPr algn="ctr">
              <a:lnSpc>
                <a:spcPct val="100000"/>
              </a:lnSpc>
              <a:spcBef>
                <a:spcPts val="0"/>
              </a:spcBef>
              <a:spcAft>
                <a:spcPts val="1200"/>
              </a:spcAft>
              <a:defRPr/>
            </a:pPr>
            <a:r>
              <a:rPr lang="en-US" sz="2800" dirty="0">
                <a:latin typeface="Calibri" panose="020F0502020204030204" pitchFamily="34" charset="0"/>
                <a:cs typeface="Calibri" panose="020F0502020204030204" pitchFamily="34" charset="0"/>
              </a:rPr>
              <a:t>“Gender-Inclusive” Issues</a:t>
            </a:r>
          </a:p>
        </p:txBody>
      </p:sp>
      <p:pic>
        <p:nvPicPr>
          <p:cNvPr id="5" name="Picture 4" descr="LivingBible.jpg">
            <a:extLst>
              <a:ext uri="{FF2B5EF4-FFF2-40B4-BE49-F238E27FC236}">
                <a16:creationId xmlns:a16="http://schemas.microsoft.com/office/drawing/2014/main" id="{71AE8546-0969-4940-8846-59B9AB982AF4}"/>
              </a:ext>
            </a:extLst>
          </p:cNvPr>
          <p:cNvPicPr>
            <a:picLocks noChangeAspect="1"/>
          </p:cNvPicPr>
          <p:nvPr/>
        </p:nvPicPr>
        <p:blipFill>
          <a:blip r:embed="rId2">
            <a:lum bright="10000" contrast="40000"/>
            <a:extLst>
              <a:ext uri="{28A0092B-C50C-407E-A947-70E740481C1C}">
                <a14:useLocalDpi xmlns:a14="http://schemas.microsoft.com/office/drawing/2010/main" val="0"/>
              </a:ext>
            </a:extLst>
          </a:blip>
          <a:srcRect/>
          <a:stretch>
            <a:fillRect/>
          </a:stretch>
        </p:blipFill>
        <p:spPr bwMode="auto">
          <a:xfrm>
            <a:off x="460375" y="1270000"/>
            <a:ext cx="1060450" cy="1655762"/>
          </a:xfrm>
          <a:prstGeom prst="rect">
            <a:avLst/>
          </a:prstGeom>
          <a:noFill/>
          <a:ln w="3175">
            <a:solidFill>
              <a:srgbClr val="A6A6A6"/>
            </a:solidFill>
            <a:miter lim="800000"/>
            <a:headEnd/>
            <a:tailEnd/>
          </a:ln>
          <a:effectLst>
            <a:outerShdw dist="38100" dir="2700000" sx="103000" sy="103000" algn="tl" rotWithShape="0">
              <a:srgbClr val="000000">
                <a:alpha val="39999"/>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1146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1000"/>
                                        <p:tgtEl>
                                          <p:spTgt spid="6">
                                            <p:txEl>
                                              <p:pRg st="2" end="2"/>
                                            </p:txEl>
                                          </p:spTgt>
                                        </p:tgtEl>
                                      </p:cBhvr>
                                    </p:animEffect>
                                    <p:anim calcmode="lin" valueType="num">
                                      <p:cBhvr>
                                        <p:cTn id="1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1000"/>
                                        <p:tgtEl>
                                          <p:spTgt spid="6">
                                            <p:txEl>
                                              <p:pRg st="3" end="3"/>
                                            </p:txEl>
                                          </p:spTgt>
                                        </p:tgtEl>
                                      </p:cBhvr>
                                    </p:animEffect>
                                    <p:anim calcmode="lin" valueType="num">
                                      <p:cBhvr>
                                        <p:cTn id="20"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{67F78665-E089-6347-804B-0717CD009451}tf16401378</Template>
  <TotalTime>3444</TotalTime>
  <Words>1502</Words>
  <Application>Microsoft Macintosh PowerPoint</Application>
  <PresentationFormat>On-screen Show (16:10)</PresentationFormat>
  <Paragraphs>183</Paragraphs>
  <Slides>33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MS Shell Dlg 2</vt:lpstr>
      <vt:lpstr>Palatino Linotype</vt:lpstr>
      <vt:lpstr>Wingdings</vt:lpstr>
      <vt:lpstr>Wingdings 3</vt:lpstr>
      <vt:lpstr>Madison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vector>
  </TitlesOfParts>
  <Company>Olsen Park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OlsenParkLaptop</dc:creator>
  <cp:lastModifiedBy>Kyle Pope</cp:lastModifiedBy>
  <cp:revision>82</cp:revision>
  <dcterms:created xsi:type="dcterms:W3CDTF">2020-05-13T20:39:37Z</dcterms:created>
  <dcterms:modified xsi:type="dcterms:W3CDTF">2020-05-24T13:18:41Z</dcterms:modified>
</cp:coreProperties>
</file>