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27090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100329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182063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947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2550299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202895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42065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3509950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170281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149104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19F8223-FF41-464E-AC38-6656EC9C23D1}" type="datetimeFigureOut">
              <a:rPr lang="en-US" smtClean="0"/>
              <a:pPr/>
              <a:t>5/24/20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592874E-B5EF-5946-B953-9D98F341FE24}" type="slidenum">
              <a:rPr lang="en-US" smtClean="0"/>
              <a:pPr/>
              <a:t>‹#›</a:t>
            </a:fld>
            <a:endParaRPr lang="en-US"/>
          </a:p>
        </p:txBody>
      </p:sp>
    </p:spTree>
    <p:extLst>
      <p:ext uri="{BB962C8B-B14F-4D97-AF65-F5344CB8AC3E}">
        <p14:creationId xmlns:p14="http://schemas.microsoft.com/office/powerpoint/2010/main" val="2543288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36E8421-0211-9F4F-B802-8D38809632C5}"/>
              </a:ext>
            </a:extLst>
          </p:cNvPr>
          <p:cNvPicPr>
            <a:picLocks noChangeAspect="1"/>
          </p:cNvPicPr>
          <p:nvPr userDrawn="1"/>
        </p:nvPicPr>
        <p:blipFill rotWithShape="1">
          <a:blip r:embed="rId13">
            <a:duotone>
              <a:prstClr val="black"/>
              <a:schemeClr val="accent2">
                <a:tint val="45000"/>
                <a:satMod val="400000"/>
              </a:schemeClr>
            </a:duotone>
          </a:blip>
          <a:srcRect t="11334" b="4396"/>
          <a:stretch/>
        </p:blipFill>
        <p:spPr>
          <a:xfrm>
            <a:off x="0" y="0"/>
            <a:ext cx="9144000" cy="685799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05581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0468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Hebrews 5:12-6:3</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p:txBody>
          <a:bodyPr>
            <a:normAutofit/>
          </a:bodyPr>
          <a:lstStyle/>
          <a:p>
            <a:pPr marL="0" indent="0">
              <a:buNone/>
            </a:pPr>
            <a:r>
              <a:rPr lang="en-US" sz="3600" dirty="0"/>
              <a:t>“For though by this time you ought to be teachers, you need someone to teach you again the first principles of the oracles of God; and you have come to need milk and not solid food. For everyone who partakes only of milk is unskilled in the word of righteousness, for he is a babe. . .”</a:t>
            </a:r>
          </a:p>
        </p:txBody>
      </p:sp>
    </p:spTree>
    <p:extLst>
      <p:ext uri="{BB962C8B-B14F-4D97-AF65-F5344CB8AC3E}">
        <p14:creationId xmlns:p14="http://schemas.microsoft.com/office/powerpoint/2010/main" val="427044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802185"/>
          </a:xfrm>
        </p:spPr>
        <p:txBody>
          <a:bodyPr>
            <a:noAutofit/>
          </a:bodyPr>
          <a:lstStyle/>
          <a:p>
            <a:pPr marL="0" indent="0" algn="ctr">
              <a:lnSpc>
                <a:spcPct val="100000"/>
              </a:lnSpc>
              <a:spcAft>
                <a:spcPts val="1200"/>
              </a:spcAft>
              <a:buNone/>
            </a:pPr>
            <a:r>
              <a:rPr lang="en-US" sz="4000" dirty="0"/>
              <a:t>2. Faith toward God</a:t>
            </a:r>
          </a:p>
          <a:p>
            <a:pPr marL="0" indent="0" algn="ctr">
              <a:lnSpc>
                <a:spcPct val="100000"/>
              </a:lnSpc>
              <a:spcAft>
                <a:spcPts val="1200"/>
              </a:spcAft>
              <a:buNone/>
            </a:pPr>
            <a:r>
              <a:rPr lang="en-US" sz="3600" dirty="0"/>
              <a:t>“For with the heart one believes unto righteousness, and with the mouth confession is made unto salvation” (Rom. 10:10). </a:t>
            </a:r>
          </a:p>
          <a:p>
            <a:pPr marL="0" indent="0" algn="ctr">
              <a:lnSpc>
                <a:spcPct val="100000"/>
              </a:lnSpc>
              <a:spcAft>
                <a:spcPts val="1200"/>
              </a:spcAft>
              <a:buNone/>
            </a:pPr>
            <a:r>
              <a:rPr lang="en-US" sz="3600" i="1" dirty="0"/>
              <a:t>Faith in Christ is an elementary principle of the doctrine of Christ.</a:t>
            </a:r>
            <a:endParaRPr lang="en-US" sz="3200" i="1" dirty="0"/>
          </a:p>
        </p:txBody>
      </p:sp>
    </p:spTree>
    <p:extLst>
      <p:ext uri="{BB962C8B-B14F-4D97-AF65-F5344CB8AC3E}">
        <p14:creationId xmlns:p14="http://schemas.microsoft.com/office/powerpoint/2010/main" val="2257730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3. The Doctrine of Baptisms</a:t>
            </a:r>
          </a:p>
          <a:p>
            <a:pPr marL="0" indent="0" algn="ctr">
              <a:lnSpc>
                <a:spcPct val="100000"/>
              </a:lnSpc>
              <a:spcAft>
                <a:spcPts val="1200"/>
              </a:spcAft>
              <a:buNone/>
            </a:pPr>
            <a:r>
              <a:rPr lang="en-US" sz="3200" dirty="0"/>
              <a:t>Gr. </a:t>
            </a:r>
            <a:r>
              <a:rPr lang="en-US" sz="3200" i="1" dirty="0" err="1"/>
              <a:t>baptismos</a:t>
            </a:r>
            <a:r>
              <a:rPr lang="en-US" sz="3200" dirty="0"/>
              <a:t>, Pharisees’ traditions of “washing” of pots and cups (Mark 7:4, 8) </a:t>
            </a:r>
          </a:p>
          <a:p>
            <a:pPr marL="0" indent="0" algn="ctr">
              <a:lnSpc>
                <a:spcPct val="100000"/>
              </a:lnSpc>
              <a:spcAft>
                <a:spcPts val="1200"/>
              </a:spcAft>
              <a:buNone/>
            </a:pPr>
            <a:r>
              <a:rPr lang="en-US" sz="3200" dirty="0"/>
              <a:t>Mosaic ceremonial “washings” (Heb. 9:10). </a:t>
            </a:r>
          </a:p>
          <a:p>
            <a:pPr marL="0" indent="0" algn="ctr">
              <a:lnSpc>
                <a:spcPct val="100000"/>
              </a:lnSpc>
              <a:spcAft>
                <a:spcPts val="1200"/>
              </a:spcAft>
              <a:buNone/>
            </a:pPr>
            <a:r>
              <a:rPr lang="en-US" sz="3200" dirty="0"/>
              <a:t>Related to </a:t>
            </a:r>
            <a:r>
              <a:rPr lang="en-US" sz="3200" i="1" dirty="0" err="1"/>
              <a:t>baptisma</a:t>
            </a:r>
            <a:r>
              <a:rPr lang="en-US" sz="3200" dirty="0"/>
              <a:t>, used of a specific type of washing commanded by Christ. </a:t>
            </a:r>
            <a:endParaRPr lang="en-US" sz="2900" dirty="0"/>
          </a:p>
        </p:txBody>
      </p:sp>
    </p:spTree>
    <p:extLst>
      <p:ext uri="{BB962C8B-B14F-4D97-AF65-F5344CB8AC3E}">
        <p14:creationId xmlns:p14="http://schemas.microsoft.com/office/powerpoint/2010/main" val="347333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3. The Doctrine of Baptisms</a:t>
            </a:r>
          </a:p>
          <a:p>
            <a:pPr marL="0" indent="0" algn="ctr">
              <a:lnSpc>
                <a:spcPct val="100000"/>
              </a:lnSpc>
              <a:spcAft>
                <a:spcPts val="1200"/>
              </a:spcAft>
              <a:buNone/>
            </a:pPr>
            <a:r>
              <a:rPr lang="en-US" sz="3200" dirty="0"/>
              <a:t>Jesus taught, “He who believes and is baptized will be saved” (Mark 16:16a). </a:t>
            </a:r>
          </a:p>
          <a:p>
            <a:pPr marL="0" indent="0" algn="ctr">
              <a:lnSpc>
                <a:spcPct val="100000"/>
              </a:lnSpc>
              <a:spcAft>
                <a:spcPts val="1200"/>
              </a:spcAft>
              <a:buNone/>
            </a:pPr>
            <a:r>
              <a:rPr lang="en-US" sz="3200" dirty="0"/>
              <a:t>Make disciples “baptizing them in the name of the Father and of the Son and of the Holy Spirit” (Matt. 28:19). </a:t>
            </a:r>
            <a:endParaRPr lang="en-US" sz="2900" dirty="0"/>
          </a:p>
        </p:txBody>
      </p:sp>
    </p:spTree>
    <p:extLst>
      <p:ext uri="{BB962C8B-B14F-4D97-AF65-F5344CB8AC3E}">
        <p14:creationId xmlns:p14="http://schemas.microsoft.com/office/powerpoint/2010/main" val="31971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3. The Doctrine of Baptisms</a:t>
            </a:r>
          </a:p>
          <a:p>
            <a:pPr marL="0" indent="0" algn="ctr">
              <a:lnSpc>
                <a:spcPct val="100000"/>
              </a:lnSpc>
              <a:spcAft>
                <a:spcPts val="1200"/>
              </a:spcAft>
              <a:buNone/>
            </a:pPr>
            <a:r>
              <a:rPr lang="en-US" sz="3600" dirty="0"/>
              <a:t>In baptism one is buried with Christ (Rom. 6:3-4)</a:t>
            </a:r>
          </a:p>
          <a:p>
            <a:pPr marL="0" indent="0" algn="ctr">
              <a:lnSpc>
                <a:spcPct val="100000"/>
              </a:lnSpc>
              <a:spcAft>
                <a:spcPts val="1200"/>
              </a:spcAft>
              <a:buNone/>
            </a:pPr>
            <a:r>
              <a:rPr lang="en-US" sz="3600" dirty="0"/>
              <a:t>Puts on Christ (Gal 3:26-7)</a:t>
            </a:r>
          </a:p>
          <a:p>
            <a:pPr marL="0" indent="0" algn="ctr">
              <a:lnSpc>
                <a:spcPct val="100000"/>
              </a:lnSpc>
              <a:spcAft>
                <a:spcPts val="1200"/>
              </a:spcAft>
              <a:buNone/>
            </a:pPr>
            <a:r>
              <a:rPr lang="en-US" sz="3600" dirty="0"/>
              <a:t>Has sins washed away (Acts 22:16). </a:t>
            </a:r>
            <a:endParaRPr lang="en-US" sz="2900" dirty="0"/>
          </a:p>
        </p:txBody>
      </p:sp>
    </p:spTree>
    <p:extLst>
      <p:ext uri="{BB962C8B-B14F-4D97-AF65-F5344CB8AC3E}">
        <p14:creationId xmlns:p14="http://schemas.microsoft.com/office/powerpoint/2010/main" val="1663160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3. The Doctrine of Baptisms</a:t>
            </a:r>
          </a:p>
          <a:p>
            <a:pPr marL="0" indent="0" algn="ctr">
              <a:lnSpc>
                <a:spcPct val="100000"/>
              </a:lnSpc>
              <a:spcAft>
                <a:spcPts val="1800"/>
              </a:spcAft>
              <a:buNone/>
            </a:pPr>
            <a:r>
              <a:rPr lang="en-US" sz="3600" dirty="0"/>
              <a:t>It is “the washing of regeneration, and renewing of the Holy Spirit” (Titus 3:5). </a:t>
            </a:r>
          </a:p>
          <a:p>
            <a:pPr marL="0" indent="0" algn="ctr">
              <a:lnSpc>
                <a:spcPct val="100000"/>
              </a:lnSpc>
              <a:spcAft>
                <a:spcPts val="1200"/>
              </a:spcAft>
              <a:buNone/>
            </a:pPr>
            <a:r>
              <a:rPr lang="en-US" sz="3600" i="1" dirty="0"/>
              <a:t>Baptism is an elementary principle of the doctrine of Christ.</a:t>
            </a:r>
            <a:endParaRPr lang="en-US" sz="3200" i="1" dirty="0"/>
          </a:p>
        </p:txBody>
      </p:sp>
    </p:spTree>
    <p:extLst>
      <p:ext uri="{BB962C8B-B14F-4D97-AF65-F5344CB8AC3E}">
        <p14:creationId xmlns:p14="http://schemas.microsoft.com/office/powerpoint/2010/main" val="403819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4. Of Laying on of Hands</a:t>
            </a:r>
          </a:p>
          <a:p>
            <a:pPr marL="0" indent="0" algn="ctr">
              <a:lnSpc>
                <a:spcPct val="100000"/>
              </a:lnSpc>
              <a:spcAft>
                <a:spcPts val="1200"/>
              </a:spcAft>
              <a:buNone/>
            </a:pPr>
            <a:r>
              <a:rPr lang="en-US" sz="3200" dirty="0"/>
              <a:t>“Doctrine. . .” applies to last four</a:t>
            </a:r>
          </a:p>
          <a:p>
            <a:pPr marL="0" indent="0" algn="ctr">
              <a:lnSpc>
                <a:spcPct val="100000"/>
              </a:lnSpc>
              <a:spcAft>
                <a:spcPts val="1200"/>
              </a:spcAft>
              <a:buNone/>
            </a:pPr>
            <a:r>
              <a:rPr lang="en-US" sz="3200" dirty="0"/>
              <a:t>Different ways in the New Testament. </a:t>
            </a:r>
          </a:p>
          <a:p>
            <a:pPr marL="0" indent="0" algn="ctr">
              <a:lnSpc>
                <a:spcPct val="100000"/>
              </a:lnSpc>
              <a:spcAft>
                <a:spcPts val="1200"/>
              </a:spcAft>
              <a:buNone/>
            </a:pPr>
            <a:r>
              <a:rPr lang="en-US" sz="3200" dirty="0"/>
              <a:t>Seizing someone for punishment or imprisonment (Matt. 18:28; 21:46; 26:50; Mark 12:12; Luke 20:19; John 7:44; 8:20; Acts 4:3; 21:27; perhaps 1 Tim. 5:22, cf. 5:19-21).</a:t>
            </a:r>
            <a:endParaRPr lang="en-US" sz="2900" dirty="0"/>
          </a:p>
        </p:txBody>
      </p:sp>
    </p:spTree>
    <p:extLst>
      <p:ext uri="{BB962C8B-B14F-4D97-AF65-F5344CB8AC3E}">
        <p14:creationId xmlns:p14="http://schemas.microsoft.com/office/powerpoint/2010/main" val="108895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4. Of Laying on of Hands</a:t>
            </a:r>
          </a:p>
          <a:p>
            <a:pPr marL="0" indent="0" algn="ctr">
              <a:lnSpc>
                <a:spcPct val="100000"/>
              </a:lnSpc>
              <a:spcAft>
                <a:spcPts val="1200"/>
              </a:spcAft>
              <a:buNone/>
            </a:pPr>
            <a:r>
              <a:rPr lang="en-US" sz="2900" dirty="0"/>
              <a:t>Manner apostles could heal the sick (Mark 16:18) </a:t>
            </a:r>
          </a:p>
          <a:p>
            <a:pPr marL="0" indent="0" algn="ctr">
              <a:lnSpc>
                <a:spcPct val="100000"/>
              </a:lnSpc>
              <a:spcAft>
                <a:spcPts val="1200"/>
              </a:spcAft>
              <a:buNone/>
            </a:pPr>
            <a:r>
              <a:rPr lang="en-US" sz="3200" dirty="0"/>
              <a:t>Affectionate approval of a work begun </a:t>
            </a:r>
          </a:p>
          <a:p>
            <a:pPr marL="0" indent="0" algn="ctr">
              <a:lnSpc>
                <a:spcPct val="100000"/>
              </a:lnSpc>
              <a:spcAft>
                <a:spcPts val="1200"/>
              </a:spcAft>
              <a:buNone/>
            </a:pPr>
            <a:r>
              <a:rPr lang="en-US" sz="2900" dirty="0"/>
              <a:t>Appointment of the seven—Acts 6:6</a:t>
            </a:r>
          </a:p>
          <a:p>
            <a:pPr marL="0" indent="0" algn="ctr">
              <a:lnSpc>
                <a:spcPct val="100000"/>
              </a:lnSpc>
              <a:spcAft>
                <a:spcPts val="1200"/>
              </a:spcAft>
              <a:buNone/>
            </a:pPr>
            <a:r>
              <a:rPr lang="en-US" sz="2900" dirty="0"/>
              <a:t>Sending off of Paul and Barnabas—Acts 13:3</a:t>
            </a:r>
          </a:p>
          <a:p>
            <a:pPr marL="0" indent="0" algn="ctr">
              <a:lnSpc>
                <a:spcPct val="100000"/>
              </a:lnSpc>
              <a:spcAft>
                <a:spcPts val="1200"/>
              </a:spcAft>
              <a:buNone/>
            </a:pPr>
            <a:r>
              <a:rPr lang="en-US" sz="3000" dirty="0"/>
              <a:t> Special application to the role and work of the apostles. </a:t>
            </a:r>
          </a:p>
        </p:txBody>
      </p:sp>
    </p:spTree>
    <p:extLst>
      <p:ext uri="{BB962C8B-B14F-4D97-AF65-F5344CB8AC3E}">
        <p14:creationId xmlns:p14="http://schemas.microsoft.com/office/powerpoint/2010/main" val="2038512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4. Of Laying on of Hands</a:t>
            </a:r>
          </a:p>
          <a:p>
            <a:pPr marL="0" indent="0" algn="ctr">
              <a:lnSpc>
                <a:spcPct val="100000"/>
              </a:lnSpc>
              <a:spcAft>
                <a:spcPts val="1200"/>
              </a:spcAft>
              <a:buNone/>
            </a:pPr>
            <a:r>
              <a:rPr lang="en-US" sz="3200" dirty="0"/>
              <a:t>Following Pentecost (Acts 1:8; 2:1-4), the apostles could lay hands upon those to whom they chose to grant different miraculous spiritual gifts (Acts 8:17, 18, 19; 19:6; 2 Tim. 1:6; perhaps 1 Tim. 4:14). </a:t>
            </a:r>
          </a:p>
          <a:p>
            <a:pPr marL="0" indent="0" algn="ctr">
              <a:lnSpc>
                <a:spcPct val="100000"/>
              </a:lnSpc>
              <a:spcAft>
                <a:spcPts val="1200"/>
              </a:spcAft>
              <a:buNone/>
            </a:pPr>
            <a:r>
              <a:rPr lang="en-US" sz="3200" dirty="0"/>
              <a:t>Simon tried to purchase this ability and was rebuked (Acts 8:19-24). </a:t>
            </a:r>
            <a:endParaRPr lang="en-US" sz="2900" dirty="0"/>
          </a:p>
        </p:txBody>
      </p:sp>
    </p:spTree>
    <p:extLst>
      <p:ext uri="{BB962C8B-B14F-4D97-AF65-F5344CB8AC3E}">
        <p14:creationId xmlns:p14="http://schemas.microsoft.com/office/powerpoint/2010/main" val="3086261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4. Of Laying on of Hands</a:t>
            </a:r>
          </a:p>
          <a:p>
            <a:pPr marL="0" indent="0" algn="ctr">
              <a:lnSpc>
                <a:spcPct val="100000"/>
              </a:lnSpc>
              <a:spcAft>
                <a:spcPts val="1200"/>
              </a:spcAft>
              <a:buNone/>
            </a:pPr>
            <a:r>
              <a:rPr lang="en-US" sz="3200" dirty="0"/>
              <a:t>Could not be passed on</a:t>
            </a:r>
          </a:p>
          <a:p>
            <a:pPr marL="0" indent="0" algn="ctr">
              <a:lnSpc>
                <a:spcPct val="100000"/>
              </a:lnSpc>
              <a:spcAft>
                <a:spcPts val="1200"/>
              </a:spcAft>
              <a:buNone/>
            </a:pPr>
            <a:r>
              <a:rPr lang="en-US" sz="3200" dirty="0"/>
              <a:t> Passed away with the completion of revelation and with the death of the apostles and those upon whom they had laid hands.</a:t>
            </a:r>
          </a:p>
          <a:p>
            <a:pPr marL="0" indent="0" algn="ctr">
              <a:lnSpc>
                <a:spcPct val="100000"/>
              </a:lnSpc>
              <a:spcAft>
                <a:spcPts val="1200"/>
              </a:spcAft>
              <a:buNone/>
            </a:pPr>
            <a:r>
              <a:rPr lang="en-US" sz="3200" dirty="0"/>
              <a:t> Still operated in living apostles and those who had received the “laying on of hands.”</a:t>
            </a:r>
            <a:endParaRPr lang="en-US" sz="2900" dirty="0"/>
          </a:p>
        </p:txBody>
      </p:sp>
    </p:spTree>
    <p:extLst>
      <p:ext uri="{BB962C8B-B14F-4D97-AF65-F5344CB8AC3E}">
        <p14:creationId xmlns:p14="http://schemas.microsoft.com/office/powerpoint/2010/main" val="400415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4. Of Laying on of Hands</a:t>
            </a:r>
          </a:p>
          <a:p>
            <a:pPr marL="0" indent="0" algn="ctr">
              <a:lnSpc>
                <a:spcPct val="100000"/>
              </a:lnSpc>
              <a:spcAft>
                <a:spcPts val="1200"/>
              </a:spcAft>
              <a:buNone/>
            </a:pPr>
            <a:r>
              <a:rPr lang="en-US" sz="3200" dirty="0"/>
              <a:t>Served to complete revelation and confirm that their teaching was from God. </a:t>
            </a:r>
          </a:p>
          <a:p>
            <a:pPr marL="0" indent="0" algn="ctr">
              <a:lnSpc>
                <a:spcPct val="100000"/>
              </a:lnSpc>
              <a:spcAft>
                <a:spcPts val="1200"/>
              </a:spcAft>
              <a:buNone/>
            </a:pPr>
            <a:r>
              <a:rPr lang="en-US" sz="3400" i="1" dirty="0"/>
              <a:t>Understanding the nature of the laying on of hands and what it revealed about the teaching of the apostles is an elementary principle of the doctrine of Christ.</a:t>
            </a:r>
          </a:p>
        </p:txBody>
      </p:sp>
    </p:spTree>
    <p:extLst>
      <p:ext uri="{BB962C8B-B14F-4D97-AF65-F5344CB8AC3E}">
        <p14:creationId xmlns:p14="http://schemas.microsoft.com/office/powerpoint/2010/main" val="64521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Hebrews 5:12-6:3</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p:txBody>
          <a:bodyPr>
            <a:normAutofit lnSpcReduction="10000"/>
          </a:bodyPr>
          <a:lstStyle/>
          <a:p>
            <a:pPr marL="0" indent="0">
              <a:buNone/>
            </a:pPr>
            <a:r>
              <a:rPr lang="en-US" sz="3600" dirty="0"/>
              <a:t>“. . . But solid food belongs to those who are of full age, that is, those who by reason of use have their senses exercised to discern both good and evil. Therefore, leaving the discussion of the elementary principles of Christ, let us go on to perfection, not laying again the foundation of repentance from dead works and of faith toward God. . .”</a:t>
            </a:r>
          </a:p>
        </p:txBody>
      </p:sp>
    </p:spTree>
    <p:extLst>
      <p:ext uri="{BB962C8B-B14F-4D97-AF65-F5344CB8AC3E}">
        <p14:creationId xmlns:p14="http://schemas.microsoft.com/office/powerpoint/2010/main" val="299568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“Of the dead” plural in Greek</a:t>
            </a:r>
          </a:p>
          <a:p>
            <a:pPr marL="0" indent="0" algn="ctr">
              <a:lnSpc>
                <a:spcPct val="100000"/>
              </a:lnSpc>
              <a:spcAft>
                <a:spcPts val="1200"/>
              </a:spcAft>
              <a:buNone/>
            </a:pPr>
            <a:r>
              <a:rPr lang="en-US" sz="3200" dirty="0"/>
              <a:t>Not equated with “repentance from dead works” or the “doctrine of baptisms”—not referring to the spiritual renewal that comes from repentance and baptism (cf. Acts 3:19; Rom. 6:3-7). </a:t>
            </a:r>
            <a:endParaRPr lang="en-US" sz="2900" dirty="0"/>
          </a:p>
        </p:txBody>
      </p:sp>
    </p:spTree>
    <p:extLst>
      <p:ext uri="{BB962C8B-B14F-4D97-AF65-F5344CB8AC3E}">
        <p14:creationId xmlns:p14="http://schemas.microsoft.com/office/powerpoint/2010/main" val="279455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“Women received their dead raised to life again. And others were tortured, not accepting deliverance, that they might obtain a better resurrection” (Heb. 11:35). </a:t>
            </a:r>
          </a:p>
          <a:p>
            <a:pPr marL="0" indent="0" algn="ctr">
              <a:lnSpc>
                <a:spcPct val="100000"/>
              </a:lnSpc>
              <a:spcAft>
                <a:spcPts val="1200"/>
              </a:spcAft>
              <a:buNone/>
            </a:pPr>
            <a:r>
              <a:rPr lang="en-US" sz="3200" dirty="0"/>
              <a:t>OT raised only to die again (cf. 1 Kings 17:22-23; 2 Kings 4:32-37)</a:t>
            </a:r>
            <a:endParaRPr lang="en-US" sz="2900" dirty="0"/>
          </a:p>
        </p:txBody>
      </p:sp>
    </p:spTree>
    <p:extLst>
      <p:ext uri="{BB962C8B-B14F-4D97-AF65-F5344CB8AC3E}">
        <p14:creationId xmlns:p14="http://schemas.microsoft.com/office/powerpoint/2010/main" val="293901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“Better resurrection” means they cannot “die anymore” (Luke 20:36). </a:t>
            </a:r>
          </a:p>
          <a:p>
            <a:pPr marL="0" indent="0" algn="ctr">
              <a:lnSpc>
                <a:spcPct val="100000"/>
              </a:lnSpc>
              <a:spcAft>
                <a:spcPts val="1200"/>
              </a:spcAft>
              <a:buNone/>
            </a:pPr>
            <a:r>
              <a:rPr lang="en-US" sz="3200" dirty="0"/>
              <a:t>Does not happen at the point of death. </a:t>
            </a:r>
          </a:p>
          <a:p>
            <a:pPr marL="0" indent="0" algn="ctr">
              <a:lnSpc>
                <a:spcPct val="100000"/>
              </a:lnSpc>
              <a:spcAft>
                <a:spcPts val="1200"/>
              </a:spcAft>
              <a:buNone/>
            </a:pPr>
            <a:r>
              <a:rPr lang="en-US" sz="3200" dirty="0"/>
              <a:t>Jesus promised He will raise up the faithful “at the last day” (John 6:39,40, 44, 54)</a:t>
            </a:r>
            <a:endParaRPr lang="en-US" sz="2900" dirty="0"/>
          </a:p>
        </p:txBody>
      </p:sp>
    </p:spTree>
    <p:extLst>
      <p:ext uri="{BB962C8B-B14F-4D97-AF65-F5344CB8AC3E}">
        <p14:creationId xmlns:p14="http://schemas.microsoft.com/office/powerpoint/2010/main" val="1309314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He accepted without rebuke Martha’s statement that her brother, “will rise again in the resurrection at the last day” (John 11:24).</a:t>
            </a:r>
          </a:p>
          <a:p>
            <a:pPr marL="0" indent="0" algn="ctr">
              <a:lnSpc>
                <a:spcPct val="100000"/>
              </a:lnSpc>
              <a:spcAft>
                <a:spcPts val="1200"/>
              </a:spcAft>
              <a:buNone/>
            </a:pPr>
            <a:r>
              <a:rPr lang="en-US" sz="3200" dirty="0"/>
              <a:t>“A resurrection of the dead, both of the just and the unjust” (Acts 24:15). </a:t>
            </a:r>
            <a:endParaRPr lang="en-US" sz="2900" dirty="0"/>
          </a:p>
        </p:txBody>
      </p:sp>
    </p:spTree>
    <p:extLst>
      <p:ext uri="{BB962C8B-B14F-4D97-AF65-F5344CB8AC3E}">
        <p14:creationId xmlns:p14="http://schemas.microsoft.com/office/powerpoint/2010/main" val="19152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Jesus explained, “the hour is coming in which all who are in the graves will hear His voice and come forth—those who have done good, to the resurrection of life, and those who have done evil, to the resurrection of condemnation” (John 5:28-29). </a:t>
            </a:r>
            <a:endParaRPr lang="en-US" sz="2900" dirty="0"/>
          </a:p>
        </p:txBody>
      </p:sp>
    </p:spTree>
    <p:extLst>
      <p:ext uri="{BB962C8B-B14F-4D97-AF65-F5344CB8AC3E}">
        <p14:creationId xmlns:p14="http://schemas.microsoft.com/office/powerpoint/2010/main" val="285191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Jesus said the, “Sadducees, who say there is no resurrection” (Mark 12:18) were “greatly mistaken” (Mark 12:27). </a:t>
            </a:r>
          </a:p>
          <a:p>
            <a:pPr marL="0" indent="0" algn="ctr">
              <a:lnSpc>
                <a:spcPct val="100000"/>
              </a:lnSpc>
              <a:spcAft>
                <a:spcPts val="1200"/>
              </a:spcAft>
              <a:buNone/>
            </a:pPr>
            <a:r>
              <a:rPr lang="en-US" sz="3200" dirty="0"/>
              <a:t>Paul taught that those who claim “the resurrection is already past” actually “overthrow the faith of some” (2 Tim. 2:18).</a:t>
            </a:r>
            <a:endParaRPr lang="en-US" sz="2900" dirty="0"/>
          </a:p>
        </p:txBody>
      </p:sp>
    </p:spTree>
    <p:extLst>
      <p:ext uri="{BB962C8B-B14F-4D97-AF65-F5344CB8AC3E}">
        <p14:creationId xmlns:p14="http://schemas.microsoft.com/office/powerpoint/2010/main" val="2084606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Jesus’s resurrection is described as the “</a:t>
            </a:r>
            <a:r>
              <a:rPr lang="en-US" sz="3200" dirty="0" err="1"/>
              <a:t>firstfruits</a:t>
            </a:r>
            <a:r>
              <a:rPr lang="en-US" sz="3200" dirty="0"/>
              <a:t> of those who have fallen asleep” (1 Cor. 15:20)</a:t>
            </a:r>
          </a:p>
          <a:p>
            <a:pPr marL="0" indent="0" algn="ctr">
              <a:lnSpc>
                <a:spcPct val="100000"/>
              </a:lnSpc>
              <a:spcAft>
                <a:spcPts val="1200"/>
              </a:spcAft>
              <a:buNone/>
            </a:pPr>
            <a:r>
              <a:rPr lang="en-US" sz="3200" dirty="0"/>
              <a:t>Suggests will be similar to His in nature. </a:t>
            </a:r>
          </a:p>
          <a:p>
            <a:pPr marL="0" indent="0" algn="ctr">
              <a:lnSpc>
                <a:spcPct val="100000"/>
              </a:lnSpc>
              <a:spcAft>
                <a:spcPts val="1200"/>
              </a:spcAft>
              <a:buNone/>
            </a:pPr>
            <a:r>
              <a:rPr lang="en-US" sz="3200" dirty="0"/>
              <a:t>Like Jesus, our corruptible bodies will be “raised incorruptible” (1 Cor. 15:52). </a:t>
            </a:r>
            <a:endParaRPr lang="en-US" sz="2900" dirty="0"/>
          </a:p>
        </p:txBody>
      </p:sp>
    </p:spTree>
    <p:extLst>
      <p:ext uri="{BB962C8B-B14F-4D97-AF65-F5344CB8AC3E}">
        <p14:creationId xmlns:p14="http://schemas.microsoft.com/office/powerpoint/2010/main" val="61462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200" dirty="0"/>
              <a:t>Paul explains of “the resurrection of the dead. The body is sown in corruption, it is raised in incorruption” (1 Cor. 15:42). </a:t>
            </a:r>
          </a:p>
          <a:p>
            <a:pPr marL="0" indent="0" algn="ctr">
              <a:lnSpc>
                <a:spcPct val="100000"/>
              </a:lnSpc>
              <a:spcAft>
                <a:spcPts val="1200"/>
              </a:spcAft>
              <a:buNone/>
            </a:pPr>
            <a:r>
              <a:rPr lang="en-US" sz="3200" dirty="0"/>
              <a:t>Like His resurrection, “Christ the </a:t>
            </a:r>
            <a:r>
              <a:rPr lang="en-US" sz="3200" dirty="0" err="1"/>
              <a:t>firstfruits</a:t>
            </a:r>
            <a:r>
              <a:rPr lang="en-US" sz="3200" dirty="0"/>
              <a:t>, afterward those who are Christ’s at His coming” (1 Cor. 15:23). </a:t>
            </a:r>
            <a:endParaRPr lang="en-US" sz="2900" dirty="0"/>
          </a:p>
        </p:txBody>
      </p:sp>
    </p:spTree>
    <p:extLst>
      <p:ext uri="{BB962C8B-B14F-4D97-AF65-F5344CB8AC3E}">
        <p14:creationId xmlns:p14="http://schemas.microsoft.com/office/powerpoint/2010/main" val="105500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5. Of Resurrection of the Dead</a:t>
            </a:r>
          </a:p>
          <a:p>
            <a:pPr marL="0" indent="0" algn="ctr">
              <a:lnSpc>
                <a:spcPct val="100000"/>
              </a:lnSpc>
              <a:spcAft>
                <a:spcPts val="1200"/>
              </a:spcAft>
              <a:buNone/>
            </a:pPr>
            <a:r>
              <a:rPr lang="en-US" sz="3600" i="1" dirty="0"/>
              <a:t>Belief in the bodily resurrection of the dead is an elementary principle of the doctrine of Christ.</a:t>
            </a:r>
            <a:endParaRPr lang="en-US" sz="3200" i="1" dirty="0"/>
          </a:p>
        </p:txBody>
      </p:sp>
    </p:spTree>
    <p:extLst>
      <p:ext uri="{BB962C8B-B14F-4D97-AF65-F5344CB8AC3E}">
        <p14:creationId xmlns:p14="http://schemas.microsoft.com/office/powerpoint/2010/main" val="275655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1200"/>
              </a:spcAft>
              <a:buNone/>
            </a:pPr>
            <a:r>
              <a:rPr lang="en-US" sz="3200" dirty="0"/>
              <a:t>“It is appointed for men to die once, but after this the judgment” (Heb. 9:27).</a:t>
            </a:r>
          </a:p>
          <a:p>
            <a:pPr marL="0" indent="0" algn="ctr">
              <a:lnSpc>
                <a:spcPct val="100000"/>
              </a:lnSpc>
              <a:spcAft>
                <a:spcPts val="1200"/>
              </a:spcAft>
              <a:buNone/>
            </a:pPr>
            <a:r>
              <a:rPr lang="en-US" sz="3200" dirty="0"/>
              <a:t>Does this mean final judgment at death? </a:t>
            </a:r>
          </a:p>
          <a:p>
            <a:pPr marL="0" indent="0" algn="ctr">
              <a:lnSpc>
                <a:spcPct val="100000"/>
              </a:lnSpc>
              <a:spcAft>
                <a:spcPts val="1200"/>
              </a:spcAft>
              <a:buNone/>
            </a:pPr>
            <a:r>
              <a:rPr lang="en-US" sz="3200" dirty="0"/>
              <a:t>No. Jesus promised resurrection at the “last day”—“the word that I have spoken will judge him in the last day” (John 12:48). </a:t>
            </a:r>
            <a:endParaRPr lang="en-US" sz="2900" dirty="0"/>
          </a:p>
        </p:txBody>
      </p:sp>
    </p:spTree>
    <p:extLst>
      <p:ext uri="{BB962C8B-B14F-4D97-AF65-F5344CB8AC3E}">
        <p14:creationId xmlns:p14="http://schemas.microsoft.com/office/powerpoint/2010/main" val="14893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Hebrews 5:12-6:3</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p:txBody>
          <a:bodyPr>
            <a:normAutofit/>
          </a:bodyPr>
          <a:lstStyle/>
          <a:p>
            <a:pPr marL="0" indent="0">
              <a:buNone/>
            </a:pPr>
            <a:r>
              <a:rPr lang="en-US" sz="3600" dirty="0"/>
              <a:t>“. . . of the doctrine of baptisms, of laying on of hands, of resurrection of the dead, and of eternal judgment. And this we will do if God permits” (NKJV).</a:t>
            </a:r>
          </a:p>
        </p:txBody>
      </p:sp>
    </p:spTree>
    <p:extLst>
      <p:ext uri="{BB962C8B-B14F-4D97-AF65-F5344CB8AC3E}">
        <p14:creationId xmlns:p14="http://schemas.microsoft.com/office/powerpoint/2010/main" val="1260936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1200"/>
              </a:spcAft>
              <a:buNone/>
            </a:pPr>
            <a:r>
              <a:rPr lang="en-US" sz="3200" dirty="0"/>
              <a:t>Began 9:27 with “And as” </a:t>
            </a:r>
          </a:p>
          <a:p>
            <a:pPr marL="0" indent="0" algn="ctr">
              <a:lnSpc>
                <a:spcPct val="100000"/>
              </a:lnSpc>
              <a:spcAft>
                <a:spcPts val="1200"/>
              </a:spcAft>
              <a:buNone/>
            </a:pPr>
            <a:r>
              <a:rPr lang="en-US" sz="3200" dirty="0"/>
              <a:t>Continues “so Christ was offered once to bear the sins of many. To those who eagerly wait for Him He will appear a second time, apart from sin, for salvation” (Heb. 9:28). </a:t>
            </a:r>
            <a:endParaRPr lang="en-US" sz="2900" dirty="0"/>
          </a:p>
        </p:txBody>
      </p:sp>
    </p:spTree>
    <p:extLst>
      <p:ext uri="{BB962C8B-B14F-4D97-AF65-F5344CB8AC3E}">
        <p14:creationId xmlns:p14="http://schemas.microsoft.com/office/powerpoint/2010/main" val="13574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1200"/>
              </a:spcAft>
              <a:buNone/>
            </a:pPr>
            <a:r>
              <a:rPr lang="en-US" sz="3200" dirty="0"/>
              <a:t>So, “judgment” of verse 27 is when Christ will “appear a second time. . . for salvation.” </a:t>
            </a:r>
          </a:p>
          <a:p>
            <a:pPr marL="0" indent="0" algn="ctr">
              <a:lnSpc>
                <a:spcPct val="100000"/>
              </a:lnSpc>
              <a:spcAft>
                <a:spcPts val="1200"/>
              </a:spcAft>
              <a:buNone/>
            </a:pPr>
            <a:r>
              <a:rPr lang="en-US" sz="3200" dirty="0"/>
              <a:t>Those who turn back to sin after learning the truth, “a certain fearful expectation of judgment, and fiery indignation which will devour the adversaries” (Heb. 10:26-27). </a:t>
            </a:r>
            <a:endParaRPr lang="en-US" sz="2900" dirty="0"/>
          </a:p>
        </p:txBody>
      </p:sp>
    </p:spTree>
    <p:extLst>
      <p:ext uri="{BB962C8B-B14F-4D97-AF65-F5344CB8AC3E}">
        <p14:creationId xmlns:p14="http://schemas.microsoft.com/office/powerpoint/2010/main" val="361057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1200"/>
              </a:spcAft>
              <a:buNone/>
            </a:pPr>
            <a:r>
              <a:rPr lang="en-US" sz="3200" dirty="0"/>
              <a:t>Describing physical act of judgment? </a:t>
            </a:r>
          </a:p>
          <a:p>
            <a:pPr marL="0" indent="0" algn="ctr">
              <a:lnSpc>
                <a:spcPct val="100000"/>
              </a:lnSpc>
              <a:spcAft>
                <a:spcPts val="1200"/>
              </a:spcAft>
              <a:buNone/>
            </a:pPr>
            <a:r>
              <a:rPr lang="en-US" sz="3200" dirty="0"/>
              <a:t>No. 6:2 calls this “eternal judgment.” </a:t>
            </a:r>
          </a:p>
          <a:p>
            <a:pPr marL="0" indent="0" algn="ctr">
              <a:lnSpc>
                <a:spcPct val="100000"/>
              </a:lnSpc>
              <a:spcAft>
                <a:spcPts val="1200"/>
              </a:spcAft>
              <a:buNone/>
            </a:pPr>
            <a:r>
              <a:rPr lang="en-US" sz="3200" dirty="0"/>
              <a:t>Jesus is “the author of eternal salvation to all who obey Him” (Heb. 5:9). </a:t>
            </a:r>
          </a:p>
          <a:p>
            <a:pPr marL="0" indent="0" algn="ctr">
              <a:lnSpc>
                <a:spcPct val="100000"/>
              </a:lnSpc>
              <a:spcAft>
                <a:spcPts val="1200"/>
              </a:spcAft>
              <a:buNone/>
            </a:pPr>
            <a:r>
              <a:rPr lang="en-US" sz="3200" dirty="0"/>
              <a:t>This is the salvation which comes when Christ appears a “second time” (Heb. 9:28). </a:t>
            </a:r>
            <a:endParaRPr lang="en-US" sz="2900" dirty="0"/>
          </a:p>
        </p:txBody>
      </p:sp>
    </p:spTree>
    <p:extLst>
      <p:ext uri="{BB962C8B-B14F-4D97-AF65-F5344CB8AC3E}">
        <p14:creationId xmlns:p14="http://schemas.microsoft.com/office/powerpoint/2010/main" val="4520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1200"/>
              </a:spcAft>
              <a:buNone/>
            </a:pPr>
            <a:r>
              <a:rPr lang="en-US" sz="3200" dirty="0"/>
              <a:t>Jesus described the “resurrection of life” or “resurrection of condemnation” (John 5:29) at the judgment of the “last day” (cf. John 6:39,40, 44, 54; 11:24; 12:48). </a:t>
            </a:r>
          </a:p>
          <a:p>
            <a:pPr marL="0" indent="0" algn="ctr">
              <a:lnSpc>
                <a:spcPct val="100000"/>
              </a:lnSpc>
              <a:spcAft>
                <a:spcPts val="1200"/>
              </a:spcAft>
              <a:buNone/>
            </a:pPr>
            <a:r>
              <a:rPr lang="en-US" sz="3200" dirty="0"/>
              <a:t>More than a physical judgment: it has eternal consequences. </a:t>
            </a:r>
            <a:endParaRPr lang="en-US" sz="2900" dirty="0"/>
          </a:p>
        </p:txBody>
      </p:sp>
    </p:spTree>
    <p:extLst>
      <p:ext uri="{BB962C8B-B14F-4D97-AF65-F5344CB8AC3E}">
        <p14:creationId xmlns:p14="http://schemas.microsoft.com/office/powerpoint/2010/main" val="2093450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1200"/>
              </a:spcAft>
              <a:buNone/>
            </a:pPr>
            <a:r>
              <a:rPr lang="en-US" sz="3200" dirty="0"/>
              <a:t>Obedience promises “eternal” or “everlasting life” (Matt. 19:29; John 3:16, et al.)</a:t>
            </a:r>
          </a:p>
          <a:p>
            <a:pPr marL="0" indent="0" algn="ctr">
              <a:lnSpc>
                <a:spcPct val="100000"/>
              </a:lnSpc>
              <a:spcAft>
                <a:spcPts val="1200"/>
              </a:spcAft>
              <a:buNone/>
            </a:pPr>
            <a:r>
              <a:rPr lang="en-US" sz="3200" dirty="0"/>
              <a:t>Entrance into His “everlasting kingdom” (2 Pet. 1:11)</a:t>
            </a:r>
          </a:p>
          <a:p>
            <a:pPr marL="0" indent="0" algn="ctr">
              <a:lnSpc>
                <a:spcPct val="100000"/>
              </a:lnSpc>
              <a:spcAft>
                <a:spcPts val="1200"/>
              </a:spcAft>
              <a:buNone/>
            </a:pPr>
            <a:r>
              <a:rPr lang="en-US" sz="3200" dirty="0"/>
              <a:t>An “everlasting home” (Luke 16:9), “a house not made with hands, eternal in the heavens” (2 Cor. 5:1)</a:t>
            </a:r>
            <a:endParaRPr lang="en-US" sz="2900" dirty="0"/>
          </a:p>
        </p:txBody>
      </p:sp>
    </p:spTree>
    <p:extLst>
      <p:ext uri="{BB962C8B-B14F-4D97-AF65-F5344CB8AC3E}">
        <p14:creationId xmlns:p14="http://schemas.microsoft.com/office/powerpoint/2010/main" val="57025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600"/>
              </a:spcAft>
              <a:buNone/>
            </a:pPr>
            <a:r>
              <a:rPr lang="en-US" sz="3200" dirty="0"/>
              <a:t>An “eternal weight of glory” (2 Cor. 4:17; cf. 2 Tim. 2:10; 1 Pet. 5:10) </a:t>
            </a:r>
          </a:p>
          <a:p>
            <a:pPr marL="0" indent="0" algn="ctr">
              <a:lnSpc>
                <a:spcPct val="100000"/>
              </a:lnSpc>
              <a:spcAft>
                <a:spcPts val="600"/>
              </a:spcAft>
              <a:buNone/>
            </a:pPr>
            <a:r>
              <a:rPr lang="en-US" sz="3200" dirty="0"/>
              <a:t>“Everlasting consolation” (2 Thess. 2:16) </a:t>
            </a:r>
          </a:p>
          <a:p>
            <a:pPr marL="0" indent="0" algn="ctr">
              <a:lnSpc>
                <a:spcPct val="100000"/>
              </a:lnSpc>
              <a:spcAft>
                <a:spcPts val="600"/>
              </a:spcAft>
              <a:buNone/>
            </a:pPr>
            <a:r>
              <a:rPr lang="en-US" sz="3200" dirty="0"/>
              <a:t>“Eternal salvation” (Heb. 5:9)</a:t>
            </a:r>
          </a:p>
          <a:p>
            <a:pPr marL="0" indent="0" algn="ctr">
              <a:lnSpc>
                <a:spcPct val="100000"/>
              </a:lnSpc>
              <a:spcAft>
                <a:spcPts val="600"/>
              </a:spcAft>
              <a:buNone/>
            </a:pPr>
            <a:r>
              <a:rPr lang="en-US" sz="3200" dirty="0"/>
              <a:t>“Eternal redemption” (Heb. 9:12)</a:t>
            </a:r>
          </a:p>
          <a:p>
            <a:pPr marL="0" indent="0" algn="ctr">
              <a:lnSpc>
                <a:spcPct val="100000"/>
              </a:lnSpc>
              <a:spcAft>
                <a:spcPts val="600"/>
              </a:spcAft>
              <a:buNone/>
            </a:pPr>
            <a:r>
              <a:rPr lang="en-US" sz="3200" dirty="0"/>
              <a:t>An “eternal inheritance” (Heb. 9:15)</a:t>
            </a:r>
            <a:endParaRPr lang="en-US" sz="2900" dirty="0"/>
          </a:p>
        </p:txBody>
      </p:sp>
    </p:spTree>
    <p:extLst>
      <p:ext uri="{BB962C8B-B14F-4D97-AF65-F5344CB8AC3E}">
        <p14:creationId xmlns:p14="http://schemas.microsoft.com/office/powerpoint/2010/main" val="1409857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600"/>
              </a:spcAft>
              <a:buNone/>
            </a:pPr>
            <a:r>
              <a:rPr lang="en-US" sz="3200" dirty="0"/>
              <a:t>Rejecting Christ promises “eternal” or “everlasting fire” (Jude 7; Matt. 18:8; 25:41)</a:t>
            </a:r>
          </a:p>
          <a:p>
            <a:pPr marL="0" indent="0" algn="ctr">
              <a:lnSpc>
                <a:spcPct val="100000"/>
              </a:lnSpc>
              <a:spcAft>
                <a:spcPts val="600"/>
              </a:spcAft>
              <a:buNone/>
            </a:pPr>
            <a:r>
              <a:rPr lang="en-US" sz="3200" dirty="0"/>
              <a:t>“Everlasting punishment” (Matt. 25:46)</a:t>
            </a:r>
          </a:p>
          <a:p>
            <a:pPr marL="0" indent="0" algn="ctr">
              <a:lnSpc>
                <a:spcPct val="100000"/>
              </a:lnSpc>
              <a:spcAft>
                <a:spcPts val="600"/>
              </a:spcAft>
              <a:buNone/>
            </a:pPr>
            <a:r>
              <a:rPr lang="en-US" sz="3200" dirty="0"/>
              <a:t>“Eternal condemnation” (Mark 3:29)</a:t>
            </a:r>
          </a:p>
          <a:p>
            <a:pPr marL="0" indent="0" algn="ctr">
              <a:lnSpc>
                <a:spcPct val="100000"/>
              </a:lnSpc>
              <a:spcAft>
                <a:spcPts val="600"/>
              </a:spcAft>
              <a:buNone/>
            </a:pPr>
            <a:r>
              <a:rPr lang="en-US" sz="3200" dirty="0"/>
              <a:t>“Everlasting destruction” (2 Thess. 1:9)</a:t>
            </a:r>
            <a:endParaRPr lang="en-US" sz="2900" dirty="0"/>
          </a:p>
        </p:txBody>
      </p:sp>
    </p:spTree>
    <p:extLst>
      <p:ext uri="{BB962C8B-B14F-4D97-AF65-F5344CB8AC3E}">
        <p14:creationId xmlns:p14="http://schemas.microsoft.com/office/powerpoint/2010/main" val="411299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6. Of Eternal Judgment</a:t>
            </a:r>
          </a:p>
          <a:p>
            <a:pPr marL="0" indent="0" algn="ctr">
              <a:lnSpc>
                <a:spcPct val="100000"/>
              </a:lnSpc>
              <a:spcAft>
                <a:spcPts val="600"/>
              </a:spcAft>
              <a:buNone/>
            </a:pPr>
            <a:r>
              <a:rPr lang="en-US" sz="3600" i="1" dirty="0"/>
              <a:t>Belief in the reality of the final eternal judgment that will come at Christ’s coming on the last day is an elementary principle of the doctrine of Christ.</a:t>
            </a:r>
            <a:endParaRPr lang="en-US" sz="3200" i="1" dirty="0"/>
          </a:p>
        </p:txBody>
      </p:sp>
    </p:spTree>
    <p:extLst>
      <p:ext uri="{BB962C8B-B14F-4D97-AF65-F5344CB8AC3E}">
        <p14:creationId xmlns:p14="http://schemas.microsoft.com/office/powerpoint/2010/main" val="249096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Hebrews 5:12-6:3</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2055815"/>
            <a:ext cx="7886700" cy="2355764"/>
          </a:xfrm>
        </p:spPr>
        <p:txBody>
          <a:bodyPr>
            <a:normAutofit lnSpcReduction="10000"/>
          </a:bodyPr>
          <a:lstStyle/>
          <a:p>
            <a:pPr marL="0" indent="0" algn="ctr">
              <a:lnSpc>
                <a:spcPct val="100000"/>
              </a:lnSpc>
              <a:spcAft>
                <a:spcPts val="1200"/>
              </a:spcAft>
              <a:buNone/>
            </a:pPr>
            <a:r>
              <a:rPr lang="en-US" sz="3600" dirty="0"/>
              <a:t>“Elementary principles of Christ” (6:1)</a:t>
            </a:r>
          </a:p>
          <a:p>
            <a:pPr marL="0" indent="0" algn="ctr">
              <a:lnSpc>
                <a:spcPct val="100000"/>
              </a:lnSpc>
              <a:spcAft>
                <a:spcPts val="1200"/>
              </a:spcAft>
              <a:buNone/>
            </a:pPr>
            <a:r>
              <a:rPr lang="en-US" sz="3600" dirty="0"/>
              <a:t>“First principles” (ASV)</a:t>
            </a:r>
          </a:p>
          <a:p>
            <a:pPr marL="0" indent="0" algn="ctr">
              <a:lnSpc>
                <a:spcPct val="100000"/>
              </a:lnSpc>
              <a:spcAft>
                <a:spcPts val="1200"/>
              </a:spcAft>
              <a:buNone/>
            </a:pPr>
            <a:r>
              <a:rPr lang="el-GR" sz="3600" dirty="0" err="1"/>
              <a:t>τὸν</a:t>
            </a:r>
            <a:r>
              <a:rPr lang="el-GR" sz="3600" dirty="0"/>
              <a:t> </a:t>
            </a:r>
            <a:r>
              <a:rPr lang="el-GR" sz="3600" dirty="0" err="1"/>
              <a:t>τῆς</a:t>
            </a:r>
            <a:r>
              <a:rPr lang="el-GR" sz="3600" dirty="0"/>
              <a:t> </a:t>
            </a:r>
            <a:r>
              <a:rPr lang="el-GR" sz="3600" dirty="0" err="1"/>
              <a:t>ἀρχῆς</a:t>
            </a:r>
            <a:r>
              <a:rPr lang="el-GR" sz="3600" dirty="0"/>
              <a:t> </a:t>
            </a:r>
            <a:r>
              <a:rPr lang="el-GR" sz="3600" dirty="0" err="1"/>
              <a:t>τοῦ</a:t>
            </a:r>
            <a:r>
              <a:rPr lang="el-GR" sz="3600" dirty="0"/>
              <a:t> </a:t>
            </a:r>
            <a:r>
              <a:rPr lang="el-GR" sz="3600" dirty="0" err="1"/>
              <a:t>χριστοῦ</a:t>
            </a:r>
            <a:r>
              <a:rPr lang="el-GR" sz="3600" dirty="0"/>
              <a:t> </a:t>
            </a:r>
            <a:r>
              <a:rPr lang="el-GR" sz="3600" dirty="0" err="1"/>
              <a:t>λόγον</a:t>
            </a:r>
            <a:endParaRPr lang="en-US" sz="3600" dirty="0"/>
          </a:p>
          <a:p>
            <a:pPr marL="0" indent="0" algn="ctr">
              <a:buNone/>
            </a:pPr>
            <a:endParaRPr lang="en-US" sz="3600" dirty="0"/>
          </a:p>
        </p:txBody>
      </p:sp>
      <p:sp>
        <p:nvSpPr>
          <p:cNvPr id="4" name="TextBox 3">
            <a:extLst>
              <a:ext uri="{FF2B5EF4-FFF2-40B4-BE49-F238E27FC236}">
                <a16:creationId xmlns:a16="http://schemas.microsoft.com/office/drawing/2014/main" id="{B4AEFDF1-5D8D-6246-A402-1CBB5E795FE7}"/>
              </a:ext>
            </a:extLst>
          </p:cNvPr>
          <p:cNvSpPr txBox="1"/>
          <p:nvPr/>
        </p:nvSpPr>
        <p:spPr>
          <a:xfrm>
            <a:off x="1034717" y="4311628"/>
            <a:ext cx="1026694" cy="461665"/>
          </a:xfrm>
          <a:prstGeom prst="rect">
            <a:avLst/>
          </a:prstGeom>
          <a:noFill/>
        </p:spPr>
        <p:txBody>
          <a:bodyPr wrap="square" rtlCol="0">
            <a:spAutoFit/>
          </a:bodyPr>
          <a:lstStyle/>
          <a:p>
            <a:pPr algn="ctr"/>
            <a:r>
              <a:rPr lang="en-US" sz="2400" b="1" dirty="0">
                <a:solidFill>
                  <a:schemeClr val="bg1"/>
                </a:solidFill>
              </a:rPr>
              <a:t>The</a:t>
            </a:r>
          </a:p>
        </p:txBody>
      </p:sp>
      <p:sp>
        <p:nvSpPr>
          <p:cNvPr id="5" name="TextBox 4">
            <a:extLst>
              <a:ext uri="{FF2B5EF4-FFF2-40B4-BE49-F238E27FC236}">
                <a16:creationId xmlns:a16="http://schemas.microsoft.com/office/drawing/2014/main" id="{5E1C8691-0DDD-BF45-AFD8-FB65A11C68CD}"/>
              </a:ext>
            </a:extLst>
          </p:cNvPr>
          <p:cNvSpPr txBox="1"/>
          <p:nvPr/>
        </p:nvSpPr>
        <p:spPr>
          <a:xfrm>
            <a:off x="6585287" y="4311628"/>
            <a:ext cx="1026694" cy="461665"/>
          </a:xfrm>
          <a:prstGeom prst="rect">
            <a:avLst/>
          </a:prstGeom>
          <a:noFill/>
        </p:spPr>
        <p:txBody>
          <a:bodyPr wrap="square" rtlCol="0">
            <a:spAutoFit/>
          </a:bodyPr>
          <a:lstStyle/>
          <a:p>
            <a:pPr algn="ctr"/>
            <a:r>
              <a:rPr lang="en-US" sz="2400" b="1" dirty="0">
                <a:solidFill>
                  <a:schemeClr val="bg1"/>
                </a:solidFill>
              </a:rPr>
              <a:t>word</a:t>
            </a:r>
          </a:p>
        </p:txBody>
      </p:sp>
      <p:sp>
        <p:nvSpPr>
          <p:cNvPr id="6" name="TextBox 5">
            <a:extLst>
              <a:ext uri="{FF2B5EF4-FFF2-40B4-BE49-F238E27FC236}">
                <a16:creationId xmlns:a16="http://schemas.microsoft.com/office/drawing/2014/main" id="{2A60352A-F6B3-054D-8810-55B347FE9EF1}"/>
              </a:ext>
            </a:extLst>
          </p:cNvPr>
          <p:cNvSpPr txBox="1"/>
          <p:nvPr/>
        </p:nvSpPr>
        <p:spPr>
          <a:xfrm>
            <a:off x="1933073" y="4311628"/>
            <a:ext cx="1026694" cy="461665"/>
          </a:xfrm>
          <a:prstGeom prst="rect">
            <a:avLst/>
          </a:prstGeom>
          <a:noFill/>
        </p:spPr>
        <p:txBody>
          <a:bodyPr wrap="square" rtlCol="0">
            <a:spAutoFit/>
          </a:bodyPr>
          <a:lstStyle/>
          <a:p>
            <a:pPr algn="ctr"/>
            <a:r>
              <a:rPr lang="en-US" sz="2400" b="1" dirty="0">
                <a:solidFill>
                  <a:schemeClr val="bg1"/>
                </a:solidFill>
              </a:rPr>
              <a:t>of-the</a:t>
            </a:r>
          </a:p>
        </p:txBody>
      </p:sp>
      <p:sp>
        <p:nvSpPr>
          <p:cNvPr id="7" name="TextBox 6">
            <a:extLst>
              <a:ext uri="{FF2B5EF4-FFF2-40B4-BE49-F238E27FC236}">
                <a16:creationId xmlns:a16="http://schemas.microsoft.com/office/drawing/2014/main" id="{32BD48ED-3A21-984C-B5D1-10BF6D30BDD1}"/>
              </a:ext>
            </a:extLst>
          </p:cNvPr>
          <p:cNvSpPr txBox="1"/>
          <p:nvPr/>
        </p:nvSpPr>
        <p:spPr>
          <a:xfrm>
            <a:off x="2839454" y="4311628"/>
            <a:ext cx="1732546" cy="461665"/>
          </a:xfrm>
          <a:prstGeom prst="rect">
            <a:avLst/>
          </a:prstGeom>
          <a:noFill/>
        </p:spPr>
        <p:txBody>
          <a:bodyPr wrap="square" rtlCol="0">
            <a:spAutoFit/>
          </a:bodyPr>
          <a:lstStyle/>
          <a:p>
            <a:pPr algn="ctr"/>
            <a:r>
              <a:rPr lang="en-US" sz="2400" b="1" dirty="0">
                <a:solidFill>
                  <a:schemeClr val="bg1"/>
                </a:solidFill>
              </a:rPr>
              <a:t>beginning</a:t>
            </a:r>
          </a:p>
        </p:txBody>
      </p:sp>
      <p:sp>
        <p:nvSpPr>
          <p:cNvPr id="8" name="TextBox 7">
            <a:extLst>
              <a:ext uri="{FF2B5EF4-FFF2-40B4-BE49-F238E27FC236}">
                <a16:creationId xmlns:a16="http://schemas.microsoft.com/office/drawing/2014/main" id="{91CCC14B-4578-2B47-BD06-F12AE35CA15D}"/>
              </a:ext>
            </a:extLst>
          </p:cNvPr>
          <p:cNvSpPr txBox="1"/>
          <p:nvPr/>
        </p:nvSpPr>
        <p:spPr>
          <a:xfrm>
            <a:off x="4323349" y="4312395"/>
            <a:ext cx="1026694" cy="461665"/>
          </a:xfrm>
          <a:prstGeom prst="rect">
            <a:avLst/>
          </a:prstGeom>
          <a:noFill/>
        </p:spPr>
        <p:txBody>
          <a:bodyPr wrap="square" rtlCol="0">
            <a:spAutoFit/>
          </a:bodyPr>
          <a:lstStyle/>
          <a:p>
            <a:pPr algn="ctr"/>
            <a:r>
              <a:rPr lang="en-US" sz="2400" b="1" dirty="0">
                <a:solidFill>
                  <a:schemeClr val="bg1"/>
                </a:solidFill>
              </a:rPr>
              <a:t>of-the</a:t>
            </a:r>
          </a:p>
        </p:txBody>
      </p:sp>
      <p:sp>
        <p:nvSpPr>
          <p:cNvPr id="9" name="TextBox 8">
            <a:extLst>
              <a:ext uri="{FF2B5EF4-FFF2-40B4-BE49-F238E27FC236}">
                <a16:creationId xmlns:a16="http://schemas.microsoft.com/office/drawing/2014/main" id="{67782B8F-B462-7542-9613-C20603B58D5B}"/>
              </a:ext>
            </a:extLst>
          </p:cNvPr>
          <p:cNvSpPr txBox="1"/>
          <p:nvPr/>
        </p:nvSpPr>
        <p:spPr>
          <a:xfrm>
            <a:off x="5446295" y="4311628"/>
            <a:ext cx="1026694" cy="461665"/>
          </a:xfrm>
          <a:prstGeom prst="rect">
            <a:avLst/>
          </a:prstGeom>
          <a:noFill/>
        </p:spPr>
        <p:txBody>
          <a:bodyPr wrap="square" rtlCol="0">
            <a:spAutoFit/>
          </a:bodyPr>
          <a:lstStyle/>
          <a:p>
            <a:pPr algn="ctr"/>
            <a:r>
              <a:rPr lang="en-US" sz="2400" b="1" dirty="0">
                <a:solidFill>
                  <a:schemeClr val="bg1"/>
                </a:solidFill>
              </a:rPr>
              <a:t>Christ</a:t>
            </a:r>
          </a:p>
        </p:txBody>
      </p:sp>
      <p:sp>
        <p:nvSpPr>
          <p:cNvPr id="10" name="TextBox 9">
            <a:extLst>
              <a:ext uri="{FF2B5EF4-FFF2-40B4-BE49-F238E27FC236}">
                <a16:creationId xmlns:a16="http://schemas.microsoft.com/office/drawing/2014/main" id="{FF7171FA-F3DB-624E-927E-9F6DB716DF7A}"/>
              </a:ext>
            </a:extLst>
          </p:cNvPr>
          <p:cNvSpPr txBox="1"/>
          <p:nvPr/>
        </p:nvSpPr>
        <p:spPr>
          <a:xfrm>
            <a:off x="850232" y="5181600"/>
            <a:ext cx="7507705" cy="584775"/>
          </a:xfrm>
          <a:prstGeom prst="rect">
            <a:avLst/>
          </a:prstGeom>
          <a:noFill/>
        </p:spPr>
        <p:txBody>
          <a:bodyPr wrap="square" rtlCol="0">
            <a:spAutoFit/>
          </a:bodyPr>
          <a:lstStyle/>
          <a:p>
            <a:pPr algn="ctr"/>
            <a:r>
              <a:rPr lang="en-US" sz="3200" b="1" dirty="0">
                <a:solidFill>
                  <a:schemeClr val="bg1"/>
                </a:solidFill>
              </a:rPr>
              <a:t>“The word of the beginning of the Christ”</a:t>
            </a:r>
          </a:p>
        </p:txBody>
      </p:sp>
    </p:spTree>
    <p:extLst>
      <p:ext uri="{BB962C8B-B14F-4D97-AF65-F5344CB8AC3E}">
        <p14:creationId xmlns:p14="http://schemas.microsoft.com/office/powerpoint/2010/main" val="90483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1. Repentance from Dead Works</a:t>
            </a:r>
          </a:p>
          <a:p>
            <a:pPr marL="0" indent="0" algn="ctr">
              <a:lnSpc>
                <a:spcPct val="100000"/>
              </a:lnSpc>
              <a:spcAft>
                <a:spcPts val="1200"/>
              </a:spcAft>
              <a:buNone/>
            </a:pPr>
            <a:r>
              <a:rPr lang="en-US" sz="3200" dirty="0"/>
              <a:t>“How much more shall the blood of Christ, who through the eternal Spirit offered Himself without spot to God, cleanse your conscience from dead works to serve the living God?” (Heb. 9:14). </a:t>
            </a:r>
          </a:p>
          <a:p>
            <a:pPr marL="0" indent="0" algn="ctr">
              <a:lnSpc>
                <a:spcPct val="100000"/>
              </a:lnSpc>
              <a:spcAft>
                <a:spcPts val="1200"/>
              </a:spcAft>
              <a:buNone/>
            </a:pPr>
            <a:r>
              <a:rPr lang="en-US" sz="2900" dirty="0"/>
              <a:t>Christ’s blood cleanses “from all sin” (1 John 1:7).</a:t>
            </a:r>
          </a:p>
        </p:txBody>
      </p:sp>
    </p:spTree>
    <p:extLst>
      <p:ext uri="{BB962C8B-B14F-4D97-AF65-F5344CB8AC3E}">
        <p14:creationId xmlns:p14="http://schemas.microsoft.com/office/powerpoint/2010/main" val="428475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1. Repentance from Dead Works</a:t>
            </a:r>
          </a:p>
          <a:p>
            <a:pPr marL="0" indent="0" algn="ctr">
              <a:lnSpc>
                <a:spcPct val="100000"/>
              </a:lnSpc>
              <a:spcBef>
                <a:spcPts val="0"/>
              </a:spcBef>
              <a:spcAft>
                <a:spcPts val="600"/>
              </a:spcAft>
              <a:buNone/>
            </a:pPr>
            <a:r>
              <a:rPr lang="en-US" sz="3200" dirty="0"/>
              <a:t>“Good works” (Matt. 5:16; Eph. 2:10; etc.)</a:t>
            </a:r>
          </a:p>
          <a:p>
            <a:pPr marL="0" indent="0" algn="ctr">
              <a:lnSpc>
                <a:spcPct val="100000"/>
              </a:lnSpc>
              <a:spcBef>
                <a:spcPts val="0"/>
              </a:spcBef>
              <a:spcAft>
                <a:spcPts val="600"/>
              </a:spcAft>
              <a:buNone/>
            </a:pPr>
            <a:r>
              <a:rPr lang="en-US" sz="3200" dirty="0"/>
              <a:t> “Wicked works” (Col. 1:21)</a:t>
            </a:r>
          </a:p>
          <a:p>
            <a:pPr marL="0" indent="0" algn="ctr">
              <a:lnSpc>
                <a:spcPct val="100000"/>
              </a:lnSpc>
              <a:spcBef>
                <a:spcPts val="0"/>
              </a:spcBef>
              <a:spcAft>
                <a:spcPts val="600"/>
              </a:spcAft>
              <a:buNone/>
            </a:pPr>
            <a:r>
              <a:rPr lang="en-US" sz="3200" dirty="0"/>
              <a:t>“Evil” works (1 John 3:12) </a:t>
            </a:r>
          </a:p>
          <a:p>
            <a:pPr marL="0" indent="0" algn="ctr">
              <a:lnSpc>
                <a:spcPct val="100000"/>
              </a:lnSpc>
              <a:spcBef>
                <a:spcPts val="0"/>
              </a:spcBef>
              <a:spcAft>
                <a:spcPts val="600"/>
              </a:spcAft>
              <a:buNone/>
            </a:pPr>
            <a:r>
              <a:rPr lang="en-US" sz="3200" dirty="0"/>
              <a:t>“Works of darkness” (Rom. 13:12) are “unfruitful works” (Eph. 5:11)</a:t>
            </a:r>
          </a:p>
          <a:p>
            <a:pPr marL="0" indent="0" algn="ctr">
              <a:lnSpc>
                <a:spcPct val="100000"/>
              </a:lnSpc>
              <a:spcBef>
                <a:spcPts val="0"/>
              </a:spcBef>
              <a:spcAft>
                <a:spcPts val="600"/>
              </a:spcAft>
              <a:buNone/>
            </a:pPr>
            <a:r>
              <a:rPr lang="en-US" sz="3200" dirty="0"/>
              <a:t>“Works of the flesh” disqualify from inheriting kingdom of heaven (Gal. 5:19-21).</a:t>
            </a:r>
          </a:p>
        </p:txBody>
      </p:sp>
    </p:spTree>
    <p:extLst>
      <p:ext uri="{BB962C8B-B14F-4D97-AF65-F5344CB8AC3E}">
        <p14:creationId xmlns:p14="http://schemas.microsoft.com/office/powerpoint/2010/main" val="288864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802185"/>
          </a:xfrm>
        </p:spPr>
        <p:txBody>
          <a:bodyPr>
            <a:noAutofit/>
          </a:bodyPr>
          <a:lstStyle/>
          <a:p>
            <a:pPr marL="0" indent="0" algn="ctr">
              <a:lnSpc>
                <a:spcPct val="100000"/>
              </a:lnSpc>
              <a:spcAft>
                <a:spcPts val="1200"/>
              </a:spcAft>
              <a:buNone/>
            </a:pPr>
            <a:r>
              <a:rPr lang="en-US" sz="4000" dirty="0"/>
              <a:t>1. Repentance from Dead Works</a:t>
            </a:r>
          </a:p>
          <a:p>
            <a:pPr marL="0" indent="0" algn="ctr">
              <a:lnSpc>
                <a:spcPct val="100000"/>
              </a:lnSpc>
              <a:spcBef>
                <a:spcPts val="0"/>
              </a:spcBef>
              <a:spcAft>
                <a:spcPts val="600"/>
              </a:spcAft>
              <a:buNone/>
            </a:pPr>
            <a:r>
              <a:rPr lang="en-US" sz="3200" dirty="0"/>
              <a:t>These are “dead works.” </a:t>
            </a:r>
          </a:p>
          <a:p>
            <a:pPr marL="0" indent="0" algn="ctr">
              <a:lnSpc>
                <a:spcPct val="100000"/>
              </a:lnSpc>
              <a:spcBef>
                <a:spcPts val="0"/>
              </a:spcBef>
              <a:spcAft>
                <a:spcPts val="2400"/>
              </a:spcAft>
              <a:buNone/>
            </a:pPr>
            <a:r>
              <a:rPr lang="en-US" sz="3200" dirty="0"/>
              <a:t>Christ’s blood cleanses such works when one will “repent, turn to God, and do works befitting repentance” (Acts 26:20).</a:t>
            </a:r>
          </a:p>
          <a:p>
            <a:pPr marL="0" indent="0" algn="ctr">
              <a:lnSpc>
                <a:spcPct val="100000"/>
              </a:lnSpc>
              <a:spcBef>
                <a:spcPts val="0"/>
              </a:spcBef>
              <a:spcAft>
                <a:spcPts val="600"/>
              </a:spcAft>
              <a:buNone/>
            </a:pPr>
            <a:r>
              <a:rPr lang="en-US" sz="3200" i="1" dirty="0"/>
              <a:t> </a:t>
            </a:r>
            <a:r>
              <a:rPr lang="en-US" sz="3600" i="1" dirty="0"/>
              <a:t>Repentance from dead works is an elementary principle of the doctrine of Christ. </a:t>
            </a:r>
            <a:endParaRPr lang="en-US" sz="3200" i="1" dirty="0"/>
          </a:p>
        </p:txBody>
      </p:sp>
    </p:spTree>
    <p:extLst>
      <p:ext uri="{BB962C8B-B14F-4D97-AF65-F5344CB8AC3E}">
        <p14:creationId xmlns:p14="http://schemas.microsoft.com/office/powerpoint/2010/main" val="4194205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2. Faith toward God</a:t>
            </a:r>
          </a:p>
          <a:p>
            <a:pPr marL="0" indent="0" algn="ctr">
              <a:lnSpc>
                <a:spcPct val="100000"/>
              </a:lnSpc>
              <a:spcAft>
                <a:spcPts val="1200"/>
              </a:spcAft>
              <a:buNone/>
            </a:pPr>
            <a:r>
              <a:rPr lang="en-US" sz="3200" dirty="0"/>
              <a:t>“But without faith it is impossible to please Him, for he who comes to God must believe that He is, and that He is a rewarder of those who diligently seek Him” (Heb. 11:16). </a:t>
            </a:r>
          </a:p>
          <a:p>
            <a:pPr marL="0" indent="0" algn="ctr">
              <a:lnSpc>
                <a:spcPct val="100000"/>
              </a:lnSpc>
              <a:spcAft>
                <a:spcPts val="1200"/>
              </a:spcAft>
              <a:buNone/>
            </a:pPr>
            <a:r>
              <a:rPr lang="en-US" sz="3200" dirty="0"/>
              <a:t>Faith “toward God” means belief in the One sent from God (John 17:21). </a:t>
            </a:r>
            <a:endParaRPr lang="en-US" sz="2900" dirty="0"/>
          </a:p>
        </p:txBody>
      </p:sp>
    </p:spTree>
    <p:extLst>
      <p:ext uri="{BB962C8B-B14F-4D97-AF65-F5344CB8AC3E}">
        <p14:creationId xmlns:p14="http://schemas.microsoft.com/office/powerpoint/2010/main" val="124982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43ED-B79F-1047-874F-6A5FF8226033}"/>
              </a:ext>
            </a:extLst>
          </p:cNvPr>
          <p:cNvSpPr>
            <a:spLocks noGrp="1"/>
          </p:cNvSpPr>
          <p:nvPr>
            <p:ph type="title"/>
          </p:nvPr>
        </p:nvSpPr>
        <p:spPr/>
        <p:txBody>
          <a:bodyPr>
            <a:normAutofit/>
          </a:bodyPr>
          <a:lstStyle/>
          <a:p>
            <a:pPr algn="ctr"/>
            <a:r>
              <a:rPr lang="en-US" sz="5400" dirty="0"/>
              <a:t>“Elementary Principles”</a:t>
            </a:r>
          </a:p>
        </p:txBody>
      </p:sp>
      <p:sp>
        <p:nvSpPr>
          <p:cNvPr id="3" name="Content Placeholder 2">
            <a:extLst>
              <a:ext uri="{FF2B5EF4-FFF2-40B4-BE49-F238E27FC236}">
                <a16:creationId xmlns:a16="http://schemas.microsoft.com/office/drawing/2014/main" id="{7478CB3A-53B6-EA48-B220-A1776270C955}"/>
              </a:ext>
            </a:extLst>
          </p:cNvPr>
          <p:cNvSpPr>
            <a:spLocks noGrp="1"/>
          </p:cNvSpPr>
          <p:nvPr>
            <p:ph idx="1"/>
          </p:nvPr>
        </p:nvSpPr>
        <p:spPr>
          <a:xfrm>
            <a:off x="628650" y="1690689"/>
            <a:ext cx="7886700" cy="4437059"/>
          </a:xfrm>
        </p:spPr>
        <p:txBody>
          <a:bodyPr>
            <a:noAutofit/>
          </a:bodyPr>
          <a:lstStyle/>
          <a:p>
            <a:pPr marL="0" indent="0" algn="ctr">
              <a:lnSpc>
                <a:spcPct val="100000"/>
              </a:lnSpc>
              <a:spcAft>
                <a:spcPts val="1200"/>
              </a:spcAft>
              <a:buNone/>
            </a:pPr>
            <a:r>
              <a:rPr lang="en-US" sz="4000" dirty="0"/>
              <a:t>2. Faith toward God</a:t>
            </a:r>
          </a:p>
          <a:p>
            <a:pPr marL="0" indent="0" algn="ctr">
              <a:lnSpc>
                <a:spcPct val="100000"/>
              </a:lnSpc>
              <a:spcAft>
                <a:spcPts val="1200"/>
              </a:spcAft>
              <a:buNone/>
            </a:pPr>
            <a:r>
              <a:rPr lang="en-US" sz="3200" dirty="0"/>
              <a:t>Jesus said, “you believe in God, believe also in Me” (John 14:1). </a:t>
            </a:r>
          </a:p>
          <a:p>
            <a:pPr marL="0" indent="0" algn="ctr">
              <a:lnSpc>
                <a:spcPct val="100000"/>
              </a:lnSpc>
              <a:spcAft>
                <a:spcPts val="1200"/>
              </a:spcAft>
              <a:buNone/>
            </a:pPr>
            <a:r>
              <a:rPr lang="en-US" sz="3200" dirty="0"/>
              <a:t>Belief in Jesus is belief in God—“Immanuel” = “God with us” (Matt. 1:23). </a:t>
            </a:r>
          </a:p>
          <a:p>
            <a:pPr marL="0" indent="0" algn="ctr">
              <a:lnSpc>
                <a:spcPct val="100000"/>
              </a:lnSpc>
              <a:spcAft>
                <a:spcPts val="1200"/>
              </a:spcAft>
              <a:buNone/>
            </a:pPr>
            <a:r>
              <a:rPr lang="en-US" sz="3200" dirty="0"/>
              <a:t>In Christ, “dwells all the fullness of the Godhead bodily” (Col. 2:9). </a:t>
            </a:r>
            <a:endParaRPr lang="en-US" sz="2900" dirty="0"/>
          </a:p>
        </p:txBody>
      </p:sp>
    </p:spTree>
    <p:extLst>
      <p:ext uri="{BB962C8B-B14F-4D97-AF65-F5344CB8AC3E}">
        <p14:creationId xmlns:p14="http://schemas.microsoft.com/office/powerpoint/2010/main" val="4004583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2149</Words>
  <Application>Microsoft Macintosh PowerPoint</Application>
  <PresentationFormat>On-screen Show (4:3)</PresentationFormat>
  <Paragraphs>169</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Hebrews 5:12-6:3</vt:lpstr>
      <vt:lpstr>Hebrews 5:12-6:3</vt:lpstr>
      <vt:lpstr>Hebrews 5:12-6:3</vt:lpstr>
      <vt:lpstr>Hebrews 5:12-6:3</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lpstr>“Elementary Principles”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36</cp:revision>
  <dcterms:created xsi:type="dcterms:W3CDTF">2020-05-24T04:49:38Z</dcterms:created>
  <dcterms:modified xsi:type="dcterms:W3CDTF">2020-05-24T22:54:41Z</dcterms:modified>
</cp:coreProperties>
</file>