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7"/>
    <p:restoredTop sz="94508"/>
  </p:normalViewPr>
  <p:slideViewPr>
    <p:cSldViewPr snapToGrid="0" snapToObjects="1">
      <p:cViewPr varScale="1">
        <p:scale>
          <a:sx n="96" d="100"/>
          <a:sy n="96" d="100"/>
        </p:scale>
        <p:origin x="1312" y="1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9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6C1E-E497-1C4D-9ACF-060BB8850163}" type="datetimeFigureOut">
              <a:rPr lang="en-US" smtClean="0"/>
              <a:pPr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D826-45E9-2749-B95F-6CC92227A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6C1E-E497-1C4D-9ACF-060BB8850163}" type="datetimeFigureOut">
              <a:rPr lang="en-US" smtClean="0"/>
              <a:pPr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D826-45E9-2749-B95F-6CC92227A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2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6C1E-E497-1C4D-9ACF-060BB8850163}" type="datetimeFigureOut">
              <a:rPr lang="en-US" smtClean="0"/>
              <a:pPr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D826-45E9-2749-B95F-6CC92227A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699" cy="388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2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6C1E-E497-1C4D-9ACF-060BB8850163}" type="datetimeFigureOut">
              <a:rPr lang="en-US" smtClean="0"/>
              <a:pPr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D826-45E9-2749-B95F-6CC92227A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6C1E-E497-1C4D-9ACF-060BB8850163}" type="datetimeFigureOut">
              <a:rPr lang="en-US" smtClean="0"/>
              <a:pPr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D826-45E9-2749-B95F-6CC92227A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4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6C1E-E497-1C4D-9ACF-060BB8850163}" type="datetimeFigureOut">
              <a:rPr lang="en-US" smtClean="0"/>
              <a:pPr/>
              <a:t>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D826-45E9-2749-B95F-6CC92227A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1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6C1E-E497-1C4D-9ACF-060BB8850163}" type="datetimeFigureOut">
              <a:rPr lang="en-US" smtClean="0"/>
              <a:pPr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D826-45E9-2749-B95F-6CC92227A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2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6C1E-E497-1C4D-9ACF-060BB8850163}" type="datetimeFigureOut">
              <a:rPr lang="en-US" smtClean="0"/>
              <a:pPr/>
              <a:t>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D826-45E9-2749-B95F-6CC92227A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6C1E-E497-1C4D-9ACF-060BB8850163}" type="datetimeFigureOut">
              <a:rPr lang="en-US" smtClean="0"/>
              <a:pPr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D826-45E9-2749-B95F-6CC92227A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6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6C1E-E497-1C4D-9ACF-060BB8850163}" type="datetimeFigureOut">
              <a:rPr lang="en-US" smtClean="0"/>
              <a:pPr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D826-45E9-2749-B95F-6CC92227A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1FA0E6-139B-904D-B1F2-58019FBAB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3000"/>
                    </a14:imgEffect>
                    <a14:imgEffect>
                      <a14:brightnessContrast bright="-35000" contrast="-35000"/>
                    </a14:imgEffect>
                  </a14:imgLayer>
                </a14:imgProps>
              </a:ext>
            </a:extLst>
          </a:blip>
          <a:srcRect b="25000"/>
          <a:stretch/>
        </p:blipFill>
        <p:spPr>
          <a:xfrm>
            <a:off x="15" y="0"/>
            <a:ext cx="9143985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3748" y="1521354"/>
            <a:ext cx="6221601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6C1E-E497-1C4D-9ACF-060BB8850163}" type="datetimeFigureOut">
              <a:rPr lang="en-US" smtClean="0"/>
              <a:pPr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D826-45E9-2749-B95F-6CC92227A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B58E-5BC1-B646-A1E7-E6E202FA7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07" y="1785484"/>
            <a:ext cx="8283122" cy="3596216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I. Abraham and Melchizedek</a:t>
            </a:r>
          </a:p>
          <a:p>
            <a:pPr marL="857250" lvl="1" indent="-514350">
              <a:buAutoNum type="alphaUcPeriod"/>
            </a:pPr>
            <a:r>
              <a:rPr lang="en-US" dirty="0"/>
              <a:t>Abraham’s rescue of Lot (Gen. 14:5-17)</a:t>
            </a:r>
          </a:p>
          <a:p>
            <a:pPr marL="857250" lvl="1" indent="-514350">
              <a:buAutoNum type="alphaUcPeriod"/>
            </a:pPr>
            <a:r>
              <a:rPr lang="en-US" dirty="0"/>
              <a:t>Melchizedek honors Abraham (Gen 14:18-20).</a:t>
            </a:r>
          </a:p>
          <a:p>
            <a:pPr marL="857250" lvl="1" indent="-514350">
              <a:buAutoNum type="alphaUcPeriod"/>
            </a:pPr>
            <a:r>
              <a:rPr lang="en-US" dirty="0"/>
              <a:t>“Priest of God Most High” (Gen 14:18; Exod. 2:16; 18:1)</a:t>
            </a:r>
          </a:p>
          <a:p>
            <a:pPr marL="857250" lvl="1" indent="-514350"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75A02B-D9EE-A74C-B6A6-2D232F18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907"/>
          </a:xfrm>
          <a:solidFill>
            <a:schemeClr val="tx1">
              <a:alpha val="51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spc="100" dirty="0"/>
              <a:t>Melchizedek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29E215-D43A-6148-A201-45A795C1E3FF}"/>
              </a:ext>
            </a:extLst>
          </p:cNvPr>
          <p:cNvCxnSpPr>
            <a:cxnSpLocks/>
          </p:cNvCxnSpPr>
          <p:nvPr/>
        </p:nvCxnSpPr>
        <p:spPr>
          <a:xfrm>
            <a:off x="0" y="1408907"/>
            <a:ext cx="9144000" cy="0"/>
          </a:xfrm>
          <a:prstGeom prst="line">
            <a:avLst/>
          </a:prstGeom>
          <a:ln w="127000" cmpd="thinThick">
            <a:gradFill>
              <a:gsLst>
                <a:gs pos="12000">
                  <a:schemeClr val="accent1">
                    <a:lumMod val="5000"/>
                    <a:lumOff val="95000"/>
                    <a:alpha val="72000"/>
                  </a:schemeClr>
                </a:gs>
                <a:gs pos="82000">
                  <a:schemeClr val="accent1">
                    <a:lumMod val="50000"/>
                  </a:schemeClr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2CF8-1E75-F442-BCB4-0D0F1210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907"/>
          </a:xfrm>
          <a:solidFill>
            <a:schemeClr val="tx1">
              <a:alpha val="51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spc="100" dirty="0"/>
              <a:t>Melchizedek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B58E-5BC1-B646-A1E7-E6E202FA7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785485"/>
            <a:ext cx="8413750" cy="3596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II. Melchizedek in Prophecy</a:t>
            </a:r>
          </a:p>
          <a:p>
            <a:pPr marL="857250" lvl="1" indent="-514350">
              <a:buAutoNum type="alphaUcPeriod"/>
            </a:pPr>
            <a:r>
              <a:rPr lang="en-US" dirty="0"/>
              <a:t>David’s prophecy regarding Melchizedek (Psa. 110)</a:t>
            </a:r>
          </a:p>
          <a:p>
            <a:pPr marL="857250" lvl="1" indent="-514350">
              <a:buAutoNum type="alphaUcPeriod"/>
            </a:pPr>
            <a:r>
              <a:rPr lang="en-US" dirty="0"/>
              <a:t>Messianic application (Matt. 22:41-45)</a:t>
            </a:r>
          </a:p>
          <a:p>
            <a:pPr marL="1095375" lvl="1" indent="-317500"/>
            <a:r>
              <a:rPr lang="en-US" dirty="0"/>
              <a:t>Exodus 30:30</a:t>
            </a:r>
          </a:p>
          <a:p>
            <a:pPr marL="1095375" lvl="1" indent="-317500"/>
            <a:r>
              <a:rPr lang="en-US" dirty="0"/>
              <a:t>Zechariah 6:12-13</a:t>
            </a:r>
          </a:p>
          <a:p>
            <a:pPr marL="857250" lvl="1" indent="-514350"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141CE5-0AEC-DC44-AE75-5ABD3F11907A}"/>
              </a:ext>
            </a:extLst>
          </p:cNvPr>
          <p:cNvCxnSpPr>
            <a:cxnSpLocks/>
          </p:cNvCxnSpPr>
          <p:nvPr/>
        </p:nvCxnSpPr>
        <p:spPr>
          <a:xfrm>
            <a:off x="0" y="1408907"/>
            <a:ext cx="9144000" cy="0"/>
          </a:xfrm>
          <a:prstGeom prst="line">
            <a:avLst/>
          </a:prstGeom>
          <a:ln w="127000" cmpd="thinThick">
            <a:gradFill>
              <a:gsLst>
                <a:gs pos="12000">
                  <a:schemeClr val="accent1">
                    <a:lumMod val="5000"/>
                    <a:lumOff val="95000"/>
                    <a:alpha val="72000"/>
                  </a:schemeClr>
                </a:gs>
                <a:gs pos="82000">
                  <a:schemeClr val="accent1">
                    <a:lumMod val="50000"/>
                  </a:schemeClr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68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2CF8-1E75-F442-BCB4-0D0F1210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907"/>
          </a:xfrm>
          <a:solidFill>
            <a:schemeClr val="tx1">
              <a:alpha val="51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spc="100" dirty="0"/>
              <a:t>Melchizedek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B58E-5BC1-B646-A1E7-E6E202FA7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785485"/>
            <a:ext cx="8270875" cy="3596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III. Jesus and Melchizedek</a:t>
            </a:r>
          </a:p>
          <a:p>
            <a:pPr marL="857250" lvl="1" indent="-514350">
              <a:buAutoNum type="alphaUcPeriod"/>
            </a:pPr>
            <a:r>
              <a:rPr lang="en-US" sz="3600" dirty="0"/>
              <a:t>Hebrews on Jesus &amp; Melchizedek (Heb. 5:5-10; 6:20; 7:1-10).</a:t>
            </a:r>
          </a:p>
          <a:p>
            <a:pPr marL="1095375" lvl="1" indent="-331788"/>
            <a:r>
              <a:rPr lang="en-US" sz="3600" dirty="0"/>
              <a:t>“Without father or mother”</a:t>
            </a:r>
          </a:p>
          <a:p>
            <a:pPr marL="1095375" lvl="1" indent="-331788"/>
            <a:r>
              <a:rPr lang="en-US" sz="3600" dirty="0"/>
              <a:t>“Neither beginning of days nor end of life”</a:t>
            </a:r>
          </a:p>
          <a:p>
            <a:pPr marL="857250" lvl="1" indent="-514350">
              <a:buAutoNum type="alphaUcPeriod"/>
            </a:pPr>
            <a:endParaRPr lang="en-US" dirty="0"/>
          </a:p>
          <a:p>
            <a:pPr marL="857250" lvl="1" indent="-514350"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141CE5-0AEC-DC44-AE75-5ABD3F11907A}"/>
              </a:ext>
            </a:extLst>
          </p:cNvPr>
          <p:cNvCxnSpPr>
            <a:cxnSpLocks/>
          </p:cNvCxnSpPr>
          <p:nvPr/>
        </p:nvCxnSpPr>
        <p:spPr>
          <a:xfrm>
            <a:off x="0" y="1408907"/>
            <a:ext cx="9144000" cy="0"/>
          </a:xfrm>
          <a:prstGeom prst="line">
            <a:avLst/>
          </a:prstGeom>
          <a:ln w="127000" cmpd="thinThick">
            <a:gradFill>
              <a:gsLst>
                <a:gs pos="12000">
                  <a:schemeClr val="accent1">
                    <a:lumMod val="5000"/>
                    <a:lumOff val="95000"/>
                    <a:alpha val="72000"/>
                  </a:schemeClr>
                </a:gs>
                <a:gs pos="82000">
                  <a:schemeClr val="accent1">
                    <a:lumMod val="50000"/>
                  </a:schemeClr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4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2CF8-1E75-F442-BCB4-0D0F1210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907"/>
          </a:xfrm>
          <a:solidFill>
            <a:schemeClr val="tx1">
              <a:alpha val="51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spc="100" dirty="0"/>
              <a:t>Melchizedek</a:t>
            </a:r>
            <a:endParaRPr lang="en-US" sz="5400" spc="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B58E-5BC1-B646-A1E7-E6E202FA7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785485"/>
            <a:ext cx="8413750" cy="3596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III. Jesus and Melchizedek</a:t>
            </a:r>
          </a:p>
          <a:p>
            <a:pPr marL="857250" lvl="1" indent="-514350">
              <a:buFont typeface="+mj-lt"/>
              <a:buAutoNum type="alphaUcPeriod" startAt="2"/>
            </a:pPr>
            <a:r>
              <a:rPr lang="en-US" sz="3600" dirty="0"/>
              <a:t>Jesus is this type of  priest.</a:t>
            </a:r>
          </a:p>
          <a:p>
            <a:pPr marL="1211263" lvl="1" indent="-388938"/>
            <a:r>
              <a:rPr lang="en-US" sz="3600" dirty="0"/>
              <a:t>Not a Levite, not of Aaron</a:t>
            </a:r>
          </a:p>
          <a:p>
            <a:pPr marL="1211263" lvl="1" indent="-388938"/>
            <a:r>
              <a:rPr lang="en-US" sz="3600" dirty="0"/>
              <a:t>A “Priest of God Most High”</a:t>
            </a:r>
          </a:p>
          <a:p>
            <a:pPr marL="857250" lvl="1" indent="-514350">
              <a:buAutoNum type="alphaUcPeriod" startAt="2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141CE5-0AEC-DC44-AE75-5ABD3F11907A}"/>
              </a:ext>
            </a:extLst>
          </p:cNvPr>
          <p:cNvCxnSpPr>
            <a:cxnSpLocks/>
          </p:cNvCxnSpPr>
          <p:nvPr/>
        </p:nvCxnSpPr>
        <p:spPr>
          <a:xfrm>
            <a:off x="0" y="1408907"/>
            <a:ext cx="9144000" cy="0"/>
          </a:xfrm>
          <a:prstGeom prst="line">
            <a:avLst/>
          </a:prstGeom>
          <a:ln w="127000" cmpd="thinThick">
            <a:gradFill>
              <a:gsLst>
                <a:gs pos="12000">
                  <a:schemeClr val="accent1">
                    <a:lumMod val="5000"/>
                    <a:lumOff val="95000"/>
                    <a:alpha val="72000"/>
                  </a:schemeClr>
                </a:gs>
                <a:gs pos="82000">
                  <a:schemeClr val="accent1">
                    <a:lumMod val="50000"/>
                  </a:schemeClr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129</Words>
  <Application>Microsoft Macintosh PowerPoint</Application>
  <PresentationFormat>On-screen Show (16:10)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Melchizedek</vt:lpstr>
      <vt:lpstr>Melchizedek</vt:lpstr>
      <vt:lpstr>Melchizedek</vt:lpstr>
      <vt:lpstr>Melchizedek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16</cp:revision>
  <cp:lastPrinted>2020-04-25T22:26:58Z</cp:lastPrinted>
  <dcterms:created xsi:type="dcterms:W3CDTF">2020-04-25T18:26:19Z</dcterms:created>
  <dcterms:modified xsi:type="dcterms:W3CDTF">2020-05-11T18:59:35Z</dcterms:modified>
</cp:coreProperties>
</file>