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4"/>
  </p:notesMasterIdLst>
  <p:handoutMasterIdLst>
    <p:handoutMasterId r:id="rId15"/>
  </p:handoutMasterIdLst>
  <p:sldIdLst>
    <p:sldId id="257" r:id="rId5"/>
    <p:sldId id="272" r:id="rId6"/>
    <p:sldId id="275" r:id="rId7"/>
    <p:sldId id="276" r:id="rId8"/>
    <p:sldId id="277" r:id="rId9"/>
    <p:sldId id="278" r:id="rId10"/>
    <p:sldId id="279" r:id="rId11"/>
    <p:sldId id="280" r:id="rId12"/>
    <p:sldId id="28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11" autoAdjust="0"/>
    <p:restoredTop sz="94667" autoAdjust="0"/>
  </p:normalViewPr>
  <p:slideViewPr>
    <p:cSldViewPr snapToGrid="0">
      <p:cViewPr varScale="1">
        <p:scale>
          <a:sx n="93" d="100"/>
          <a:sy n="93" d="100"/>
        </p:scale>
        <p:origin x="120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9" d="100"/>
          <a:sy n="79" d="100"/>
        </p:scale>
        <p:origin x="23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C2751-278C-4682-9C3F-0FF7B4FCFAE7}" type="datetimeFigureOut">
              <a:rPr lang="en-US" smtClean="0"/>
              <a:pPr/>
              <a:t>3/3/20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86890-466E-41CD-A28A-B1EBDF22CA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294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F0845-D09E-4AF9-9623-EA7EA0297EF3}" type="datetimeFigureOut">
              <a:rPr lang="en-US" smtClean="0"/>
              <a:pPr/>
              <a:t>3/3/20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CD11A-EED3-40CE-98A3-28FEE84867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76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CD11A-EED3-40CE-98A3-28FEE84867B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160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6453" y="1122363"/>
            <a:ext cx="6751097" cy="2387600"/>
          </a:xfrm>
        </p:spPr>
        <p:txBody>
          <a:bodyPr anchor="b">
            <a:normAutofit/>
          </a:bodyPr>
          <a:lstStyle>
            <a:lvl1pPr algn="ctr">
              <a:defRPr sz="4320" b="1"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6453" y="3602038"/>
            <a:ext cx="6751097" cy="1655762"/>
          </a:xfrm>
        </p:spPr>
        <p:txBody>
          <a:bodyPr/>
          <a:lstStyle>
            <a:lvl1pPr marL="0" indent="0" algn="ctr">
              <a:buNone/>
              <a:defRPr sz="216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2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9693A-2307-4FDC-9539-08DC9083DDED}" type="datetime1">
              <a:rPr lang="en-US" smtClean="0"/>
              <a:pPr/>
              <a:t>3/3/20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953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6" y="4289373"/>
            <a:ext cx="7775673" cy="819355"/>
          </a:xfrm>
        </p:spPr>
        <p:txBody>
          <a:bodyPr anchor="b">
            <a:normAutofit/>
          </a:bodyPr>
          <a:lstStyle>
            <a:lvl1pPr>
              <a:defRPr sz="2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6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62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BDA2-EB00-4A4D-86B7-63E286A484E5}" type="datetime1">
              <a:rPr lang="en-US" smtClean="0"/>
              <a:pPr/>
              <a:t>3/3/20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44143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2"/>
            <a:ext cx="7765322" cy="3424859"/>
          </a:xfrm>
        </p:spPr>
        <p:txBody>
          <a:bodyPr anchor="ctr"/>
          <a:lstStyle>
            <a:lvl1pPr>
              <a:defRPr sz="2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8" y="4204821"/>
            <a:ext cx="7765321" cy="1592186"/>
          </a:xfrm>
        </p:spPr>
        <p:txBody>
          <a:bodyPr anchor="ctr"/>
          <a:lstStyle>
            <a:lvl1pPr marL="0" indent="0" algn="ctr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BDA2-EB00-4A4D-86B7-63E286A484E5}" type="datetime1">
              <a:rPr lang="en-US" smtClean="0"/>
              <a:pPr/>
              <a:t>3/3/20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90052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1"/>
            <a:ext cx="6977064" cy="2992904"/>
          </a:xfrm>
        </p:spPr>
        <p:txBody>
          <a:bodyPr anchor="ctr"/>
          <a:lstStyle>
            <a:lvl1pPr>
              <a:defRPr sz="2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26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2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BDA2-EB00-4A4D-86B7-63E286A484E5}" type="datetime1">
              <a:rPr lang="en-US" smtClean="0"/>
              <a:pPr/>
              <a:t>3/3/20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7459" y="735242"/>
            <a:ext cx="457200" cy="584776"/>
          </a:xfrm>
          <a:prstGeom prst="rect">
            <a:avLst/>
          </a:prstGeom>
        </p:spPr>
        <p:txBody>
          <a:bodyPr vert="horz" lIns="82296" tIns="41148" rIns="82296" bIns="4114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93467" y="2972093"/>
            <a:ext cx="457200" cy="584776"/>
          </a:xfrm>
          <a:prstGeom prst="rect">
            <a:avLst/>
          </a:prstGeom>
        </p:spPr>
        <p:txBody>
          <a:bodyPr vert="horz" lIns="82296" tIns="41148" rIns="82296" bIns="4114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402470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6" y="2126943"/>
            <a:ext cx="7766495" cy="2511835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BDA2-EB00-4A4D-86B7-63E286A484E5}" type="datetime1">
              <a:rPr lang="en-US" smtClean="0"/>
              <a:pPr/>
              <a:t>3/3/20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18922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0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7" y="2088319"/>
            <a:ext cx="2474217" cy="82330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160" b="0">
                <a:solidFill>
                  <a:schemeClr val="tx1"/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7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9" y="2088321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160" b="0">
                <a:solidFill>
                  <a:schemeClr val="tx1"/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1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160" b="0">
                <a:solidFill>
                  <a:schemeClr val="tx1"/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BDA2-EB00-4A4D-86B7-63E286A484E5}" type="datetime1">
              <a:rPr lang="en-US" smtClean="0"/>
              <a:pPr/>
              <a:t>3/3/20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58608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4195899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298988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440"/>
            </a:lvl1pPr>
            <a:lvl2pPr marL="411480" indent="0">
              <a:buNone/>
              <a:defRPr sz="1440"/>
            </a:lvl2pPr>
            <a:lvl3pPr marL="822960" indent="0">
              <a:buNone/>
              <a:defRPr sz="1440"/>
            </a:lvl3pPr>
            <a:lvl4pPr marL="1234440" indent="0">
              <a:buNone/>
              <a:defRPr sz="1440"/>
            </a:lvl4pPr>
            <a:lvl5pPr marL="1645920" indent="0">
              <a:buNone/>
              <a:defRPr sz="1440"/>
            </a:lvl5pPr>
            <a:lvl6pPr marL="2057400" indent="0">
              <a:buNone/>
              <a:defRPr sz="1440"/>
            </a:lvl6pPr>
            <a:lvl7pPr marL="2468880" indent="0">
              <a:buNone/>
              <a:defRPr sz="1440"/>
            </a:lvl7pPr>
            <a:lvl8pPr marL="2880360" indent="0">
              <a:buNone/>
              <a:defRPr sz="1440"/>
            </a:lvl8pPr>
            <a:lvl9pPr marL="3291840" indent="0">
              <a:buNone/>
              <a:defRPr sz="144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772161"/>
            <a:ext cx="247421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7" y="4195899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98988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440"/>
            </a:lvl1pPr>
            <a:lvl2pPr marL="411480" indent="0">
              <a:buNone/>
              <a:defRPr sz="1440"/>
            </a:lvl2pPr>
            <a:lvl3pPr marL="822960" indent="0">
              <a:buNone/>
              <a:defRPr sz="1440"/>
            </a:lvl3pPr>
            <a:lvl4pPr marL="1234440" indent="0">
              <a:buNone/>
              <a:defRPr sz="1440"/>
            </a:lvl4pPr>
            <a:lvl5pPr marL="1645920" indent="0">
              <a:buNone/>
              <a:defRPr sz="1440"/>
            </a:lvl5pPr>
            <a:lvl6pPr marL="2057400" indent="0">
              <a:buNone/>
              <a:defRPr sz="1440"/>
            </a:lvl6pPr>
            <a:lvl7pPr marL="2468880" indent="0">
              <a:buNone/>
              <a:defRPr sz="1440"/>
            </a:lvl7pPr>
            <a:lvl8pPr marL="2880360" indent="0">
              <a:buNone/>
              <a:defRPr sz="1440"/>
            </a:lvl8pPr>
            <a:lvl9pPr marL="3291840" indent="0">
              <a:buNone/>
              <a:defRPr sz="144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72160"/>
            <a:ext cx="2475252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8" y="4195899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4" y="2298988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440"/>
            </a:lvl1pPr>
            <a:lvl2pPr marL="411480" indent="0">
              <a:buNone/>
              <a:defRPr sz="1440"/>
            </a:lvl2pPr>
            <a:lvl3pPr marL="822960" indent="0">
              <a:buNone/>
              <a:defRPr sz="1440"/>
            </a:lvl3pPr>
            <a:lvl4pPr marL="1234440" indent="0">
              <a:buNone/>
              <a:defRPr sz="1440"/>
            </a:lvl4pPr>
            <a:lvl5pPr marL="1645920" indent="0">
              <a:buNone/>
              <a:defRPr sz="1440"/>
            </a:lvl5pPr>
            <a:lvl6pPr marL="2057400" indent="0">
              <a:buNone/>
              <a:defRPr sz="1440"/>
            </a:lvl6pPr>
            <a:lvl7pPr marL="2468880" indent="0">
              <a:buNone/>
              <a:defRPr sz="1440"/>
            </a:lvl7pPr>
            <a:lvl8pPr marL="2880360" indent="0">
              <a:buNone/>
              <a:defRPr sz="1440"/>
            </a:lvl8pPr>
            <a:lvl9pPr marL="3291840" indent="0">
              <a:buNone/>
              <a:defRPr sz="144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772161"/>
            <a:ext cx="2470694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BDA2-EB00-4A4D-86B7-63E286A484E5}" type="datetime1">
              <a:rPr lang="en-US" smtClean="0"/>
              <a:pPr/>
              <a:t>3/3/20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1768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1EA7-B10E-4739-92FE-8993461CC0B7}" type="datetime1">
              <a:rPr lang="en-US" smtClean="0"/>
              <a:pPr/>
              <a:t>3/3/20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42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609601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1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C13F-2D2A-49BA-966D-6530A12E7C15}" type="datetime1">
              <a:rPr lang="en-US" smtClean="0"/>
              <a:pPr/>
              <a:t>3/3/20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522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E1C1-C26F-4479-A8BD-144B4C139DA5}" type="datetime1">
              <a:rPr lang="en-US" smtClean="0"/>
              <a:pPr/>
              <a:t>3/3/20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052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8"/>
            <a:ext cx="7300134" cy="2852737"/>
          </a:xfrm>
        </p:spPr>
        <p:txBody>
          <a:bodyPr anchor="b">
            <a:normAutofit/>
          </a:bodyPr>
          <a:lstStyle>
            <a:lvl1pPr>
              <a:defRPr sz="30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9E61-C2D6-49AB-83F2-8FC9FEFBDAFD}" type="datetime1">
              <a:rPr lang="en-US" smtClean="0"/>
              <a:pPr/>
              <a:t>3/3/20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297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8" y="609600"/>
            <a:ext cx="7765321" cy="13263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2088319"/>
            <a:ext cx="3829503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19"/>
            <a:ext cx="3820616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BE74F-367A-4D3C-8AA7-FA60CCA05EAE}" type="datetime1">
              <a:rPr lang="en-US" smtClean="0"/>
              <a:pPr/>
              <a:t>3/3/20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684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8" y="609600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355" y="2088321"/>
            <a:ext cx="36593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1502" y="2088321"/>
            <a:ext cx="364916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3F9C-6465-4987-8E4E-615CFD4753AA}" type="datetime1">
              <a:rPr lang="en-US" smtClean="0"/>
              <a:pPr/>
              <a:t>3/3/20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767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EFD6-3C20-43C6-9E75-1A9D48D9576F}" type="datetime1">
              <a:rPr lang="en-US" smtClean="0"/>
              <a:pPr/>
              <a:t>3/3/20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966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93D5A-A484-46EE-9DC8-9A16BFF8327E}" type="datetime1">
              <a:rPr lang="en-US" smtClean="0"/>
              <a:pPr/>
              <a:t>3/3/20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324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9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7BC8-78D1-4FEB-9D4F-E22E45CC04F7}" type="datetime1">
              <a:rPr lang="en-US" smtClean="0"/>
              <a:pPr/>
              <a:t>3/3/20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7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447330" cy="2362200"/>
          </a:xfrm>
        </p:spPr>
        <p:txBody>
          <a:bodyPr anchor="b">
            <a:normAutofit/>
          </a:bodyPr>
          <a:lstStyle>
            <a:lvl1pPr>
              <a:defRPr sz="2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68604" y="758881"/>
            <a:ext cx="2441517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451213" cy="2819400"/>
          </a:xfrm>
        </p:spPr>
        <p:txBody>
          <a:bodyPr>
            <a:normAutofit/>
          </a:bodyPr>
          <a:lstStyle>
            <a:lvl1pPr marL="0" indent="0" algn="ctr">
              <a:buNone/>
              <a:defRPr sz="162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8210-870C-4A62-9D1B-4B25162550AB}" type="datetime1">
              <a:rPr lang="en-US" smtClean="0"/>
              <a:pPr/>
              <a:t>3/3/20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93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8" y="609600"/>
            <a:ext cx="7765321" cy="1326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ABDA2-EB00-4A4D-86B7-63E286A484E5}" type="datetime1">
              <a:rPr lang="en-US" smtClean="0"/>
              <a:pPr/>
              <a:t>3/3/20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7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10" y="5883277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29C50-D6F1-4DB6-9B68-F4CD3996E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9196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sldNum="0" hdr="0" ftr="0" dt="0"/>
  <p:txStyles>
    <p:titleStyle>
      <a:lvl1pPr algn="ctr" defTabSz="822960" rtl="0" eaLnBrk="1" latinLnBrk="0" hangingPunct="1">
        <a:lnSpc>
          <a:spcPct val="90000"/>
        </a:lnSpc>
        <a:spcBef>
          <a:spcPct val="0"/>
        </a:spcBef>
        <a:buNone/>
        <a:defRPr sz="306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Cambria" panose="02040503050406030204" pitchFamily="18" charset="0"/>
          <a:ea typeface="+mj-ea"/>
          <a:cs typeface="+mj-cs"/>
        </a:defRPr>
      </a:lvl1pPr>
    </p:titleStyle>
    <p:bodyStyle>
      <a:lvl1pPr marL="205740" indent="-205740" algn="l" defTabSz="822960" rtl="0" eaLnBrk="1" latinLnBrk="0" hangingPunct="1">
        <a:lnSpc>
          <a:spcPct val="12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17220" indent="-205740" algn="l" defTabSz="822960" rtl="0" eaLnBrk="1" latinLnBrk="0" hangingPunct="1">
        <a:lnSpc>
          <a:spcPct val="12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028700" indent="-205740" algn="l" defTabSz="822960" rtl="0" eaLnBrk="1" latinLnBrk="0" hangingPunct="1">
        <a:lnSpc>
          <a:spcPct val="120000"/>
        </a:lnSpc>
        <a:spcBef>
          <a:spcPts val="45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440180" indent="-205740" algn="l" defTabSz="822960" rtl="0" eaLnBrk="1" latinLnBrk="0" hangingPunct="1">
        <a:lnSpc>
          <a:spcPct val="120000"/>
        </a:lnSpc>
        <a:spcBef>
          <a:spcPts val="4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851660" indent="-205740" algn="l" defTabSz="822960" rtl="0" eaLnBrk="1" latinLnBrk="0" hangingPunct="1">
        <a:lnSpc>
          <a:spcPct val="120000"/>
        </a:lnSpc>
        <a:spcBef>
          <a:spcPts val="45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263140" indent="-205740" algn="l" defTabSz="822960" rtl="0" eaLnBrk="1" latinLnBrk="0" hangingPunct="1">
        <a:lnSpc>
          <a:spcPct val="120000"/>
        </a:lnSpc>
        <a:spcBef>
          <a:spcPts val="45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120000"/>
        </a:lnSpc>
        <a:spcBef>
          <a:spcPts val="45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120000"/>
        </a:lnSpc>
        <a:spcBef>
          <a:spcPts val="45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120000"/>
        </a:lnSpc>
        <a:spcBef>
          <a:spcPts val="45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216" userDrawn="1">
          <p15:clr>
            <a:srgbClr val="F26B43"/>
          </p15:clr>
        </p15:guide>
        <p15:guide id="4" pos="4986" userDrawn="1">
          <p15:clr>
            <a:srgbClr val="F26B43"/>
          </p15:clr>
        </p15:guide>
        <p15:guide id="5" orient="horz" pos="3528" userDrawn="1">
          <p15:clr>
            <a:srgbClr val="F26B43"/>
          </p15:clr>
        </p15:guide>
        <p15:guide id="6" orient="horz" pos="11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5466" y="1214438"/>
            <a:ext cx="8101316" cy="2387600"/>
          </a:xfrm>
        </p:spPr>
        <p:txBody>
          <a:bodyPr>
            <a:normAutofit/>
          </a:bodyPr>
          <a:lstStyle/>
          <a:p>
            <a:r>
              <a:rPr lang="en-US" sz="6600" dirty="0"/>
              <a:t>Nicodemus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465" y="3746416"/>
            <a:ext cx="8101316" cy="1655762"/>
          </a:xfrm>
        </p:spPr>
        <p:txBody>
          <a:bodyPr>
            <a:normAutofit/>
          </a:bodyPr>
          <a:lstStyle/>
          <a:p>
            <a:r>
              <a:rPr lang="en-US" sz="4400" dirty="0"/>
              <a:t>John 3:1-12</a:t>
            </a:r>
          </a:p>
        </p:txBody>
      </p:sp>
    </p:spTree>
    <p:extLst>
      <p:ext uri="{BB962C8B-B14F-4D97-AF65-F5344CB8AC3E}">
        <p14:creationId xmlns:p14="http://schemas.microsoft.com/office/powerpoint/2010/main" val="199088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-1" y="41900"/>
            <a:ext cx="9144001" cy="1150907"/>
          </a:xfrm>
        </p:spPr>
        <p:txBody>
          <a:bodyPr>
            <a:no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Nicodemus</a:t>
            </a:r>
            <a:endParaRPr lang="en-US" sz="4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20842" y="1192807"/>
            <a:ext cx="8518358" cy="5436593"/>
          </a:xfrm>
        </p:spPr>
        <p:txBody>
          <a:bodyPr>
            <a:normAutofit fontScale="92500" lnSpcReduction="10000"/>
          </a:bodyPr>
          <a:lstStyle/>
          <a:p>
            <a:pPr marL="301625" indent="-301625"/>
            <a:r>
              <a:rPr lang="en-US" sz="384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Pharisee, and ruler of the Jews (v. 1). </a:t>
            </a:r>
            <a:r>
              <a:rPr lang="en-US" sz="38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prospect for teaching?</a:t>
            </a:r>
          </a:p>
          <a:p>
            <a:pPr marL="746125" lvl="1" indent="-334963">
              <a:buFont typeface="Wingdings" pitchFamily="2" charset="2"/>
              <a:buChar char="§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Pharisees were hypocritical, self-righteous, unscrupulous.</a:t>
            </a:r>
          </a:p>
          <a:p>
            <a:pPr marL="746125" lvl="1" indent="-334963">
              <a:buFont typeface="Wingdings" pitchFamily="2" charset="2"/>
              <a:buChar char="§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Jewish rulers were corrupt, self-seeking, unjust.</a:t>
            </a:r>
          </a:p>
          <a:p>
            <a:pPr marL="349250" indent="-349250"/>
            <a:r>
              <a:rPr lang="en-US" sz="38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“knew all men</a:t>
            </a:r>
            <a:r>
              <a:rPr lang="en-US" sz="384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en-US" sz="38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He knew what was in man” (John 2:24-25).</a:t>
            </a:r>
          </a:p>
          <a:p>
            <a:pPr marL="746125" lvl="1" indent="-334963">
              <a:buFont typeface="Wingdings" pitchFamily="2" charset="2"/>
              <a:buChar char="§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all Pharisees fit that mold .</a:t>
            </a:r>
          </a:p>
          <a:p>
            <a:pPr marL="746125" lvl="1" indent="-334963">
              <a:buFont typeface="Wingdings" pitchFamily="2" charset="2"/>
              <a:buChar char="§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all rulers fit that mold  (John 7:24)</a:t>
            </a:r>
          </a:p>
        </p:txBody>
      </p:sp>
    </p:spTree>
    <p:extLst>
      <p:ext uri="{BB962C8B-B14F-4D97-AF65-F5344CB8AC3E}">
        <p14:creationId xmlns:p14="http://schemas.microsoft.com/office/powerpoint/2010/main" val="121685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uiExpand="1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-1" y="41900"/>
            <a:ext cx="9144001" cy="1150907"/>
          </a:xfrm>
        </p:spPr>
        <p:txBody>
          <a:bodyPr>
            <a:no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Nicodemus</a:t>
            </a:r>
            <a:endParaRPr lang="en-US" sz="4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20842" y="1192807"/>
            <a:ext cx="8518358" cy="5436593"/>
          </a:xfrm>
        </p:spPr>
        <p:txBody>
          <a:bodyPr>
            <a:normAutofit fontScale="92500" lnSpcReduction="10000"/>
          </a:bodyPr>
          <a:lstStyle/>
          <a:p>
            <a:pPr marL="412750" indent="-412750"/>
            <a:r>
              <a:rPr lang="en-US" sz="384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points of agreement (v. 2)</a:t>
            </a:r>
            <a:endParaRPr lang="en-US" sz="384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6125" lvl="1" indent="-334963">
              <a:buFont typeface="Wingdings" pitchFamily="2" charset="2"/>
              <a:buChar char="§"/>
            </a:pP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Authority of the Law of God, acceptance of the Prophets, resurrection, angels and spirits.</a:t>
            </a:r>
          </a:p>
          <a:p>
            <a:r>
              <a:rPr lang="en-US" sz="378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Points of disagreement</a:t>
            </a:r>
            <a:endParaRPr lang="en-US" sz="368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6125" lvl="1" indent="-334963">
              <a:buFont typeface="Wingdings" pitchFamily="2" charset="2"/>
              <a:buChar char="§"/>
            </a:pP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Citizenship in God’s kingdom (Abraham, works of the Law)</a:t>
            </a:r>
          </a:p>
          <a:p>
            <a:r>
              <a:rPr lang="en-US" sz="38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84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began with point of disagreement. </a:t>
            </a:r>
          </a:p>
          <a:p>
            <a:pPr marL="746125" lvl="1" indent="-334963">
              <a:buFont typeface="Wingdings" pitchFamily="2" charset="2"/>
              <a:buChar char="§"/>
            </a:pPr>
            <a:r>
              <a:rPr lang="en-US" sz="31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“Unless one is born again, he cannot see the kingdom of God” —Must have been shocking!</a:t>
            </a:r>
          </a:p>
        </p:txBody>
      </p:sp>
    </p:spTree>
    <p:extLst>
      <p:ext uri="{BB962C8B-B14F-4D97-AF65-F5344CB8AC3E}">
        <p14:creationId xmlns:p14="http://schemas.microsoft.com/office/powerpoint/2010/main" val="1343457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-1" y="41900"/>
            <a:ext cx="9144001" cy="1150907"/>
          </a:xfrm>
        </p:spPr>
        <p:txBody>
          <a:bodyPr>
            <a:no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Nicodemus</a:t>
            </a:r>
            <a:endParaRPr lang="en-US" sz="4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20842" y="1192807"/>
            <a:ext cx="8518358" cy="54365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 for us:</a:t>
            </a:r>
            <a:endParaRPr lang="en-US" sz="4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73125" lvl="1" indent="-461963"/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do not know hearts as Jesus did.</a:t>
            </a:r>
          </a:p>
          <a:p>
            <a:pPr marL="873125" lvl="1" indent="-461963"/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may need to establish common ground from the beginning.</a:t>
            </a:r>
          </a:p>
          <a:p>
            <a:pPr marL="873125" lvl="1" indent="-461963"/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may need to determine what beliefs we have in common (inspiration,  authority of Scripture, morality).</a:t>
            </a:r>
          </a:p>
        </p:txBody>
      </p:sp>
    </p:spTree>
    <p:extLst>
      <p:ext uri="{BB962C8B-B14F-4D97-AF65-F5344CB8AC3E}">
        <p14:creationId xmlns:p14="http://schemas.microsoft.com/office/powerpoint/2010/main" val="1601824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-1" y="41900"/>
            <a:ext cx="9144001" cy="1150907"/>
          </a:xfrm>
        </p:spPr>
        <p:txBody>
          <a:bodyPr>
            <a:no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Nicodemus</a:t>
            </a:r>
            <a:endParaRPr lang="en-US" sz="4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20842" y="1192807"/>
            <a:ext cx="8518358" cy="543659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 for us:</a:t>
            </a:r>
            <a:endParaRPr lang="en-US" sz="4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73125" lvl="1" indent="-461963"/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have the same problem as Nicodemus concerning citizenship in the kingdom (depend on: faith only, good feeling, morality, church membership, etc.).</a:t>
            </a:r>
          </a:p>
          <a:p>
            <a:pPr marL="873125" lvl="1" indent="-461963"/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Eventually we must insist, “You must be born again!”</a:t>
            </a:r>
          </a:p>
          <a:p>
            <a:pPr marL="873125" lvl="1" indent="-461963"/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will be shocked, even offended. </a:t>
            </a:r>
          </a:p>
          <a:p>
            <a:pPr marL="873125" lvl="1" indent="-461963"/>
            <a:endParaRPr lang="en-US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6414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-1" y="41900"/>
            <a:ext cx="9144001" cy="1150907"/>
          </a:xfrm>
        </p:spPr>
        <p:txBody>
          <a:bodyPr>
            <a:no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Nicodemus</a:t>
            </a:r>
            <a:endParaRPr lang="en-US" sz="4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20842" y="1192807"/>
            <a:ext cx="8518358" cy="54365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is one born again?</a:t>
            </a:r>
            <a:endParaRPr lang="en-US" sz="4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73125" lvl="1" indent="-461963"/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 and the Spirit (v. 5)</a:t>
            </a:r>
          </a:p>
          <a:p>
            <a:pPr marL="873125" lvl="1" indent="-461963"/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water?</a:t>
            </a:r>
          </a:p>
          <a:p>
            <a:pPr marL="1279842" lvl="2" indent="-457200">
              <a:buFont typeface="Wingdings" pitchFamily="2" charset="2"/>
              <a:buChar char="§"/>
            </a:pPr>
            <a:r>
              <a:rPr lang="en-US" sz="33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centuries all agreed it was baptism.</a:t>
            </a:r>
          </a:p>
          <a:p>
            <a:pPr marL="1279842" lvl="2" indent="-457200">
              <a:buFont typeface="Wingdings" pitchFamily="2" charset="2"/>
              <a:buChar char="§"/>
            </a:pPr>
            <a:r>
              <a:rPr lang="en-US" sz="33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Since Reformation some resist this. </a:t>
            </a:r>
          </a:p>
          <a:p>
            <a:pPr marL="1279842" lvl="2" indent="-457200">
              <a:buFont typeface="Wingdings" pitchFamily="2" charset="2"/>
              <a:buChar char="§"/>
            </a:pPr>
            <a:r>
              <a:rPr lang="en-US" sz="33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Baptism is still the most obvious answer (Acts 22:16).</a:t>
            </a:r>
            <a:endParaRPr lang="en-US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731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-1" y="41900"/>
            <a:ext cx="9144001" cy="1150907"/>
          </a:xfrm>
        </p:spPr>
        <p:txBody>
          <a:bodyPr>
            <a:no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Nicodemus</a:t>
            </a:r>
            <a:endParaRPr lang="en-US" sz="4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20842" y="1192807"/>
            <a:ext cx="8518358" cy="54365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is one born again?</a:t>
            </a:r>
            <a:endParaRPr lang="en-US" sz="4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73125" lvl="1" indent="-461963"/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 and the Spirit (v. 5)</a:t>
            </a:r>
          </a:p>
          <a:p>
            <a:pPr marL="873125" lvl="1" indent="-461963"/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Spirit?</a:t>
            </a:r>
          </a:p>
          <a:p>
            <a:pPr marL="1279842" lvl="2" indent="-457200">
              <a:buFont typeface="Wingdings" pitchFamily="2" charset="2"/>
              <a:buChar char="§"/>
            </a:pPr>
            <a:r>
              <a:rPr lang="en-US" sz="33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Baptism is our action, the rebirth of our spirit is God’s action (Titus 3:4-5).</a:t>
            </a:r>
          </a:p>
          <a:p>
            <a:pPr marL="1279842" lvl="2" indent="-457200">
              <a:buFont typeface="Wingdings" pitchFamily="2" charset="2"/>
              <a:buChar char="§"/>
            </a:pPr>
            <a:r>
              <a:rPr lang="en-US" sz="33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can see baptism, we cannot see spiritual 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renewal (John 3:6-8).</a:t>
            </a:r>
            <a:endParaRPr lang="en-US" sz="332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5721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 bldLvl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-1" y="41900"/>
            <a:ext cx="9144001" cy="1150907"/>
          </a:xfrm>
        </p:spPr>
        <p:txBody>
          <a:bodyPr>
            <a:no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Nicodemus</a:t>
            </a:r>
            <a:endParaRPr lang="en-US" sz="4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20842" y="1192807"/>
            <a:ext cx="8422105" cy="54365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“How can these things be?” 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(vv. 9-12)</a:t>
            </a:r>
          </a:p>
          <a:p>
            <a:pPr marL="873125" lvl="1" indent="-461963"/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Citizenship is not based on genealogy or outward righteousness </a:t>
            </a:r>
          </a:p>
          <a:p>
            <a:pPr marL="873125" lvl="1" indent="-461963"/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grants spiritual rebirth in Christ (cf. Rom. 6:3-4; Gal. 3:26-27; 2 Cor. 5:17-19).</a:t>
            </a:r>
          </a:p>
          <a:p>
            <a:pPr marL="873125" lvl="1" indent="-461963"/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Peter on Pentecost (Acts 2:37-38; cf. Col. 2:11-13).</a:t>
            </a:r>
            <a:endParaRPr lang="en-US" sz="332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6153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-1" y="41900"/>
            <a:ext cx="9144001" cy="1150907"/>
          </a:xfrm>
        </p:spPr>
        <p:txBody>
          <a:bodyPr>
            <a:no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Nicodemus</a:t>
            </a:r>
            <a:endParaRPr lang="en-US" sz="4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20842" y="1192807"/>
            <a:ext cx="8422105" cy="9087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must we tell those relying on…</a:t>
            </a:r>
            <a:endParaRPr lang="en-US" sz="4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2F91F66-7F17-2743-9275-6C9289F75C1A}"/>
              </a:ext>
            </a:extLst>
          </p:cNvPr>
          <p:cNvSpPr txBox="1"/>
          <p:nvPr/>
        </p:nvSpPr>
        <p:spPr>
          <a:xfrm>
            <a:off x="513347" y="2338023"/>
            <a:ext cx="8229600" cy="1828800"/>
          </a:xfrm>
          <a:prstGeom prst="rect">
            <a:avLst/>
          </a:prstGeom>
          <a:noFill/>
        </p:spPr>
        <p:txBody>
          <a:bodyPr wrap="square" numCol="2" rtlCol="0">
            <a:noAutofit/>
          </a:bodyPr>
          <a:lstStyle/>
          <a:p>
            <a:pPr marL="730250" lvl="1" indent="-730250">
              <a:buFont typeface="Arial" panose="020B0604020202020204" pitchFamily="34" charset="0"/>
              <a:buChar char="•"/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Faith Only </a:t>
            </a:r>
          </a:p>
          <a:p>
            <a:pPr marL="730250" lvl="1" indent="-730250">
              <a:buFont typeface="Arial" panose="020B0604020202020204" pitchFamily="34" charset="0"/>
              <a:buChar char="•"/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Feelings</a:t>
            </a:r>
          </a:p>
          <a:p>
            <a:pPr marL="730250" lvl="1" indent="-730250">
              <a:buFont typeface="Arial" panose="020B0604020202020204" pitchFamily="34" charset="0"/>
              <a:buChar char="•"/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Morality</a:t>
            </a:r>
          </a:p>
          <a:p>
            <a:pPr marL="730250" lvl="1" indent="-730250">
              <a:buFont typeface="Arial" panose="020B0604020202020204" pitchFamily="34" charset="0"/>
              <a:buChar char="•"/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Baptism into denomination</a:t>
            </a:r>
          </a:p>
          <a:p>
            <a:pPr marL="730250" lvl="1" indent="-730250">
              <a:buFont typeface="Arial" panose="020B0604020202020204" pitchFamily="34" charset="0"/>
              <a:buChar char="•"/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Infant Baptism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ADCE1C-7559-ED4B-94AD-82D5505600E6}"/>
              </a:ext>
            </a:extLst>
          </p:cNvPr>
          <p:cNvSpPr txBox="1"/>
          <p:nvPr/>
        </p:nvSpPr>
        <p:spPr>
          <a:xfrm>
            <a:off x="721894" y="4636169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“Most assuredly, I say to you, unless one is born of water and the Spirit, he cannot enter the kingdom of God” (John 3:5)</a:t>
            </a:r>
          </a:p>
        </p:txBody>
      </p:sp>
    </p:spTree>
    <p:extLst>
      <p:ext uri="{BB962C8B-B14F-4D97-AF65-F5344CB8AC3E}">
        <p14:creationId xmlns:p14="http://schemas.microsoft.com/office/powerpoint/2010/main" val="320235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2" grpId="0" uiExpand="1" build="p" bldLvl="2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EEE0F9-7BC9-4998-8617-7CC115AD97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1BD8E5-A18E-435C-B431-90A6B59F4B6F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BEBB951-DE64-4CB8-9E1C-184A357AD7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860</TotalTime>
  <Words>451</Words>
  <Application>Microsoft Macintosh PowerPoint</Application>
  <PresentationFormat>On-screen Show (4:3)</PresentationFormat>
  <Paragraphs>53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</vt:lpstr>
      <vt:lpstr>Rockwell</vt:lpstr>
      <vt:lpstr>Wingdings</vt:lpstr>
      <vt:lpstr>Damask</vt:lpstr>
      <vt:lpstr>Nicodemus</vt:lpstr>
      <vt:lpstr>Nicodemus</vt:lpstr>
      <vt:lpstr>Nicodemus</vt:lpstr>
      <vt:lpstr>Nicodemus</vt:lpstr>
      <vt:lpstr>Nicodemus</vt:lpstr>
      <vt:lpstr>Nicodemus</vt:lpstr>
      <vt:lpstr>Nicodemus</vt:lpstr>
      <vt:lpstr>Nicodemus</vt:lpstr>
      <vt:lpstr>Nicodemus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Nicodemus</dc:title>
  <dc:creator>Brad Beutjer</dc:creator>
  <cp:lastModifiedBy>Kyle Pope</cp:lastModifiedBy>
  <cp:revision>81</cp:revision>
  <dcterms:created xsi:type="dcterms:W3CDTF">2020-02-16T02:59:35Z</dcterms:created>
  <dcterms:modified xsi:type="dcterms:W3CDTF">2020-03-04T02:55:52Z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