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8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7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2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5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2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8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E16A-A17A-F54B-B74A-B1616CB43AF2}" type="datetimeFigureOut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EC64-495F-8C44-9D6C-B499D86FF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B337C9-C9F1-0E46-8241-31ACF33B9326}"/>
              </a:ext>
            </a:extLst>
          </p:cNvPr>
          <p:cNvGrpSpPr/>
          <p:nvPr/>
        </p:nvGrpSpPr>
        <p:grpSpPr>
          <a:xfrm>
            <a:off x="0" y="0"/>
            <a:ext cx="9144000" cy="2775284"/>
            <a:chOff x="0" y="0"/>
            <a:chExt cx="9144000" cy="27752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40AB4-72C9-254B-9078-A6DC781419C4}"/>
                </a:ext>
              </a:extLst>
            </p:cNvPr>
            <p:cNvSpPr/>
            <p:nvPr/>
          </p:nvSpPr>
          <p:spPr>
            <a:xfrm>
              <a:off x="0" y="0"/>
              <a:ext cx="1143000" cy="2775284"/>
            </a:xfrm>
            <a:prstGeom prst="rect">
              <a:avLst/>
            </a:prstGeom>
            <a:solidFill>
              <a:srgbClr val="030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D52974-29ED-BB4C-9B4C-ECF83148E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4941" r="12500" b="22106"/>
            <a:stretch/>
          </p:blipFill>
          <p:spPr>
            <a:xfrm>
              <a:off x="1143000" y="0"/>
              <a:ext cx="8001000" cy="2771274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F8998D-82FA-FB49-BD19-30B36C298A2F}"/>
              </a:ext>
            </a:extLst>
          </p:cNvPr>
          <p:cNvSpPr/>
          <p:nvPr/>
        </p:nvSpPr>
        <p:spPr>
          <a:xfrm>
            <a:off x="378994" y="757409"/>
            <a:ext cx="4764505" cy="17377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80000"/>
              </a:lnSpc>
            </a:pPr>
            <a:r>
              <a:rPr lang="en-US" sz="6600" b="1" cap="none" dirty="0">
                <a:ln/>
                <a:solidFill>
                  <a:schemeClr val="accent4"/>
                </a:solidFill>
                <a:effectLst/>
              </a:rPr>
              <a:t>GALATIANS </a:t>
            </a:r>
          </a:p>
          <a:p>
            <a:pPr>
              <a:lnSpc>
                <a:spcPct val="80000"/>
              </a:lnSpc>
            </a:pPr>
            <a:r>
              <a:rPr lang="en-US" sz="6600" b="1" cap="none" dirty="0">
                <a:ln/>
                <a:solidFill>
                  <a:schemeClr val="accent4"/>
                </a:solidFill>
                <a:effectLst/>
              </a:rPr>
              <a:t>5:16-25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819933-66F3-8B48-9806-6C405FD658E3}"/>
              </a:ext>
            </a:extLst>
          </p:cNvPr>
          <p:cNvSpPr txBox="1"/>
          <p:nvPr/>
        </p:nvSpPr>
        <p:spPr>
          <a:xfrm>
            <a:off x="0" y="2951747"/>
            <a:ext cx="9144000" cy="360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3600" b="1" dirty="0"/>
              <a:t>Contrast: Flesh vs. Spirit</a:t>
            </a:r>
          </a:p>
          <a:p>
            <a:pPr algn="ctr">
              <a:spcAft>
                <a:spcPts val="300"/>
              </a:spcAft>
            </a:pPr>
            <a:r>
              <a:rPr lang="en-US" sz="3600" b="1" dirty="0"/>
              <a:t>“Walk in the Spirit” (16) not flesh</a:t>
            </a:r>
          </a:p>
          <a:p>
            <a:pPr algn="ctr">
              <a:spcAft>
                <a:spcPts val="300"/>
              </a:spcAft>
            </a:pPr>
            <a:r>
              <a:rPr lang="en-US" sz="3600" b="1" dirty="0"/>
              <a:t>“Led by the Spirit” (18; cf. Rom. 8:5)</a:t>
            </a:r>
          </a:p>
          <a:p>
            <a:pPr algn="ctr">
              <a:spcAft>
                <a:spcPts val="300"/>
              </a:spcAft>
            </a:pPr>
            <a:r>
              <a:rPr lang="en-US" sz="3600" b="1" dirty="0"/>
              <a:t>“Works of flesh” (19-21)</a:t>
            </a:r>
          </a:p>
          <a:p>
            <a:pPr algn="ctr">
              <a:spcAft>
                <a:spcPts val="300"/>
              </a:spcAft>
            </a:pPr>
            <a:r>
              <a:rPr lang="en-US" sz="3600" b="1" dirty="0"/>
              <a:t>“Fruit of the Spirit” (22-23)</a:t>
            </a:r>
          </a:p>
          <a:p>
            <a:pPr algn="ctr">
              <a:spcAft>
                <a:spcPts val="300"/>
              </a:spcAft>
            </a:pPr>
            <a:r>
              <a:rPr lang="en-US" sz="3600" b="1" dirty="0"/>
              <a:t>“Live in the Spirit”—”Walk in the Spirit” (25)</a:t>
            </a:r>
          </a:p>
        </p:txBody>
      </p:sp>
    </p:spTree>
    <p:extLst>
      <p:ext uri="{BB962C8B-B14F-4D97-AF65-F5344CB8AC3E}">
        <p14:creationId xmlns:p14="http://schemas.microsoft.com/office/powerpoint/2010/main" val="355584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B337C9-C9F1-0E46-8241-31ACF33B9326}"/>
              </a:ext>
            </a:extLst>
          </p:cNvPr>
          <p:cNvGrpSpPr/>
          <p:nvPr/>
        </p:nvGrpSpPr>
        <p:grpSpPr>
          <a:xfrm>
            <a:off x="0" y="0"/>
            <a:ext cx="9144000" cy="2775284"/>
            <a:chOff x="0" y="0"/>
            <a:chExt cx="9144000" cy="27752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40AB4-72C9-254B-9078-A6DC781419C4}"/>
                </a:ext>
              </a:extLst>
            </p:cNvPr>
            <p:cNvSpPr/>
            <p:nvPr/>
          </p:nvSpPr>
          <p:spPr>
            <a:xfrm>
              <a:off x="0" y="0"/>
              <a:ext cx="1143000" cy="2775284"/>
            </a:xfrm>
            <a:prstGeom prst="rect">
              <a:avLst/>
            </a:prstGeom>
            <a:solidFill>
              <a:srgbClr val="030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D52974-29ED-BB4C-9B4C-ECF83148E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4941" r="12500" b="22106"/>
            <a:stretch/>
          </p:blipFill>
          <p:spPr>
            <a:xfrm>
              <a:off x="1143000" y="0"/>
              <a:ext cx="8001000" cy="2771274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F8998D-82FA-FB49-BD19-30B36C298A2F}"/>
              </a:ext>
            </a:extLst>
          </p:cNvPr>
          <p:cNvSpPr/>
          <p:nvPr/>
        </p:nvSpPr>
        <p:spPr>
          <a:xfrm>
            <a:off x="208604" y="1193132"/>
            <a:ext cx="41547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cap="none" spc="2000" dirty="0">
                <a:ln/>
                <a:solidFill>
                  <a:schemeClr val="accent4"/>
                </a:solidFill>
                <a:effectLst/>
              </a:rPr>
              <a:t>PEACE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9A525-43DC-2F4B-8694-DB0A4A6A685F}"/>
              </a:ext>
            </a:extLst>
          </p:cNvPr>
          <p:cNvSpPr txBox="1"/>
          <p:nvPr/>
        </p:nvSpPr>
        <p:spPr>
          <a:xfrm>
            <a:off x="401053" y="3064042"/>
            <a:ext cx="8245642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4400" b="1" dirty="0"/>
              <a:t>How is peace “fruit of the Spirit”?</a:t>
            </a:r>
          </a:p>
          <a:p>
            <a:pPr algn="ctr">
              <a:spcAft>
                <a:spcPts val="300"/>
              </a:spcAft>
            </a:pPr>
            <a:r>
              <a:rPr lang="en-US" sz="4400" b="1" dirty="0"/>
              <a:t>How is peace borne within our lives as a consequence of setting our minds on the things of the Spirit?  </a:t>
            </a:r>
          </a:p>
        </p:txBody>
      </p:sp>
    </p:spTree>
    <p:extLst>
      <p:ext uri="{BB962C8B-B14F-4D97-AF65-F5344CB8AC3E}">
        <p14:creationId xmlns:p14="http://schemas.microsoft.com/office/powerpoint/2010/main" val="396589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B337C9-C9F1-0E46-8241-31ACF33B9326}"/>
              </a:ext>
            </a:extLst>
          </p:cNvPr>
          <p:cNvGrpSpPr/>
          <p:nvPr/>
        </p:nvGrpSpPr>
        <p:grpSpPr>
          <a:xfrm>
            <a:off x="0" y="0"/>
            <a:ext cx="9144000" cy="2775284"/>
            <a:chOff x="0" y="0"/>
            <a:chExt cx="9144000" cy="27752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40AB4-72C9-254B-9078-A6DC781419C4}"/>
                </a:ext>
              </a:extLst>
            </p:cNvPr>
            <p:cNvSpPr/>
            <p:nvPr/>
          </p:nvSpPr>
          <p:spPr>
            <a:xfrm>
              <a:off x="0" y="0"/>
              <a:ext cx="1143000" cy="2775284"/>
            </a:xfrm>
            <a:prstGeom prst="rect">
              <a:avLst/>
            </a:prstGeom>
            <a:solidFill>
              <a:srgbClr val="030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D52974-29ED-BB4C-9B4C-ECF83148E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4941" r="12500" b="22106"/>
            <a:stretch/>
          </p:blipFill>
          <p:spPr>
            <a:xfrm>
              <a:off x="1143000" y="0"/>
              <a:ext cx="8001000" cy="2771274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F8998D-82FA-FB49-BD19-30B36C298A2F}"/>
              </a:ext>
            </a:extLst>
          </p:cNvPr>
          <p:cNvSpPr/>
          <p:nvPr/>
        </p:nvSpPr>
        <p:spPr>
          <a:xfrm>
            <a:off x="208604" y="1193132"/>
            <a:ext cx="41547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cap="none" spc="2000" dirty="0">
                <a:ln/>
                <a:solidFill>
                  <a:schemeClr val="accent4"/>
                </a:solidFill>
                <a:effectLst/>
              </a:rPr>
              <a:t>PEACE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9A525-43DC-2F4B-8694-DB0A4A6A685F}"/>
              </a:ext>
            </a:extLst>
          </p:cNvPr>
          <p:cNvSpPr txBox="1"/>
          <p:nvPr/>
        </p:nvSpPr>
        <p:spPr>
          <a:xfrm>
            <a:off x="401053" y="3064042"/>
            <a:ext cx="8245642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400" b="1" dirty="0"/>
              <a:t>1. Christians will live peaceably.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We don’t seek conflict (Rom. 12:17-21; Heb. 12:14; Titus 3:1-2; 1 Tim. 2:1-4).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Heavenly wisdom (Jas. 3:14-16)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We are to be </a:t>
            </a:r>
            <a:r>
              <a:rPr lang="en-US" sz="3900" b="1" dirty="0" err="1"/>
              <a:t>peacemakets</a:t>
            </a:r>
            <a:r>
              <a:rPr lang="en-US" sz="3900" b="1" dirty="0"/>
              <a:t> (Matt. 5:9) </a:t>
            </a:r>
          </a:p>
        </p:txBody>
      </p:sp>
    </p:spTree>
    <p:extLst>
      <p:ext uri="{BB962C8B-B14F-4D97-AF65-F5344CB8AC3E}">
        <p14:creationId xmlns:p14="http://schemas.microsoft.com/office/powerpoint/2010/main" val="348030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B337C9-C9F1-0E46-8241-31ACF33B9326}"/>
              </a:ext>
            </a:extLst>
          </p:cNvPr>
          <p:cNvGrpSpPr/>
          <p:nvPr/>
        </p:nvGrpSpPr>
        <p:grpSpPr>
          <a:xfrm>
            <a:off x="0" y="0"/>
            <a:ext cx="9144000" cy="2775284"/>
            <a:chOff x="0" y="0"/>
            <a:chExt cx="9144000" cy="27752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40AB4-72C9-254B-9078-A6DC781419C4}"/>
                </a:ext>
              </a:extLst>
            </p:cNvPr>
            <p:cNvSpPr/>
            <p:nvPr/>
          </p:nvSpPr>
          <p:spPr>
            <a:xfrm>
              <a:off x="0" y="0"/>
              <a:ext cx="1143000" cy="2775284"/>
            </a:xfrm>
            <a:prstGeom prst="rect">
              <a:avLst/>
            </a:prstGeom>
            <a:solidFill>
              <a:srgbClr val="030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D52974-29ED-BB4C-9B4C-ECF83148E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4941" r="12500" b="22106"/>
            <a:stretch/>
          </p:blipFill>
          <p:spPr>
            <a:xfrm>
              <a:off x="1143000" y="0"/>
              <a:ext cx="8001000" cy="2771274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F8998D-82FA-FB49-BD19-30B36C298A2F}"/>
              </a:ext>
            </a:extLst>
          </p:cNvPr>
          <p:cNvSpPr/>
          <p:nvPr/>
        </p:nvSpPr>
        <p:spPr>
          <a:xfrm>
            <a:off x="208604" y="1193132"/>
            <a:ext cx="41547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cap="none" spc="2000" dirty="0">
                <a:ln/>
                <a:solidFill>
                  <a:schemeClr val="accent4"/>
                </a:solidFill>
                <a:effectLst/>
              </a:rPr>
              <a:t>PEACE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9A525-43DC-2F4B-8694-DB0A4A6A685F}"/>
              </a:ext>
            </a:extLst>
          </p:cNvPr>
          <p:cNvSpPr txBox="1"/>
          <p:nvPr/>
        </p:nvSpPr>
        <p:spPr>
          <a:xfrm>
            <a:off x="401053" y="3064042"/>
            <a:ext cx="8245642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400" b="1" dirty="0"/>
              <a:t>2. Christians have peaceful homes.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Goal of discipline (Heb. 12:9-11).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Consequence of God’s plan (Col. 3:18-21; Eph. 5:33; 1 Pet. 3:7).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Lights in the world (Phil 2:14-16) </a:t>
            </a:r>
          </a:p>
        </p:txBody>
      </p:sp>
    </p:spTree>
    <p:extLst>
      <p:ext uri="{BB962C8B-B14F-4D97-AF65-F5344CB8AC3E}">
        <p14:creationId xmlns:p14="http://schemas.microsoft.com/office/powerpoint/2010/main" val="45692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B337C9-C9F1-0E46-8241-31ACF33B9326}"/>
              </a:ext>
            </a:extLst>
          </p:cNvPr>
          <p:cNvGrpSpPr/>
          <p:nvPr/>
        </p:nvGrpSpPr>
        <p:grpSpPr>
          <a:xfrm>
            <a:off x="0" y="0"/>
            <a:ext cx="9144000" cy="2775284"/>
            <a:chOff x="0" y="0"/>
            <a:chExt cx="9144000" cy="27752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40AB4-72C9-254B-9078-A6DC781419C4}"/>
                </a:ext>
              </a:extLst>
            </p:cNvPr>
            <p:cNvSpPr/>
            <p:nvPr/>
          </p:nvSpPr>
          <p:spPr>
            <a:xfrm>
              <a:off x="0" y="0"/>
              <a:ext cx="1143000" cy="2775284"/>
            </a:xfrm>
            <a:prstGeom prst="rect">
              <a:avLst/>
            </a:prstGeom>
            <a:solidFill>
              <a:srgbClr val="030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D52974-29ED-BB4C-9B4C-ECF83148E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4941" r="12500" b="22106"/>
            <a:stretch/>
          </p:blipFill>
          <p:spPr>
            <a:xfrm>
              <a:off x="1143000" y="0"/>
              <a:ext cx="8001000" cy="2771274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F8998D-82FA-FB49-BD19-30B36C298A2F}"/>
              </a:ext>
            </a:extLst>
          </p:cNvPr>
          <p:cNvSpPr/>
          <p:nvPr/>
        </p:nvSpPr>
        <p:spPr>
          <a:xfrm>
            <a:off x="208604" y="1193132"/>
            <a:ext cx="41547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cap="none" spc="2000" dirty="0">
                <a:ln/>
                <a:solidFill>
                  <a:schemeClr val="accent4"/>
                </a:solidFill>
                <a:effectLst/>
              </a:rPr>
              <a:t>PEACE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9A525-43DC-2F4B-8694-DB0A4A6A685F}"/>
              </a:ext>
            </a:extLst>
          </p:cNvPr>
          <p:cNvSpPr txBox="1"/>
          <p:nvPr/>
        </p:nvSpPr>
        <p:spPr>
          <a:xfrm>
            <a:off x="401053" y="3064042"/>
            <a:ext cx="8245642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400" b="1" dirty="0"/>
              <a:t>3. Peaceful churches glorify God.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Unity in Christ (John 17:21-23; Eph. 4:1-6; 1 Thess. 5:12-15; 2 Tim. 2:22; 1 Cor. 14:33, 40; Rom. 14:19).</a:t>
            </a:r>
          </a:p>
        </p:txBody>
      </p:sp>
    </p:spTree>
    <p:extLst>
      <p:ext uri="{BB962C8B-B14F-4D97-AF65-F5344CB8AC3E}">
        <p14:creationId xmlns:p14="http://schemas.microsoft.com/office/powerpoint/2010/main" val="402465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B337C9-C9F1-0E46-8241-31ACF33B9326}"/>
              </a:ext>
            </a:extLst>
          </p:cNvPr>
          <p:cNvGrpSpPr/>
          <p:nvPr/>
        </p:nvGrpSpPr>
        <p:grpSpPr>
          <a:xfrm>
            <a:off x="0" y="0"/>
            <a:ext cx="9144000" cy="2775284"/>
            <a:chOff x="0" y="0"/>
            <a:chExt cx="9144000" cy="27752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40AB4-72C9-254B-9078-A6DC781419C4}"/>
                </a:ext>
              </a:extLst>
            </p:cNvPr>
            <p:cNvSpPr/>
            <p:nvPr/>
          </p:nvSpPr>
          <p:spPr>
            <a:xfrm>
              <a:off x="0" y="0"/>
              <a:ext cx="1143000" cy="2775284"/>
            </a:xfrm>
            <a:prstGeom prst="rect">
              <a:avLst/>
            </a:prstGeom>
            <a:solidFill>
              <a:srgbClr val="030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D52974-29ED-BB4C-9B4C-ECF83148E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4941" r="12500" b="22106"/>
            <a:stretch/>
          </p:blipFill>
          <p:spPr>
            <a:xfrm>
              <a:off x="1143000" y="0"/>
              <a:ext cx="8001000" cy="2771274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F8998D-82FA-FB49-BD19-30B36C298A2F}"/>
              </a:ext>
            </a:extLst>
          </p:cNvPr>
          <p:cNvSpPr/>
          <p:nvPr/>
        </p:nvSpPr>
        <p:spPr>
          <a:xfrm>
            <a:off x="208604" y="1193132"/>
            <a:ext cx="41547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cap="none" spc="2000" dirty="0">
                <a:ln/>
                <a:solidFill>
                  <a:schemeClr val="accent4"/>
                </a:solidFill>
                <a:effectLst/>
              </a:rPr>
              <a:t>PEACE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9A525-43DC-2F4B-8694-DB0A4A6A685F}"/>
              </a:ext>
            </a:extLst>
          </p:cNvPr>
          <p:cNvSpPr txBox="1"/>
          <p:nvPr/>
        </p:nvSpPr>
        <p:spPr>
          <a:xfrm>
            <a:off x="401053" y="3064042"/>
            <a:ext cx="82456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400" b="1" dirty="0"/>
              <a:t>4. Christians have peace of mind.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Jesus gives peace (John 14:27; 16:33).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Peace within the heart (Col. 3:14-15; Phil. 4:6-7; Rom. 15:13) </a:t>
            </a:r>
          </a:p>
        </p:txBody>
      </p:sp>
    </p:spTree>
    <p:extLst>
      <p:ext uri="{BB962C8B-B14F-4D97-AF65-F5344CB8AC3E}">
        <p14:creationId xmlns:p14="http://schemas.microsoft.com/office/powerpoint/2010/main" val="49802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B337C9-C9F1-0E46-8241-31ACF33B9326}"/>
              </a:ext>
            </a:extLst>
          </p:cNvPr>
          <p:cNvGrpSpPr/>
          <p:nvPr/>
        </p:nvGrpSpPr>
        <p:grpSpPr>
          <a:xfrm>
            <a:off x="0" y="0"/>
            <a:ext cx="9144000" cy="2775284"/>
            <a:chOff x="0" y="0"/>
            <a:chExt cx="9144000" cy="27752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40AB4-72C9-254B-9078-A6DC781419C4}"/>
                </a:ext>
              </a:extLst>
            </p:cNvPr>
            <p:cNvSpPr/>
            <p:nvPr/>
          </p:nvSpPr>
          <p:spPr>
            <a:xfrm>
              <a:off x="0" y="0"/>
              <a:ext cx="1143000" cy="2775284"/>
            </a:xfrm>
            <a:prstGeom prst="rect">
              <a:avLst/>
            </a:prstGeom>
            <a:solidFill>
              <a:srgbClr val="030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D52974-29ED-BB4C-9B4C-ECF83148E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4941" r="12500" b="22106"/>
            <a:stretch/>
          </p:blipFill>
          <p:spPr>
            <a:xfrm>
              <a:off x="1143000" y="0"/>
              <a:ext cx="8001000" cy="2771274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F8998D-82FA-FB49-BD19-30B36C298A2F}"/>
              </a:ext>
            </a:extLst>
          </p:cNvPr>
          <p:cNvSpPr/>
          <p:nvPr/>
        </p:nvSpPr>
        <p:spPr>
          <a:xfrm>
            <a:off x="208604" y="1193132"/>
            <a:ext cx="41547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cap="none" spc="2000" dirty="0">
                <a:ln/>
                <a:solidFill>
                  <a:schemeClr val="accent4"/>
                </a:solidFill>
                <a:effectLst/>
              </a:rPr>
              <a:t>PEACE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9A525-43DC-2F4B-8694-DB0A4A6A685F}"/>
              </a:ext>
            </a:extLst>
          </p:cNvPr>
          <p:cNvSpPr txBox="1"/>
          <p:nvPr/>
        </p:nvSpPr>
        <p:spPr>
          <a:xfrm>
            <a:off x="401053" y="3064042"/>
            <a:ext cx="824564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400" b="1" dirty="0"/>
              <a:t>5. Christians have peace with God.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Peace through Jesus (Rom. 5:1-2; 6-9).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Jesus is our peace (Eph. 2:14-18).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“Gospel of Peace” (Rom. 10:15)</a:t>
            </a:r>
          </a:p>
          <a:p>
            <a:pPr algn="ctr">
              <a:spcAft>
                <a:spcPts val="900"/>
              </a:spcAft>
            </a:pPr>
            <a:r>
              <a:rPr lang="en-US" sz="3900" b="1" dirty="0"/>
              <a:t>Obedience (2 Cor. 9:13; Phile. 5) </a:t>
            </a:r>
          </a:p>
        </p:txBody>
      </p:sp>
    </p:spTree>
    <p:extLst>
      <p:ext uri="{BB962C8B-B14F-4D97-AF65-F5344CB8AC3E}">
        <p14:creationId xmlns:p14="http://schemas.microsoft.com/office/powerpoint/2010/main" val="384335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308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12</cp:revision>
  <dcterms:created xsi:type="dcterms:W3CDTF">2021-04-25T01:22:45Z</dcterms:created>
  <dcterms:modified xsi:type="dcterms:W3CDTF">2021-05-03T00:02:45Z</dcterms:modified>
</cp:coreProperties>
</file>