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6" r:id="rId3"/>
    <p:sldId id="258" r:id="rId4"/>
    <p:sldId id="260" r:id="rId5"/>
    <p:sldId id="261" r:id="rId6"/>
    <p:sldId id="259" r:id="rId7"/>
    <p:sldId id="267" r:id="rId8"/>
    <p:sldId id="262" r:id="rId9"/>
    <p:sldId id="263" r:id="rId10"/>
    <p:sldId id="265" r:id="rId11"/>
    <p:sldId id="264" r:id="rId12"/>
    <p:sldId id="266" r:id="rId13"/>
    <p:sldId id="268" r:id="rId14"/>
    <p:sldId id="269" r:id="rId15"/>
    <p:sldId id="270" r:id="rId16"/>
    <p:sldId id="271" r:id="rId17"/>
    <p:sldId id="272" r:id="rId18"/>
    <p:sldId id="276" r:id="rId19"/>
    <p:sldId id="277" r:id="rId20"/>
    <p:sldId id="275" r:id="rId21"/>
    <p:sldId id="273"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97"/>
  </p:normalViewPr>
  <p:slideViewPr>
    <p:cSldViewPr snapToGrid="0" snapToObjects="1">
      <p:cViewPr varScale="1">
        <p:scale>
          <a:sx n="80" d="100"/>
          <a:sy n="80" d="100"/>
        </p:scale>
        <p:origin x="149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88E174-3374-A647-B225-A94F7CDC0821}" type="datetimeFigureOut">
              <a:rPr lang="en-US" smtClean="0"/>
              <a:pPr/>
              <a:t>8/24/21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470E9-7A6D-DE42-B6A5-F9759F60E7CA}" type="slidenum">
              <a:rPr lang="en-US" smtClean="0"/>
              <a:pPr/>
              <a:t>‹#›</a:t>
            </a:fld>
            <a:endParaRPr lang="en-US"/>
          </a:p>
        </p:txBody>
      </p:sp>
    </p:spTree>
    <p:extLst>
      <p:ext uri="{BB962C8B-B14F-4D97-AF65-F5344CB8AC3E}">
        <p14:creationId xmlns:p14="http://schemas.microsoft.com/office/powerpoint/2010/main" val="167756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88E174-3374-A647-B225-A94F7CDC0821}" type="datetimeFigureOut">
              <a:rPr lang="en-US" smtClean="0"/>
              <a:pPr/>
              <a:t>8/24/21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470E9-7A6D-DE42-B6A5-F9759F60E7CA}" type="slidenum">
              <a:rPr lang="en-US" smtClean="0"/>
              <a:pPr/>
              <a:t>‹#›</a:t>
            </a:fld>
            <a:endParaRPr lang="en-US"/>
          </a:p>
        </p:txBody>
      </p:sp>
    </p:spTree>
    <p:extLst>
      <p:ext uri="{BB962C8B-B14F-4D97-AF65-F5344CB8AC3E}">
        <p14:creationId xmlns:p14="http://schemas.microsoft.com/office/powerpoint/2010/main" val="1066594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88E174-3374-A647-B225-A94F7CDC0821}" type="datetimeFigureOut">
              <a:rPr lang="en-US" smtClean="0"/>
              <a:pPr/>
              <a:t>8/24/21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470E9-7A6D-DE42-B6A5-F9759F60E7CA}" type="slidenum">
              <a:rPr lang="en-US" smtClean="0"/>
              <a:pPr/>
              <a:t>‹#›</a:t>
            </a:fld>
            <a:endParaRPr lang="en-US"/>
          </a:p>
        </p:txBody>
      </p:sp>
    </p:spTree>
    <p:extLst>
      <p:ext uri="{BB962C8B-B14F-4D97-AF65-F5344CB8AC3E}">
        <p14:creationId xmlns:p14="http://schemas.microsoft.com/office/powerpoint/2010/main" val="174789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88E174-3374-A647-B225-A94F7CDC0821}" type="datetimeFigureOut">
              <a:rPr lang="en-US" smtClean="0"/>
              <a:pPr/>
              <a:t>8/24/21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470E9-7A6D-DE42-B6A5-F9759F60E7CA}" type="slidenum">
              <a:rPr lang="en-US" smtClean="0"/>
              <a:pPr/>
              <a:t>‹#›</a:t>
            </a:fld>
            <a:endParaRPr lang="en-US"/>
          </a:p>
        </p:txBody>
      </p:sp>
    </p:spTree>
    <p:extLst>
      <p:ext uri="{BB962C8B-B14F-4D97-AF65-F5344CB8AC3E}">
        <p14:creationId xmlns:p14="http://schemas.microsoft.com/office/powerpoint/2010/main" val="394988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8E174-3374-A647-B225-A94F7CDC0821}" type="datetimeFigureOut">
              <a:rPr lang="en-US" smtClean="0"/>
              <a:pPr/>
              <a:t>8/24/21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470E9-7A6D-DE42-B6A5-F9759F60E7CA}" type="slidenum">
              <a:rPr lang="en-US" smtClean="0"/>
              <a:pPr/>
              <a:t>‹#›</a:t>
            </a:fld>
            <a:endParaRPr lang="en-US"/>
          </a:p>
        </p:txBody>
      </p:sp>
    </p:spTree>
    <p:extLst>
      <p:ext uri="{BB962C8B-B14F-4D97-AF65-F5344CB8AC3E}">
        <p14:creationId xmlns:p14="http://schemas.microsoft.com/office/powerpoint/2010/main" val="284783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88E174-3374-A647-B225-A94F7CDC0821}" type="datetimeFigureOut">
              <a:rPr lang="en-US" smtClean="0"/>
              <a:pPr/>
              <a:t>8/24/21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470E9-7A6D-DE42-B6A5-F9759F60E7CA}" type="slidenum">
              <a:rPr lang="en-US" smtClean="0"/>
              <a:pPr/>
              <a:t>‹#›</a:t>
            </a:fld>
            <a:endParaRPr lang="en-US"/>
          </a:p>
        </p:txBody>
      </p:sp>
    </p:spTree>
    <p:extLst>
      <p:ext uri="{BB962C8B-B14F-4D97-AF65-F5344CB8AC3E}">
        <p14:creationId xmlns:p14="http://schemas.microsoft.com/office/powerpoint/2010/main" val="56087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88E174-3374-A647-B225-A94F7CDC0821}" type="datetimeFigureOut">
              <a:rPr lang="en-US" smtClean="0"/>
              <a:pPr/>
              <a:t>8/24/21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470E9-7A6D-DE42-B6A5-F9759F60E7CA}" type="slidenum">
              <a:rPr lang="en-US" smtClean="0"/>
              <a:pPr/>
              <a:t>‹#›</a:t>
            </a:fld>
            <a:endParaRPr lang="en-US"/>
          </a:p>
        </p:txBody>
      </p:sp>
    </p:spTree>
    <p:extLst>
      <p:ext uri="{BB962C8B-B14F-4D97-AF65-F5344CB8AC3E}">
        <p14:creationId xmlns:p14="http://schemas.microsoft.com/office/powerpoint/2010/main" val="164437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88E174-3374-A647-B225-A94F7CDC0821}" type="datetimeFigureOut">
              <a:rPr lang="en-US" smtClean="0"/>
              <a:pPr/>
              <a:t>8/24/21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9470E9-7A6D-DE42-B6A5-F9759F60E7CA}" type="slidenum">
              <a:rPr lang="en-US" smtClean="0"/>
              <a:pPr/>
              <a:t>‹#›</a:t>
            </a:fld>
            <a:endParaRPr lang="en-US"/>
          </a:p>
        </p:txBody>
      </p:sp>
    </p:spTree>
    <p:extLst>
      <p:ext uri="{BB962C8B-B14F-4D97-AF65-F5344CB8AC3E}">
        <p14:creationId xmlns:p14="http://schemas.microsoft.com/office/powerpoint/2010/main" val="160556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8E174-3374-A647-B225-A94F7CDC0821}" type="datetimeFigureOut">
              <a:rPr lang="en-US" smtClean="0"/>
              <a:pPr/>
              <a:t>8/24/21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9470E9-7A6D-DE42-B6A5-F9759F60E7CA}" type="slidenum">
              <a:rPr lang="en-US" smtClean="0"/>
              <a:pPr/>
              <a:t>‹#›</a:t>
            </a:fld>
            <a:endParaRPr lang="en-US"/>
          </a:p>
        </p:txBody>
      </p:sp>
    </p:spTree>
    <p:extLst>
      <p:ext uri="{BB962C8B-B14F-4D97-AF65-F5344CB8AC3E}">
        <p14:creationId xmlns:p14="http://schemas.microsoft.com/office/powerpoint/2010/main" val="82151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88E174-3374-A647-B225-A94F7CDC0821}" type="datetimeFigureOut">
              <a:rPr lang="en-US" smtClean="0"/>
              <a:pPr/>
              <a:t>8/24/21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470E9-7A6D-DE42-B6A5-F9759F60E7CA}" type="slidenum">
              <a:rPr lang="en-US" smtClean="0"/>
              <a:pPr/>
              <a:t>‹#›</a:t>
            </a:fld>
            <a:endParaRPr lang="en-US"/>
          </a:p>
        </p:txBody>
      </p:sp>
    </p:spTree>
    <p:extLst>
      <p:ext uri="{BB962C8B-B14F-4D97-AF65-F5344CB8AC3E}">
        <p14:creationId xmlns:p14="http://schemas.microsoft.com/office/powerpoint/2010/main" val="226730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88E174-3374-A647-B225-A94F7CDC0821}" type="datetimeFigureOut">
              <a:rPr lang="en-US" smtClean="0"/>
              <a:pPr/>
              <a:t>8/24/21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470E9-7A6D-DE42-B6A5-F9759F60E7CA}" type="slidenum">
              <a:rPr lang="en-US" smtClean="0"/>
              <a:pPr/>
              <a:t>‹#›</a:t>
            </a:fld>
            <a:endParaRPr lang="en-US"/>
          </a:p>
        </p:txBody>
      </p:sp>
    </p:spTree>
    <p:extLst>
      <p:ext uri="{BB962C8B-B14F-4D97-AF65-F5344CB8AC3E}">
        <p14:creationId xmlns:p14="http://schemas.microsoft.com/office/powerpoint/2010/main" val="189205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8E174-3374-A647-B225-A94F7CDC0821}" type="datetimeFigureOut">
              <a:rPr lang="en-US" smtClean="0"/>
              <a:pPr/>
              <a:t>8/24/21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470E9-7A6D-DE42-B6A5-F9759F60E7CA}" type="slidenum">
              <a:rPr lang="en-US" smtClean="0"/>
              <a:pPr/>
              <a:t>‹#›</a:t>
            </a:fld>
            <a:endParaRPr lang="en-US"/>
          </a:p>
        </p:txBody>
      </p:sp>
    </p:spTree>
    <p:extLst>
      <p:ext uri="{BB962C8B-B14F-4D97-AF65-F5344CB8AC3E}">
        <p14:creationId xmlns:p14="http://schemas.microsoft.com/office/powerpoint/2010/main" val="1537514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tif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tiff"/><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7.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4"/>
            <a:ext cx="7667544" cy="1286360"/>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Genesis 2:21-25</a:t>
            </a:r>
          </a:p>
        </p:txBody>
      </p:sp>
      <p:sp>
        <p:nvSpPr>
          <p:cNvPr id="7" name="TextBox 6">
            <a:extLst>
              <a:ext uri="{FF2B5EF4-FFF2-40B4-BE49-F238E27FC236}">
                <a16:creationId xmlns:a16="http://schemas.microsoft.com/office/drawing/2014/main" id="{27B0C81B-011E-3745-9448-C8CA582D3FDD}"/>
              </a:ext>
            </a:extLst>
          </p:cNvPr>
          <p:cNvSpPr txBox="1"/>
          <p:nvPr/>
        </p:nvSpPr>
        <p:spPr>
          <a:xfrm>
            <a:off x="750870" y="538511"/>
            <a:ext cx="7914807" cy="4031873"/>
          </a:xfrm>
          <a:prstGeom prst="rect">
            <a:avLst/>
          </a:prstGeom>
          <a:noFill/>
        </p:spPr>
        <p:txBody>
          <a:bodyPr wrap="square" rtlCol="0">
            <a:spAutoFit/>
          </a:bodyPr>
          <a:lstStyle/>
          <a:p>
            <a:r>
              <a:rPr lang="en-US" sz="3200" b="1" dirty="0"/>
              <a:t>“And the LORD God caused a deep sleep to fall on Adam, and he slept; and He took one of his ribs, and closed up the flesh in its place. Then the rib which the LORD God had taken from man He made into a woman, and He brought her to the man. And Adam said: ‘This </a:t>
            </a:r>
            <a:r>
              <a:rPr lang="en-US" sz="3200" b="1" i="1" dirty="0"/>
              <a:t>is</a:t>
            </a:r>
            <a:r>
              <a:rPr lang="en-US" sz="3200" b="1" dirty="0"/>
              <a:t> now bone of my bones And flesh of my flesh; . . .”</a:t>
            </a:r>
          </a:p>
        </p:txBody>
      </p:sp>
    </p:spTree>
    <p:extLst>
      <p:ext uri="{BB962C8B-B14F-4D97-AF65-F5344CB8AC3E}">
        <p14:creationId xmlns:p14="http://schemas.microsoft.com/office/powerpoint/2010/main" val="19427047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5"/>
            <a:ext cx="7667544" cy="1286359"/>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Some Observations</a:t>
            </a:r>
          </a:p>
        </p:txBody>
      </p:sp>
      <p:pic>
        <p:nvPicPr>
          <p:cNvPr id="4" name="Picture 3">
            <a:extLst>
              <a:ext uri="{FF2B5EF4-FFF2-40B4-BE49-F238E27FC236}">
                <a16:creationId xmlns:a16="http://schemas.microsoft.com/office/drawing/2014/main" id="{758627E5-E669-D64F-89CE-4CE12DB34B25}"/>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927157" y="712921"/>
            <a:ext cx="4823001" cy="3728419"/>
          </a:xfrm>
          <a:prstGeom prst="rect">
            <a:avLst/>
          </a:prstGeom>
          <a:noFill/>
        </p:spPr>
      </p:pic>
      <p:pic>
        <p:nvPicPr>
          <p:cNvPr id="7" name="Picture 6">
            <a:extLst>
              <a:ext uri="{FF2B5EF4-FFF2-40B4-BE49-F238E27FC236}">
                <a16:creationId xmlns:a16="http://schemas.microsoft.com/office/drawing/2014/main" id="{2D6F2B1A-E321-E749-B24D-A3CE4C019BE6}"/>
              </a:ext>
            </a:extLst>
          </p:cNvPr>
          <p:cNvPicPr>
            <a:picLocks noChangeAspect="1"/>
          </p:cNvPicPr>
          <p:nvPr/>
        </p:nvPicPr>
        <p:blipFill>
          <a:blip r:embed="rId5"/>
          <a:stretch>
            <a:fillRect/>
          </a:stretch>
        </p:blipFill>
        <p:spPr>
          <a:xfrm>
            <a:off x="2386739" y="2417736"/>
            <a:ext cx="1378918" cy="1026029"/>
          </a:xfrm>
          <a:prstGeom prst="rect">
            <a:avLst/>
          </a:prstGeom>
        </p:spPr>
      </p:pic>
      <p:pic>
        <p:nvPicPr>
          <p:cNvPr id="12" name="Picture 11">
            <a:extLst>
              <a:ext uri="{FF2B5EF4-FFF2-40B4-BE49-F238E27FC236}">
                <a16:creationId xmlns:a16="http://schemas.microsoft.com/office/drawing/2014/main" id="{A8BF97FA-DB9E-D54F-8B0F-950C1FB09FCF}"/>
              </a:ext>
            </a:extLst>
          </p:cNvPr>
          <p:cNvPicPr>
            <a:picLocks noChangeAspect="1"/>
          </p:cNvPicPr>
          <p:nvPr/>
        </p:nvPicPr>
        <p:blipFill>
          <a:blip r:embed="rId5"/>
          <a:stretch>
            <a:fillRect/>
          </a:stretch>
        </p:blipFill>
        <p:spPr>
          <a:xfrm>
            <a:off x="5129939" y="2554638"/>
            <a:ext cx="1253197" cy="932482"/>
          </a:xfrm>
          <a:prstGeom prst="rect">
            <a:avLst/>
          </a:prstGeom>
        </p:spPr>
      </p:pic>
      <p:pic>
        <p:nvPicPr>
          <p:cNvPr id="14" name="Picture 13">
            <a:extLst>
              <a:ext uri="{FF2B5EF4-FFF2-40B4-BE49-F238E27FC236}">
                <a16:creationId xmlns:a16="http://schemas.microsoft.com/office/drawing/2014/main" id="{5108D70E-DA11-2943-A941-F8A52B0A095F}"/>
              </a:ext>
            </a:extLst>
          </p:cNvPr>
          <p:cNvPicPr>
            <a:picLocks noChangeAspect="1"/>
          </p:cNvPicPr>
          <p:nvPr/>
        </p:nvPicPr>
        <p:blipFill>
          <a:blip r:embed="rId5"/>
          <a:stretch>
            <a:fillRect/>
          </a:stretch>
        </p:blipFill>
        <p:spPr>
          <a:xfrm flipH="1">
            <a:off x="4979618" y="1549831"/>
            <a:ext cx="1359187" cy="1041076"/>
          </a:xfrm>
          <a:prstGeom prst="rect">
            <a:avLst/>
          </a:prstGeom>
        </p:spPr>
      </p:pic>
    </p:spTree>
    <p:extLst>
      <p:ext uri="{BB962C8B-B14F-4D97-AF65-F5344CB8AC3E}">
        <p14:creationId xmlns:p14="http://schemas.microsoft.com/office/powerpoint/2010/main" val="10256911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3"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1+#ppt_w/2"/>
                                          </p:val>
                                        </p:tav>
                                        <p:tav tm="100000">
                                          <p:val>
                                            <p:strVal val="#ppt_x"/>
                                          </p:val>
                                        </p:tav>
                                      </p:tavLst>
                                    </p:anim>
                                    <p:anim calcmode="lin" valueType="num">
                                      <p:cBhvr additive="base">
                                        <p:cTn id="17" dur="1000" fill="hold"/>
                                        <p:tgtEl>
                                          <p:spTgt spid="14"/>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6"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1000" fill="hold"/>
                                        <p:tgtEl>
                                          <p:spTgt spid="12"/>
                                        </p:tgtEl>
                                        <p:attrNameLst>
                                          <p:attrName>ppt_x</p:attrName>
                                        </p:attrNameLst>
                                      </p:cBhvr>
                                      <p:tavLst>
                                        <p:tav tm="0">
                                          <p:val>
                                            <p:strVal val="1+#ppt_w/2"/>
                                          </p:val>
                                        </p:tav>
                                        <p:tav tm="100000">
                                          <p:val>
                                            <p:strVal val="#ppt_x"/>
                                          </p:val>
                                        </p:tav>
                                      </p:tavLst>
                                    </p:anim>
                                    <p:anim calcmode="lin" valueType="num">
                                      <p:cBhvr additive="base">
                                        <p:cTn id="2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7B0C81B-011E-3745-9448-C8CA582D3FDD}"/>
              </a:ext>
            </a:extLst>
          </p:cNvPr>
          <p:cNvSpPr txBox="1"/>
          <p:nvPr/>
        </p:nvSpPr>
        <p:spPr>
          <a:xfrm>
            <a:off x="495438" y="1633928"/>
            <a:ext cx="8214102" cy="2662267"/>
          </a:xfrm>
          <a:prstGeom prst="rect">
            <a:avLst/>
          </a:prstGeom>
          <a:noFill/>
        </p:spPr>
        <p:txBody>
          <a:bodyPr wrap="square" rtlCol="0">
            <a:spAutoFit/>
          </a:bodyPr>
          <a:lstStyle/>
          <a:p>
            <a:pPr algn="ctr">
              <a:spcAft>
                <a:spcPts val="1800"/>
              </a:spcAft>
            </a:pPr>
            <a:r>
              <a:rPr lang="en-US" sz="4400" b="1" dirty="0"/>
              <a:t>When They Became Necessary. . .</a:t>
            </a:r>
          </a:p>
          <a:p>
            <a:pPr marL="1028700" lvl="1" indent="-571500">
              <a:buFont typeface="Arial" panose="020B0604020202020204" pitchFamily="34" charset="0"/>
              <a:buChar char="•"/>
            </a:pPr>
            <a:r>
              <a:rPr lang="en-US" sz="3600" b="1" dirty="0">
                <a:solidFill>
                  <a:schemeClr val="tx1">
                    <a:lumMod val="85000"/>
                  </a:schemeClr>
                </a:solidFill>
              </a:rPr>
              <a:t>The couple’s choice was insufficient.</a:t>
            </a:r>
          </a:p>
          <a:p>
            <a:pPr marL="1028700" lvl="1" indent="-571500">
              <a:buFont typeface="Arial" panose="020B0604020202020204" pitchFamily="34" charset="0"/>
              <a:buChar char="•"/>
            </a:pPr>
            <a:r>
              <a:rPr lang="en-US" sz="3600" b="1" dirty="0">
                <a:solidFill>
                  <a:schemeClr val="tx1">
                    <a:lumMod val="85000"/>
                  </a:schemeClr>
                </a:solidFill>
              </a:rPr>
              <a:t>What God provided was sufficient.</a:t>
            </a:r>
          </a:p>
          <a:p>
            <a:pPr marL="1028700" lvl="1" indent="-571500">
              <a:buFont typeface="Arial" panose="020B0604020202020204" pitchFamily="34" charset="0"/>
              <a:buChar char="•"/>
            </a:pPr>
            <a:endParaRPr lang="en-US" sz="3600" b="1" dirty="0">
              <a:solidFill>
                <a:schemeClr val="tx1">
                  <a:lumMod val="85000"/>
                </a:schemeClr>
              </a:solidFill>
            </a:endParaRPr>
          </a:p>
        </p:txBody>
      </p:sp>
      <p:sp>
        <p:nvSpPr>
          <p:cNvPr id="8" name="Title 1">
            <a:extLst>
              <a:ext uri="{FF2B5EF4-FFF2-40B4-BE49-F238E27FC236}">
                <a16:creationId xmlns:a16="http://schemas.microsoft.com/office/drawing/2014/main" id="{CC9D0086-DCD7-0C49-A925-EB640C3D3E35}"/>
              </a:ext>
            </a:extLst>
          </p:cNvPr>
          <p:cNvSpPr>
            <a:spLocks noGrp="1"/>
          </p:cNvSpPr>
          <p:nvPr>
            <p:ph type="ctrTitle"/>
          </p:nvPr>
        </p:nvSpPr>
        <p:spPr>
          <a:xfrm>
            <a:off x="726948" y="4897465"/>
            <a:ext cx="7667544" cy="1286359"/>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Some Observations</a:t>
            </a:r>
          </a:p>
        </p:txBody>
      </p:sp>
    </p:spTree>
    <p:extLst>
      <p:ext uri="{BB962C8B-B14F-4D97-AF65-F5344CB8AC3E}">
        <p14:creationId xmlns:p14="http://schemas.microsoft.com/office/powerpoint/2010/main" val="1680256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1000"/>
                                        <p:tgtEl>
                                          <p:spTgt spid="13">
                                            <p:txEl>
                                              <p:pRg st="2" end="2"/>
                                            </p:txEl>
                                          </p:spTgt>
                                        </p:tgtEl>
                                      </p:cBhvr>
                                    </p:animEffect>
                                    <p:anim calcmode="lin" valueType="num">
                                      <p:cBhvr>
                                        <p:cTn id="8"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58627E5-E669-D64F-89CE-4CE12DB34B25}"/>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927157" y="712921"/>
            <a:ext cx="4823001" cy="3728419"/>
          </a:xfrm>
          <a:prstGeom prst="rect">
            <a:avLst/>
          </a:prstGeom>
          <a:noFill/>
        </p:spPr>
      </p:pic>
      <p:pic>
        <p:nvPicPr>
          <p:cNvPr id="15" name="Picture 14">
            <a:extLst>
              <a:ext uri="{FF2B5EF4-FFF2-40B4-BE49-F238E27FC236}">
                <a16:creationId xmlns:a16="http://schemas.microsoft.com/office/drawing/2014/main" id="{BA045E29-4E57-1A4A-8EAF-A94F632B53BE}"/>
              </a:ext>
            </a:extLst>
          </p:cNvPr>
          <p:cNvPicPr>
            <a:picLocks noChangeAspect="1"/>
          </p:cNvPicPr>
          <p:nvPr/>
        </p:nvPicPr>
        <p:blipFill>
          <a:blip r:embed="rId5"/>
          <a:stretch>
            <a:fillRect/>
          </a:stretch>
        </p:blipFill>
        <p:spPr>
          <a:xfrm>
            <a:off x="4835472" y="1575338"/>
            <a:ext cx="1926956" cy="2480956"/>
          </a:xfrm>
          <a:prstGeom prst="rect">
            <a:avLst/>
          </a:prstGeom>
        </p:spPr>
      </p:pic>
      <p:pic>
        <p:nvPicPr>
          <p:cNvPr id="16" name="Picture 15">
            <a:extLst>
              <a:ext uri="{FF2B5EF4-FFF2-40B4-BE49-F238E27FC236}">
                <a16:creationId xmlns:a16="http://schemas.microsoft.com/office/drawing/2014/main" id="{43F55FD9-8305-5C49-83EF-6EB5C47D2793}"/>
              </a:ext>
            </a:extLst>
          </p:cNvPr>
          <p:cNvPicPr>
            <a:picLocks noChangeAspect="1"/>
          </p:cNvPicPr>
          <p:nvPr/>
        </p:nvPicPr>
        <p:blipFill>
          <a:blip r:embed="rId5"/>
          <a:stretch>
            <a:fillRect/>
          </a:stretch>
        </p:blipFill>
        <p:spPr>
          <a:xfrm>
            <a:off x="2105187" y="1572755"/>
            <a:ext cx="1926956" cy="2480956"/>
          </a:xfrm>
          <a:prstGeom prst="rect">
            <a:avLst/>
          </a:prstGeom>
        </p:spPr>
      </p:pic>
      <p:sp>
        <p:nvSpPr>
          <p:cNvPr id="19" name="Title 1">
            <a:extLst>
              <a:ext uri="{FF2B5EF4-FFF2-40B4-BE49-F238E27FC236}">
                <a16:creationId xmlns:a16="http://schemas.microsoft.com/office/drawing/2014/main" id="{DB9C3C26-B020-2148-AD48-B3BFB6ED8AC0}"/>
              </a:ext>
            </a:extLst>
          </p:cNvPr>
          <p:cNvSpPr>
            <a:spLocks noGrp="1"/>
          </p:cNvSpPr>
          <p:nvPr>
            <p:ph type="ctrTitle"/>
          </p:nvPr>
        </p:nvSpPr>
        <p:spPr>
          <a:xfrm>
            <a:off x="726948" y="4897465"/>
            <a:ext cx="7667544" cy="1286359"/>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Some Observations</a:t>
            </a:r>
          </a:p>
        </p:txBody>
      </p:sp>
    </p:spTree>
    <p:extLst>
      <p:ext uri="{BB962C8B-B14F-4D97-AF65-F5344CB8AC3E}">
        <p14:creationId xmlns:p14="http://schemas.microsoft.com/office/powerpoint/2010/main" val="3383371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3"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1+#ppt_w/2"/>
                                          </p:val>
                                        </p:tav>
                                        <p:tav tm="100000">
                                          <p:val>
                                            <p:strVal val="#ppt_x"/>
                                          </p:val>
                                        </p:tav>
                                      </p:tavLst>
                                    </p:anim>
                                    <p:anim calcmode="lin" valueType="num">
                                      <p:cBhvr additive="base">
                                        <p:cTn id="17"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5"/>
            <a:ext cx="7667544" cy="1286360"/>
          </a:xfrm>
        </p:spPr>
        <p:txBody>
          <a:bodyPr anchor="ctr">
            <a:normAutofit fontScale="90000"/>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Why Do Humans Need Clothes?</a:t>
            </a:r>
          </a:p>
        </p:txBody>
      </p:sp>
      <p:sp>
        <p:nvSpPr>
          <p:cNvPr id="7" name="TextBox 6">
            <a:extLst>
              <a:ext uri="{FF2B5EF4-FFF2-40B4-BE49-F238E27FC236}">
                <a16:creationId xmlns:a16="http://schemas.microsoft.com/office/drawing/2014/main" id="{27B0C81B-011E-3745-9448-C8CA582D3FDD}"/>
              </a:ext>
            </a:extLst>
          </p:cNvPr>
          <p:cNvSpPr txBox="1"/>
          <p:nvPr/>
        </p:nvSpPr>
        <p:spPr>
          <a:xfrm>
            <a:off x="464950" y="912114"/>
            <a:ext cx="8214102" cy="2000548"/>
          </a:xfrm>
          <a:prstGeom prst="rect">
            <a:avLst/>
          </a:prstGeom>
          <a:noFill/>
        </p:spPr>
        <p:txBody>
          <a:bodyPr wrap="square" rtlCol="0">
            <a:spAutoFit/>
          </a:bodyPr>
          <a:lstStyle/>
          <a:p>
            <a:pPr algn="ctr">
              <a:spcAft>
                <a:spcPts val="1200"/>
              </a:spcAft>
            </a:pPr>
            <a:r>
              <a:rPr lang="en-US" sz="4400" b="1" dirty="0"/>
              <a:t>Scripture Addresses Their Purpose</a:t>
            </a:r>
          </a:p>
          <a:p>
            <a:pPr marL="1028700" lvl="1" indent="-571500">
              <a:buFont typeface="Arial" panose="020B0604020202020204" pitchFamily="34" charset="0"/>
              <a:buChar char="•"/>
            </a:pPr>
            <a:r>
              <a:rPr lang="en-US" sz="3500" b="1" dirty="0">
                <a:solidFill>
                  <a:schemeClr val="tx1">
                    <a:lumMod val="85000"/>
                  </a:schemeClr>
                </a:solidFill>
              </a:rPr>
              <a:t>For warmth and protection (Deut. 24:12-13, 17; Job 22:6; 24:7, 10).</a:t>
            </a:r>
          </a:p>
        </p:txBody>
      </p:sp>
    </p:spTree>
    <p:extLst>
      <p:ext uri="{BB962C8B-B14F-4D97-AF65-F5344CB8AC3E}">
        <p14:creationId xmlns:p14="http://schemas.microsoft.com/office/powerpoint/2010/main" val="5463282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58627E5-E669-D64F-89CE-4CE12DB34B25}"/>
              </a:ext>
            </a:extLst>
          </p:cNvPr>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Lst>
          </a:blip>
          <a:srcRect r="49982"/>
          <a:stretch/>
        </p:blipFill>
        <p:spPr>
          <a:xfrm>
            <a:off x="1927158" y="712921"/>
            <a:ext cx="2412368" cy="3728419"/>
          </a:xfrm>
          <a:prstGeom prst="rect">
            <a:avLst/>
          </a:prstGeom>
          <a:noFill/>
        </p:spPr>
      </p:pic>
      <p:pic>
        <p:nvPicPr>
          <p:cNvPr id="16" name="Picture 15">
            <a:extLst>
              <a:ext uri="{FF2B5EF4-FFF2-40B4-BE49-F238E27FC236}">
                <a16:creationId xmlns:a16="http://schemas.microsoft.com/office/drawing/2014/main" id="{43F55FD9-8305-5C49-83EF-6EB5C47D2793}"/>
              </a:ext>
            </a:extLst>
          </p:cNvPr>
          <p:cNvPicPr>
            <a:picLocks noChangeAspect="1"/>
          </p:cNvPicPr>
          <p:nvPr/>
        </p:nvPicPr>
        <p:blipFill>
          <a:blip r:embed="rId5"/>
          <a:srcRect/>
          <a:stretch/>
        </p:blipFill>
        <p:spPr>
          <a:xfrm>
            <a:off x="2196671" y="1545460"/>
            <a:ext cx="1689395" cy="2480956"/>
          </a:xfrm>
          <a:prstGeom prst="rect">
            <a:avLst/>
          </a:prstGeom>
        </p:spPr>
      </p:pic>
      <p:pic>
        <p:nvPicPr>
          <p:cNvPr id="3" name="Picture 2">
            <a:extLst>
              <a:ext uri="{FF2B5EF4-FFF2-40B4-BE49-F238E27FC236}">
                <a16:creationId xmlns:a16="http://schemas.microsoft.com/office/drawing/2014/main" id="{AFDC6DF2-22EB-874B-A189-667B7939424A}"/>
              </a:ext>
            </a:extLst>
          </p:cNvPr>
          <p:cNvPicPr>
            <a:picLocks noChangeAspect="1"/>
          </p:cNvPicPr>
          <p:nvPr/>
        </p:nvPicPr>
        <p:blipFill>
          <a:blip r:embed="rId6"/>
          <a:stretch>
            <a:fillRect/>
          </a:stretch>
        </p:blipFill>
        <p:spPr>
          <a:xfrm>
            <a:off x="1908142" y="1479740"/>
            <a:ext cx="2174154" cy="2960177"/>
          </a:xfrm>
          <a:prstGeom prst="rect">
            <a:avLst/>
          </a:prstGeom>
        </p:spPr>
      </p:pic>
      <p:sp>
        <p:nvSpPr>
          <p:cNvPr id="10" name="TextBox 9">
            <a:extLst>
              <a:ext uri="{FF2B5EF4-FFF2-40B4-BE49-F238E27FC236}">
                <a16:creationId xmlns:a16="http://schemas.microsoft.com/office/drawing/2014/main" id="{F218E94C-B68A-894F-ABCF-4BAA6135729A}"/>
              </a:ext>
            </a:extLst>
          </p:cNvPr>
          <p:cNvSpPr txBox="1"/>
          <p:nvPr/>
        </p:nvSpPr>
        <p:spPr>
          <a:xfrm>
            <a:off x="4742481" y="1100379"/>
            <a:ext cx="3425125" cy="769441"/>
          </a:xfrm>
          <a:prstGeom prst="rect">
            <a:avLst/>
          </a:prstGeom>
          <a:noFill/>
        </p:spPr>
        <p:txBody>
          <a:bodyPr wrap="square" rtlCol="0">
            <a:spAutoFit/>
          </a:bodyPr>
          <a:lstStyle/>
          <a:p>
            <a:r>
              <a:rPr lang="en-US" sz="4400" b="1" dirty="0"/>
              <a:t>Tunic</a:t>
            </a:r>
            <a:endParaRPr lang="en-US" sz="4000" b="1" dirty="0"/>
          </a:p>
        </p:txBody>
      </p:sp>
      <p:sp>
        <p:nvSpPr>
          <p:cNvPr id="12" name="TextBox 11">
            <a:extLst>
              <a:ext uri="{FF2B5EF4-FFF2-40B4-BE49-F238E27FC236}">
                <a16:creationId xmlns:a16="http://schemas.microsoft.com/office/drawing/2014/main" id="{02ACF0D8-8AD5-FD4D-9107-CAD09AAE6050}"/>
              </a:ext>
            </a:extLst>
          </p:cNvPr>
          <p:cNvSpPr txBox="1"/>
          <p:nvPr/>
        </p:nvSpPr>
        <p:spPr>
          <a:xfrm>
            <a:off x="4739898" y="2198175"/>
            <a:ext cx="3425125" cy="769441"/>
          </a:xfrm>
          <a:prstGeom prst="rect">
            <a:avLst/>
          </a:prstGeom>
          <a:noFill/>
        </p:spPr>
        <p:txBody>
          <a:bodyPr wrap="square" rtlCol="0">
            <a:spAutoFit/>
          </a:bodyPr>
          <a:lstStyle/>
          <a:p>
            <a:r>
              <a:rPr lang="en-US" sz="4400" b="1" dirty="0"/>
              <a:t>Cloak</a:t>
            </a:r>
            <a:endParaRPr lang="en-US" sz="3200" b="1" dirty="0"/>
          </a:p>
        </p:txBody>
      </p:sp>
      <p:sp>
        <p:nvSpPr>
          <p:cNvPr id="17" name="TextBox 16">
            <a:extLst>
              <a:ext uri="{FF2B5EF4-FFF2-40B4-BE49-F238E27FC236}">
                <a16:creationId xmlns:a16="http://schemas.microsoft.com/office/drawing/2014/main" id="{E9DCFC0A-9D1C-9A48-969E-FA80C30C38B2}"/>
              </a:ext>
            </a:extLst>
          </p:cNvPr>
          <p:cNvSpPr txBox="1"/>
          <p:nvPr/>
        </p:nvSpPr>
        <p:spPr>
          <a:xfrm>
            <a:off x="4752813" y="3249477"/>
            <a:ext cx="3926238" cy="769441"/>
          </a:xfrm>
          <a:prstGeom prst="rect">
            <a:avLst/>
          </a:prstGeom>
          <a:noFill/>
        </p:spPr>
        <p:txBody>
          <a:bodyPr wrap="square" rtlCol="0">
            <a:spAutoFit/>
          </a:bodyPr>
          <a:lstStyle/>
          <a:p>
            <a:r>
              <a:rPr lang="en-US" sz="4400" b="1" dirty="0"/>
              <a:t>Matthew 5:40</a:t>
            </a:r>
            <a:endParaRPr lang="en-US" sz="3200" b="1" dirty="0"/>
          </a:p>
        </p:txBody>
      </p:sp>
      <p:sp>
        <p:nvSpPr>
          <p:cNvPr id="20" name="Title 1">
            <a:extLst>
              <a:ext uri="{FF2B5EF4-FFF2-40B4-BE49-F238E27FC236}">
                <a16:creationId xmlns:a16="http://schemas.microsoft.com/office/drawing/2014/main" id="{C359765E-268E-764F-ACD6-18D5830D327E}"/>
              </a:ext>
            </a:extLst>
          </p:cNvPr>
          <p:cNvSpPr>
            <a:spLocks noGrp="1"/>
          </p:cNvSpPr>
          <p:nvPr>
            <p:ph type="ctrTitle"/>
          </p:nvPr>
        </p:nvSpPr>
        <p:spPr>
          <a:xfrm>
            <a:off x="726948" y="4897465"/>
            <a:ext cx="7667544" cy="1286360"/>
          </a:xfrm>
        </p:spPr>
        <p:txBody>
          <a:bodyPr anchor="ctr">
            <a:normAutofit fontScale="90000"/>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Why Do Humans Need Clothes?</a:t>
            </a:r>
          </a:p>
        </p:txBody>
      </p:sp>
    </p:spTree>
    <p:extLst>
      <p:ext uri="{BB962C8B-B14F-4D97-AF65-F5344CB8AC3E}">
        <p14:creationId xmlns:p14="http://schemas.microsoft.com/office/powerpoint/2010/main" val="1308805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0-#ppt_w/2"/>
                                          </p:val>
                                        </p:tav>
                                        <p:tav tm="100000">
                                          <p:val>
                                            <p:strVal val="#ppt_x"/>
                                          </p:val>
                                        </p:tav>
                                      </p:tavLst>
                                    </p:anim>
                                    <p:anim calcmode="lin" valueType="num">
                                      <p:cBhvr additive="base">
                                        <p:cTn id="15" dur="1000" fill="hold"/>
                                        <p:tgtEl>
                                          <p:spTgt spid="3"/>
                                        </p:tgtEl>
                                        <p:attrNameLst>
                                          <p:attrName>ppt_y</p:attrName>
                                        </p:attrNameLst>
                                      </p:cBhvr>
                                      <p:tavLst>
                                        <p:tav tm="0">
                                          <p:val>
                                            <p:strVal val="1+#ppt_h/2"/>
                                          </p:val>
                                        </p:tav>
                                        <p:tav tm="100000">
                                          <p:val>
                                            <p:strVal val="#ppt_y"/>
                                          </p:val>
                                        </p:tav>
                                      </p:tavLst>
                                    </p:anim>
                                  </p:childTnLst>
                                </p:cTn>
                              </p:par>
                              <p:par>
                                <p:cTn id="16" presetID="42" presetClass="entr" presetSubtype="0" fill="hold" grpId="1"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2" grpId="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5"/>
            <a:ext cx="7667544" cy="1286360"/>
          </a:xfrm>
        </p:spPr>
        <p:txBody>
          <a:bodyPr anchor="ctr">
            <a:normAutofit fontScale="90000"/>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Why Do Humans Need Clothes?</a:t>
            </a:r>
          </a:p>
        </p:txBody>
      </p:sp>
      <p:sp>
        <p:nvSpPr>
          <p:cNvPr id="7" name="TextBox 6">
            <a:extLst>
              <a:ext uri="{FF2B5EF4-FFF2-40B4-BE49-F238E27FC236}">
                <a16:creationId xmlns:a16="http://schemas.microsoft.com/office/drawing/2014/main" id="{27B0C81B-011E-3745-9448-C8CA582D3FDD}"/>
              </a:ext>
            </a:extLst>
          </p:cNvPr>
          <p:cNvSpPr txBox="1"/>
          <p:nvPr/>
        </p:nvSpPr>
        <p:spPr>
          <a:xfrm>
            <a:off x="464950" y="912114"/>
            <a:ext cx="8214102" cy="4170372"/>
          </a:xfrm>
          <a:prstGeom prst="rect">
            <a:avLst/>
          </a:prstGeom>
          <a:noFill/>
        </p:spPr>
        <p:txBody>
          <a:bodyPr wrap="square" rtlCol="0">
            <a:spAutoFit/>
          </a:bodyPr>
          <a:lstStyle/>
          <a:p>
            <a:pPr algn="ctr">
              <a:spcAft>
                <a:spcPts val="1200"/>
              </a:spcAft>
            </a:pPr>
            <a:r>
              <a:rPr lang="en-US" sz="4400" b="1" dirty="0"/>
              <a:t>Scripture Addresses Their Purpose</a:t>
            </a:r>
          </a:p>
          <a:p>
            <a:pPr marL="1028700" lvl="1" indent="-571500">
              <a:buFont typeface="Arial" panose="020B0604020202020204" pitchFamily="34" charset="0"/>
              <a:buChar char="•"/>
            </a:pPr>
            <a:r>
              <a:rPr lang="en-US" sz="3500" b="1" dirty="0">
                <a:solidFill>
                  <a:schemeClr val="tx1">
                    <a:lumMod val="85000"/>
                  </a:schemeClr>
                </a:solidFill>
              </a:rPr>
              <a:t>For warmth and protection (Deut. 24:12-13, 17; Job 22:6; 24:7, 10).</a:t>
            </a:r>
          </a:p>
          <a:p>
            <a:pPr marL="1028700" lvl="1" indent="-571500">
              <a:buFont typeface="Arial" panose="020B0604020202020204" pitchFamily="34" charset="0"/>
              <a:buChar char="•"/>
            </a:pPr>
            <a:r>
              <a:rPr lang="en-US" sz="3500" b="1" dirty="0">
                <a:solidFill>
                  <a:schemeClr val="tx1">
                    <a:lumMod val="85000"/>
                  </a:schemeClr>
                </a:solidFill>
              </a:rPr>
              <a:t>To cover nakedness reserved for one’s spouse (Hos. 2:9; Isa. 47:3; Gen. 9:20-23; Lev. 18:6-19). </a:t>
            </a:r>
          </a:p>
          <a:p>
            <a:pPr marL="1028700" lvl="1" indent="-571500">
              <a:buFont typeface="Arial" panose="020B0604020202020204" pitchFamily="34" charset="0"/>
              <a:buChar char="•"/>
            </a:pPr>
            <a:endParaRPr lang="en-US" sz="3600" b="1" dirty="0">
              <a:solidFill>
                <a:schemeClr val="tx1">
                  <a:lumMod val="85000"/>
                </a:schemeClr>
              </a:solidFill>
            </a:endParaRPr>
          </a:p>
        </p:txBody>
      </p:sp>
    </p:spTree>
    <p:extLst>
      <p:ext uri="{BB962C8B-B14F-4D97-AF65-F5344CB8AC3E}">
        <p14:creationId xmlns:p14="http://schemas.microsoft.com/office/powerpoint/2010/main" val="31741086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5"/>
            <a:ext cx="7667544" cy="1286360"/>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Some Observations</a:t>
            </a:r>
          </a:p>
        </p:txBody>
      </p:sp>
      <p:sp>
        <p:nvSpPr>
          <p:cNvPr id="13" name="TextBox 12">
            <a:extLst>
              <a:ext uri="{FF2B5EF4-FFF2-40B4-BE49-F238E27FC236}">
                <a16:creationId xmlns:a16="http://schemas.microsoft.com/office/drawing/2014/main" id="{27B0C81B-011E-3745-9448-C8CA582D3FDD}"/>
              </a:ext>
            </a:extLst>
          </p:cNvPr>
          <p:cNvSpPr txBox="1"/>
          <p:nvPr/>
        </p:nvSpPr>
        <p:spPr>
          <a:xfrm>
            <a:off x="464441" y="440559"/>
            <a:ext cx="8214102" cy="4201150"/>
          </a:xfrm>
          <a:prstGeom prst="rect">
            <a:avLst/>
          </a:prstGeom>
          <a:noFill/>
        </p:spPr>
        <p:txBody>
          <a:bodyPr wrap="square" rtlCol="0">
            <a:spAutoFit/>
          </a:bodyPr>
          <a:lstStyle/>
          <a:p>
            <a:pPr algn="ctr">
              <a:spcAft>
                <a:spcPts val="1800"/>
              </a:spcAft>
            </a:pPr>
            <a:r>
              <a:rPr lang="en-US" sz="4400" b="1" dirty="0"/>
              <a:t>Whatever “Nakedness” Is. . .</a:t>
            </a:r>
          </a:p>
          <a:p>
            <a:pPr marL="1028700" lvl="1" indent="-571500">
              <a:buFont typeface="Arial" panose="020B0604020202020204" pitchFamily="34" charset="0"/>
              <a:buChar char="•"/>
            </a:pPr>
            <a:r>
              <a:rPr lang="en-US" sz="3600" b="1" dirty="0">
                <a:solidFill>
                  <a:schemeClr val="tx1">
                    <a:lumMod val="85000"/>
                  </a:schemeClr>
                </a:solidFill>
              </a:rPr>
              <a:t>It was shameful even for family to view (Gen. 9:20-23). </a:t>
            </a:r>
          </a:p>
          <a:p>
            <a:pPr marL="1485900" lvl="2" indent="-571500">
              <a:buFont typeface="Wingdings" pitchFamily="2" charset="2"/>
              <a:buChar char="§"/>
            </a:pPr>
            <a:r>
              <a:rPr lang="en-US" sz="2800" b="1" dirty="0">
                <a:solidFill>
                  <a:schemeClr val="tx1">
                    <a:lumMod val="85000"/>
                  </a:schemeClr>
                </a:solidFill>
              </a:rPr>
              <a:t>Alcohol (Gen. 9:21; cf. Lam. 4:21; Hab. 2:15)  </a:t>
            </a:r>
          </a:p>
          <a:p>
            <a:pPr marL="1028700" lvl="1" indent="-571500">
              <a:buFont typeface="Arial" panose="020B0604020202020204" pitchFamily="34" charset="0"/>
              <a:buChar char="•"/>
            </a:pPr>
            <a:r>
              <a:rPr lang="en-US" sz="3600" b="1" dirty="0">
                <a:solidFill>
                  <a:schemeClr val="tx1">
                    <a:lumMod val="85000"/>
                  </a:schemeClr>
                </a:solidFill>
              </a:rPr>
              <a:t>A person’s “nakedness” belongs to him or her and to his or her spouse (Lev. 18:8; cf. Gen. 2:25; 3:10).</a:t>
            </a:r>
          </a:p>
        </p:txBody>
      </p:sp>
    </p:spTree>
    <p:extLst>
      <p:ext uri="{BB962C8B-B14F-4D97-AF65-F5344CB8AC3E}">
        <p14:creationId xmlns:p14="http://schemas.microsoft.com/office/powerpoint/2010/main" val="23460299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5"/>
            <a:ext cx="7667544" cy="1286360"/>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What Is Nakedness?</a:t>
            </a:r>
          </a:p>
        </p:txBody>
      </p:sp>
      <p:sp>
        <p:nvSpPr>
          <p:cNvPr id="7" name="TextBox 6">
            <a:extLst>
              <a:ext uri="{FF2B5EF4-FFF2-40B4-BE49-F238E27FC236}">
                <a16:creationId xmlns:a16="http://schemas.microsoft.com/office/drawing/2014/main" id="{7113286E-358C-8041-A9F6-634A167E5DBA}"/>
              </a:ext>
            </a:extLst>
          </p:cNvPr>
          <p:cNvSpPr txBox="1"/>
          <p:nvPr/>
        </p:nvSpPr>
        <p:spPr>
          <a:xfrm>
            <a:off x="1160060" y="4324027"/>
            <a:ext cx="6373504" cy="461665"/>
          </a:xfrm>
          <a:prstGeom prst="rect">
            <a:avLst/>
          </a:prstGeom>
          <a:noFill/>
        </p:spPr>
        <p:txBody>
          <a:bodyPr wrap="square" rtlCol="0">
            <a:spAutoFit/>
          </a:bodyPr>
          <a:lstStyle/>
          <a:p>
            <a:pPr algn="ctr"/>
            <a:r>
              <a:rPr lang="en-US" sz="2400" b="1" dirty="0"/>
              <a:t>It Is Not What Our Culture Says</a:t>
            </a:r>
          </a:p>
        </p:txBody>
      </p:sp>
      <p:pic>
        <p:nvPicPr>
          <p:cNvPr id="8" name="Picture 7">
            <a:extLst>
              <a:ext uri="{FF2B5EF4-FFF2-40B4-BE49-F238E27FC236}">
                <a16:creationId xmlns:a16="http://schemas.microsoft.com/office/drawing/2014/main" id="{7A143DF0-7817-9246-BEC9-1CDB8166C75E}"/>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172818" y="708779"/>
            <a:ext cx="4528234" cy="3500549"/>
          </a:xfrm>
          <a:prstGeom prst="rect">
            <a:avLst/>
          </a:prstGeom>
          <a:noFill/>
        </p:spPr>
      </p:pic>
      <p:pic>
        <p:nvPicPr>
          <p:cNvPr id="4" name="Picture 3">
            <a:extLst>
              <a:ext uri="{FF2B5EF4-FFF2-40B4-BE49-F238E27FC236}">
                <a16:creationId xmlns:a16="http://schemas.microsoft.com/office/drawing/2014/main" id="{D9DDC2E4-8FE6-4E45-85BF-5D0942914669}"/>
              </a:ext>
            </a:extLst>
          </p:cNvPr>
          <p:cNvPicPr>
            <a:picLocks noChangeAspect="1"/>
          </p:cNvPicPr>
          <p:nvPr/>
        </p:nvPicPr>
        <p:blipFill>
          <a:blip r:embed="rId5"/>
          <a:stretch>
            <a:fillRect/>
          </a:stretch>
        </p:blipFill>
        <p:spPr>
          <a:xfrm flipV="1">
            <a:off x="2688609" y="655093"/>
            <a:ext cx="994734" cy="559558"/>
          </a:xfrm>
          <a:prstGeom prst="rect">
            <a:avLst/>
          </a:prstGeom>
        </p:spPr>
      </p:pic>
      <p:pic>
        <p:nvPicPr>
          <p:cNvPr id="10" name="Picture 9">
            <a:extLst>
              <a:ext uri="{FF2B5EF4-FFF2-40B4-BE49-F238E27FC236}">
                <a16:creationId xmlns:a16="http://schemas.microsoft.com/office/drawing/2014/main" id="{08A3C6BC-D03E-FB4C-BD7F-BE4E18E88821}"/>
              </a:ext>
            </a:extLst>
          </p:cNvPr>
          <p:cNvPicPr>
            <a:picLocks noChangeAspect="1"/>
          </p:cNvPicPr>
          <p:nvPr/>
        </p:nvPicPr>
        <p:blipFill>
          <a:blip r:embed="rId5"/>
          <a:stretch>
            <a:fillRect/>
          </a:stretch>
        </p:blipFill>
        <p:spPr>
          <a:xfrm flipV="1">
            <a:off x="5202072" y="616424"/>
            <a:ext cx="994734" cy="559558"/>
          </a:xfrm>
          <a:prstGeom prst="rect">
            <a:avLst/>
          </a:prstGeom>
        </p:spPr>
      </p:pic>
      <p:sp>
        <p:nvSpPr>
          <p:cNvPr id="5" name="Rectangle 4">
            <a:extLst>
              <a:ext uri="{FF2B5EF4-FFF2-40B4-BE49-F238E27FC236}">
                <a16:creationId xmlns:a16="http://schemas.microsoft.com/office/drawing/2014/main" id="{6758E1F4-2BEA-0748-9F79-54AC4219B1E2}"/>
              </a:ext>
            </a:extLst>
          </p:cNvPr>
          <p:cNvSpPr/>
          <p:nvPr/>
        </p:nvSpPr>
        <p:spPr>
          <a:xfrm>
            <a:off x="2756846" y="2702256"/>
            <a:ext cx="859809" cy="450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AE380E-A262-4C48-A2DF-6DF28EEAB7E9}"/>
              </a:ext>
            </a:extLst>
          </p:cNvPr>
          <p:cNvSpPr/>
          <p:nvPr/>
        </p:nvSpPr>
        <p:spPr>
          <a:xfrm>
            <a:off x="5243014" y="2690883"/>
            <a:ext cx="859809" cy="450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50C7D3-0484-A84D-8454-172BDF9A9FEA}"/>
              </a:ext>
            </a:extLst>
          </p:cNvPr>
          <p:cNvSpPr/>
          <p:nvPr/>
        </p:nvSpPr>
        <p:spPr>
          <a:xfrm>
            <a:off x="5256662" y="1776484"/>
            <a:ext cx="859809" cy="450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9719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5" grpId="0" animBg="1"/>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5"/>
            <a:ext cx="7667544" cy="1286360"/>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What Is Nakedness?</a:t>
            </a:r>
          </a:p>
        </p:txBody>
      </p:sp>
      <p:sp>
        <p:nvSpPr>
          <p:cNvPr id="7" name="TextBox 6">
            <a:extLst>
              <a:ext uri="{FF2B5EF4-FFF2-40B4-BE49-F238E27FC236}">
                <a16:creationId xmlns:a16="http://schemas.microsoft.com/office/drawing/2014/main" id="{7113286E-358C-8041-A9F6-634A167E5DBA}"/>
              </a:ext>
            </a:extLst>
          </p:cNvPr>
          <p:cNvSpPr txBox="1"/>
          <p:nvPr/>
        </p:nvSpPr>
        <p:spPr>
          <a:xfrm>
            <a:off x="1160060" y="4324027"/>
            <a:ext cx="6373504" cy="461665"/>
          </a:xfrm>
          <a:prstGeom prst="rect">
            <a:avLst/>
          </a:prstGeom>
          <a:noFill/>
        </p:spPr>
        <p:txBody>
          <a:bodyPr wrap="square" rtlCol="0">
            <a:spAutoFit/>
          </a:bodyPr>
          <a:lstStyle/>
          <a:p>
            <a:pPr algn="ctr"/>
            <a:r>
              <a:rPr lang="en-US" sz="2400" b="1" dirty="0"/>
              <a:t>Does This Cover Nakedness?</a:t>
            </a:r>
          </a:p>
        </p:txBody>
      </p:sp>
      <p:pic>
        <p:nvPicPr>
          <p:cNvPr id="8" name="Picture 7">
            <a:extLst>
              <a:ext uri="{FF2B5EF4-FFF2-40B4-BE49-F238E27FC236}">
                <a16:creationId xmlns:a16="http://schemas.microsoft.com/office/drawing/2014/main" id="{7A143DF0-7817-9246-BEC9-1CDB8166C75E}"/>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2172818" y="708779"/>
            <a:ext cx="4528234" cy="3500549"/>
          </a:xfrm>
          <a:prstGeom prst="rect">
            <a:avLst/>
          </a:prstGeom>
          <a:noFill/>
        </p:spPr>
      </p:pic>
      <p:pic>
        <p:nvPicPr>
          <p:cNvPr id="9" name="Picture 8">
            <a:extLst>
              <a:ext uri="{FF2B5EF4-FFF2-40B4-BE49-F238E27FC236}">
                <a16:creationId xmlns:a16="http://schemas.microsoft.com/office/drawing/2014/main" id="{83D320AF-F352-324F-B319-C7B54152C084}"/>
              </a:ext>
            </a:extLst>
          </p:cNvPr>
          <p:cNvPicPr>
            <a:picLocks noChangeAspect="1"/>
          </p:cNvPicPr>
          <p:nvPr/>
        </p:nvPicPr>
        <p:blipFill>
          <a:blip r:embed="rId5"/>
          <a:stretch>
            <a:fillRect/>
          </a:stretch>
        </p:blipFill>
        <p:spPr>
          <a:xfrm>
            <a:off x="2567793" y="1501255"/>
            <a:ext cx="1239931" cy="2565778"/>
          </a:xfrm>
          <a:prstGeom prst="rect">
            <a:avLst/>
          </a:prstGeom>
        </p:spPr>
      </p:pic>
      <p:pic>
        <p:nvPicPr>
          <p:cNvPr id="16" name="Picture 15">
            <a:extLst>
              <a:ext uri="{FF2B5EF4-FFF2-40B4-BE49-F238E27FC236}">
                <a16:creationId xmlns:a16="http://schemas.microsoft.com/office/drawing/2014/main" id="{882E2666-C119-4345-9D6D-F0E671CED895}"/>
              </a:ext>
            </a:extLst>
          </p:cNvPr>
          <p:cNvPicPr>
            <a:picLocks noChangeAspect="1"/>
          </p:cNvPicPr>
          <p:nvPr/>
        </p:nvPicPr>
        <p:blipFill>
          <a:blip r:embed="rId6"/>
          <a:stretch>
            <a:fillRect/>
          </a:stretch>
        </p:blipFill>
        <p:spPr>
          <a:xfrm>
            <a:off x="5076967" y="1484004"/>
            <a:ext cx="1228298" cy="2542085"/>
          </a:xfrm>
          <a:prstGeom prst="rect">
            <a:avLst/>
          </a:prstGeom>
        </p:spPr>
      </p:pic>
      <p:pic>
        <p:nvPicPr>
          <p:cNvPr id="18" name="Picture 17">
            <a:extLst>
              <a:ext uri="{FF2B5EF4-FFF2-40B4-BE49-F238E27FC236}">
                <a16:creationId xmlns:a16="http://schemas.microsoft.com/office/drawing/2014/main" id="{B7545BA4-E2B9-A445-82EA-B60A22D261C6}"/>
              </a:ext>
            </a:extLst>
          </p:cNvPr>
          <p:cNvPicPr>
            <a:picLocks noChangeAspect="1"/>
          </p:cNvPicPr>
          <p:nvPr/>
        </p:nvPicPr>
        <p:blipFill rotWithShape="1">
          <a:blip r:embed="rId7"/>
          <a:srcRect t="1" b="21697"/>
          <a:stretch/>
        </p:blipFill>
        <p:spPr>
          <a:xfrm rot="19685835" flipH="1">
            <a:off x="1787549" y="800360"/>
            <a:ext cx="1109468" cy="1222324"/>
          </a:xfrm>
          <a:prstGeom prst="rect">
            <a:avLst/>
          </a:prstGeom>
        </p:spPr>
      </p:pic>
      <p:pic>
        <p:nvPicPr>
          <p:cNvPr id="19" name="Picture 18">
            <a:extLst>
              <a:ext uri="{FF2B5EF4-FFF2-40B4-BE49-F238E27FC236}">
                <a16:creationId xmlns:a16="http://schemas.microsoft.com/office/drawing/2014/main" id="{88DD0A96-FE2A-E441-A523-438B576C1F25}"/>
              </a:ext>
            </a:extLst>
          </p:cNvPr>
          <p:cNvPicPr>
            <a:picLocks noChangeAspect="1"/>
          </p:cNvPicPr>
          <p:nvPr/>
        </p:nvPicPr>
        <p:blipFill rotWithShape="1">
          <a:blip r:embed="rId8"/>
          <a:srcRect l="6272" t="-5915" r="1607" b="21551"/>
          <a:stretch/>
        </p:blipFill>
        <p:spPr>
          <a:xfrm rot="1726809">
            <a:off x="6054051" y="707577"/>
            <a:ext cx="1265170" cy="1381450"/>
          </a:xfrm>
          <a:prstGeom prst="rect">
            <a:avLst/>
          </a:prstGeom>
        </p:spPr>
      </p:pic>
    </p:spTree>
    <p:extLst>
      <p:ext uri="{BB962C8B-B14F-4D97-AF65-F5344CB8AC3E}">
        <p14:creationId xmlns:p14="http://schemas.microsoft.com/office/powerpoint/2010/main" val="39791756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ppt_x"/>
                                          </p:val>
                                        </p:tav>
                                        <p:tav tm="100000">
                                          <p:val>
                                            <p:strVal val="#ppt_x"/>
                                          </p:val>
                                        </p:tav>
                                      </p:tavLst>
                                    </p:anim>
                                    <p:anim calcmode="lin" valueType="num">
                                      <p:cBhvr additive="base">
                                        <p:cTn id="14" dur="1000" fill="hold"/>
                                        <p:tgtEl>
                                          <p:spTgt spid="18"/>
                                        </p:tgtEl>
                                        <p:attrNameLst>
                                          <p:attrName>ppt_y</p:attrName>
                                        </p:attrNameLst>
                                      </p:cBhvr>
                                      <p:tavLst>
                                        <p:tav tm="0">
                                          <p:val>
                                            <p:strVal val="0-#ppt_h/2"/>
                                          </p:val>
                                        </p:tav>
                                        <p:tav tm="100000">
                                          <p:val>
                                            <p:strVal val="#ppt_y"/>
                                          </p:val>
                                        </p:tav>
                                      </p:tavLst>
                                    </p:anim>
                                  </p:childTnLst>
                                </p:cTn>
                              </p:par>
                            </p:childTnLst>
                          </p:cTn>
                        </p:par>
                        <p:par>
                          <p:cTn id="15" fill="hold">
                            <p:stCondLst>
                              <p:cond delay="20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3000"/>
                                        <p:tgtEl>
                                          <p:spTgt spid="9"/>
                                        </p:tgtEl>
                                      </p:cBhvr>
                                    </p:animEffect>
                                  </p:childTnLst>
                                </p:cTn>
                              </p:par>
                            </p:childTnLst>
                          </p:cTn>
                        </p:par>
                        <p:par>
                          <p:cTn id="24" fill="hold">
                            <p:stCondLst>
                              <p:cond delay="6000"/>
                            </p:stCondLst>
                            <p:childTnLst>
                              <p:par>
                                <p:cTn id="25" presetID="22" presetClass="entr" presetSubtype="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5"/>
            <a:ext cx="7667544" cy="1286360"/>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What Is Nakedness?</a:t>
            </a:r>
          </a:p>
        </p:txBody>
      </p:sp>
      <p:sp>
        <p:nvSpPr>
          <p:cNvPr id="12" name="Title 1">
            <a:extLst>
              <a:ext uri="{FF2B5EF4-FFF2-40B4-BE49-F238E27FC236}">
                <a16:creationId xmlns:a16="http://schemas.microsoft.com/office/drawing/2014/main" id="{EAE27EE8-84A5-354E-8017-896173FA7BEB}"/>
              </a:ext>
            </a:extLst>
          </p:cNvPr>
          <p:cNvSpPr txBox="1">
            <a:spLocks/>
          </p:cNvSpPr>
          <p:nvPr/>
        </p:nvSpPr>
        <p:spPr>
          <a:xfrm>
            <a:off x="657470" y="1246360"/>
            <a:ext cx="7667544" cy="262960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tx1">
                    <a:lumMod val="85000"/>
                    <a:lumOff val="15000"/>
                  </a:schemeClr>
                </a:solidFill>
                <a:latin typeface="Calibri" panose="020F0502020204030204" pitchFamily="34" charset="0"/>
                <a:cs typeface="Calibri" panose="020F0502020204030204" pitchFamily="34" charset="0"/>
              </a:rPr>
              <a:t>Many Clothes in Our World Offer Little More Coverage.  </a:t>
            </a:r>
          </a:p>
        </p:txBody>
      </p:sp>
    </p:spTree>
    <p:extLst>
      <p:ext uri="{BB962C8B-B14F-4D97-AF65-F5344CB8AC3E}">
        <p14:creationId xmlns:p14="http://schemas.microsoft.com/office/powerpoint/2010/main" val="15569652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81966"/>
            <a:ext cx="7667544" cy="1317356"/>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Genesis 2:21-25</a:t>
            </a:r>
          </a:p>
        </p:txBody>
      </p:sp>
      <p:sp>
        <p:nvSpPr>
          <p:cNvPr id="7" name="TextBox 6">
            <a:extLst>
              <a:ext uri="{FF2B5EF4-FFF2-40B4-BE49-F238E27FC236}">
                <a16:creationId xmlns:a16="http://schemas.microsoft.com/office/drawing/2014/main" id="{27B0C81B-011E-3745-9448-C8CA582D3FDD}"/>
              </a:ext>
            </a:extLst>
          </p:cNvPr>
          <p:cNvSpPr txBox="1"/>
          <p:nvPr/>
        </p:nvSpPr>
        <p:spPr>
          <a:xfrm>
            <a:off x="709306" y="1120401"/>
            <a:ext cx="7914807" cy="3046988"/>
          </a:xfrm>
          <a:prstGeom prst="rect">
            <a:avLst/>
          </a:prstGeom>
          <a:noFill/>
        </p:spPr>
        <p:txBody>
          <a:bodyPr wrap="square" rtlCol="0">
            <a:spAutoFit/>
          </a:bodyPr>
          <a:lstStyle/>
          <a:p>
            <a:r>
              <a:rPr lang="en-US" sz="3200" b="1" dirty="0"/>
              <a:t>“. . .She shall be called Woman, Because she was taken out of Man.’ Therefore a man shall leave his father and mother and be joined to his wife, and they shall become one flesh. And they were both naked, the man and his wife, and were not ashamed” (NKJV).</a:t>
            </a:r>
          </a:p>
        </p:txBody>
      </p:sp>
    </p:spTree>
    <p:extLst>
      <p:ext uri="{BB962C8B-B14F-4D97-AF65-F5344CB8AC3E}">
        <p14:creationId xmlns:p14="http://schemas.microsoft.com/office/powerpoint/2010/main" val="38638212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5"/>
            <a:ext cx="7667544" cy="1286360"/>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What Is Nakedness?</a:t>
            </a:r>
          </a:p>
        </p:txBody>
      </p:sp>
      <p:sp>
        <p:nvSpPr>
          <p:cNvPr id="13" name="TextBox 12">
            <a:extLst>
              <a:ext uri="{FF2B5EF4-FFF2-40B4-BE49-F238E27FC236}">
                <a16:creationId xmlns:a16="http://schemas.microsoft.com/office/drawing/2014/main" id="{27B0C81B-011E-3745-9448-C8CA582D3FDD}"/>
              </a:ext>
            </a:extLst>
          </p:cNvPr>
          <p:cNvSpPr txBox="1"/>
          <p:nvPr/>
        </p:nvSpPr>
        <p:spPr>
          <a:xfrm>
            <a:off x="655509" y="385967"/>
            <a:ext cx="7983523" cy="4339650"/>
          </a:xfrm>
          <a:prstGeom prst="rect">
            <a:avLst/>
          </a:prstGeom>
          <a:noFill/>
        </p:spPr>
        <p:txBody>
          <a:bodyPr wrap="square" rtlCol="0">
            <a:spAutoFit/>
          </a:bodyPr>
          <a:lstStyle/>
          <a:p>
            <a:r>
              <a:rPr lang="en-US" sz="4400" b="1" dirty="0">
                <a:solidFill>
                  <a:schemeClr val="tx1">
                    <a:lumMod val="85000"/>
                  </a:schemeClr>
                </a:solidFill>
              </a:rPr>
              <a:t>What Is Nakedness to God?</a:t>
            </a:r>
          </a:p>
          <a:p>
            <a:pPr marL="571500" indent="-571500">
              <a:buFont typeface="Arial" panose="020B0604020202020204" pitchFamily="34" charset="0"/>
              <a:buChar char="•"/>
            </a:pPr>
            <a:r>
              <a:rPr lang="en-US" sz="3200" b="1" dirty="0">
                <a:solidFill>
                  <a:schemeClr val="tx1">
                    <a:lumMod val="85000"/>
                  </a:schemeClr>
                </a:solidFill>
              </a:rPr>
              <a:t>Sometimes, a figure for vulnerability </a:t>
            </a:r>
          </a:p>
          <a:p>
            <a:pPr marL="1028700" lvl="1" indent="-571500">
              <a:buFont typeface="Wingdings" pitchFamily="2" charset="2"/>
              <a:buChar char="§"/>
            </a:pPr>
            <a:r>
              <a:rPr lang="en-US" sz="2800" b="1" dirty="0">
                <a:solidFill>
                  <a:schemeClr val="tx1">
                    <a:lumMod val="85000"/>
                  </a:schemeClr>
                </a:solidFill>
              </a:rPr>
              <a:t>Joseph to his brothers (Gen. 42:12) </a:t>
            </a:r>
          </a:p>
          <a:p>
            <a:pPr marL="1028700" lvl="1" indent="-571500">
              <a:buFont typeface="Wingdings" pitchFamily="2" charset="2"/>
              <a:buChar char="§"/>
            </a:pPr>
            <a:r>
              <a:rPr lang="en-US" sz="2800" b="1" dirty="0">
                <a:solidFill>
                  <a:schemeClr val="tx1">
                    <a:lumMod val="85000"/>
                  </a:schemeClr>
                </a:solidFill>
              </a:rPr>
              <a:t>The nations and Israel (Nah. 3:5)</a:t>
            </a:r>
          </a:p>
          <a:p>
            <a:pPr marL="571500" indent="-571500">
              <a:buFont typeface="Arial" panose="020B0604020202020204" pitchFamily="34" charset="0"/>
              <a:buChar char="•"/>
            </a:pPr>
            <a:r>
              <a:rPr lang="en-US" sz="3200" b="1" dirty="0">
                <a:solidFill>
                  <a:schemeClr val="tx1">
                    <a:lumMod val="85000"/>
                  </a:schemeClr>
                </a:solidFill>
              </a:rPr>
              <a:t>Sometimes, not total nakedness</a:t>
            </a:r>
          </a:p>
          <a:p>
            <a:pPr marL="1028700" lvl="1" indent="-571500">
              <a:buFont typeface="Wingdings" pitchFamily="2" charset="2"/>
              <a:buChar char="§"/>
            </a:pPr>
            <a:r>
              <a:rPr lang="en-US" sz="2800" b="1" dirty="0">
                <a:solidFill>
                  <a:schemeClr val="tx1">
                    <a:lumMod val="85000"/>
                  </a:schemeClr>
                </a:solidFill>
              </a:rPr>
              <a:t>Keeping a pledge garment (Job 22:6)</a:t>
            </a:r>
          </a:p>
          <a:p>
            <a:pPr marL="1028700" lvl="1" indent="-571500">
              <a:buFont typeface="Wingdings" pitchFamily="2" charset="2"/>
              <a:buChar char="§"/>
            </a:pPr>
            <a:r>
              <a:rPr lang="en-US" sz="2800" b="1" dirty="0">
                <a:solidFill>
                  <a:schemeClr val="tx1">
                    <a:lumMod val="85000"/>
                  </a:schemeClr>
                </a:solidFill>
              </a:rPr>
              <a:t>The poor (Isa. 58:7; Matt. 25:36, 38, 43, 44; Rom. 8:35; Jas. 2:15)</a:t>
            </a:r>
          </a:p>
          <a:p>
            <a:pPr marL="1028700" lvl="1" indent="-571500">
              <a:buFont typeface="Wingdings" pitchFamily="2" charset="2"/>
              <a:buChar char="§"/>
            </a:pPr>
            <a:r>
              <a:rPr lang="en-US" sz="2800" b="1" dirty="0">
                <a:solidFill>
                  <a:schemeClr val="tx1">
                    <a:lumMod val="85000"/>
                  </a:schemeClr>
                </a:solidFill>
              </a:rPr>
              <a:t>Paul (2 Cor. 11:27) </a:t>
            </a:r>
          </a:p>
        </p:txBody>
      </p:sp>
    </p:spTree>
    <p:extLst>
      <p:ext uri="{BB962C8B-B14F-4D97-AF65-F5344CB8AC3E}">
        <p14:creationId xmlns:p14="http://schemas.microsoft.com/office/powerpoint/2010/main" val="549374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1000"/>
                                        <p:tgtEl>
                                          <p:spTgt spid="13">
                                            <p:txEl>
                                              <p:pRg st="5" end="5"/>
                                            </p:txEl>
                                          </p:spTgt>
                                        </p:tgtEl>
                                      </p:cBhvr>
                                    </p:animEffect>
                                    <p:anim calcmode="lin" valueType="num">
                                      <p:cBhvr>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Effect transition="in" filter="fade">
                                      <p:cBhvr>
                                        <p:cTn id="49" dur="1000"/>
                                        <p:tgtEl>
                                          <p:spTgt spid="13">
                                            <p:txEl>
                                              <p:pRg st="6" end="6"/>
                                            </p:txEl>
                                          </p:spTgt>
                                        </p:tgtEl>
                                      </p:cBhvr>
                                    </p:animEffect>
                                    <p:anim calcmode="lin" valueType="num">
                                      <p:cBhvr>
                                        <p:cTn id="50"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xEl>
                                              <p:pRg st="7" end="7"/>
                                            </p:txEl>
                                          </p:spTgt>
                                        </p:tgtEl>
                                        <p:attrNameLst>
                                          <p:attrName>style.visibility</p:attrName>
                                        </p:attrNameLst>
                                      </p:cBhvr>
                                      <p:to>
                                        <p:strVal val="visible"/>
                                      </p:to>
                                    </p:set>
                                    <p:animEffect transition="in" filter="fade">
                                      <p:cBhvr>
                                        <p:cTn id="56" dur="1000"/>
                                        <p:tgtEl>
                                          <p:spTgt spid="13">
                                            <p:txEl>
                                              <p:pRg st="7" end="7"/>
                                            </p:txEl>
                                          </p:spTgt>
                                        </p:tgtEl>
                                      </p:cBhvr>
                                    </p:animEffect>
                                    <p:anim calcmode="lin" valueType="num">
                                      <p:cBhvr>
                                        <p:cTn id="57"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58627E5-E669-D64F-89CE-4CE12DB34B25}"/>
              </a:ext>
            </a:extLst>
          </p:cNvPr>
          <p:cNvPicPr>
            <a:picLocks noChangeAspect="1"/>
          </p:cNvPicPr>
          <p:nvPr/>
        </p:nvPicPr>
        <p:blipFill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Lst>
          </a:blip>
          <a:srcRect r="49982"/>
          <a:stretch/>
        </p:blipFill>
        <p:spPr>
          <a:xfrm>
            <a:off x="1927158" y="712921"/>
            <a:ext cx="2412368" cy="3728419"/>
          </a:xfrm>
          <a:prstGeom prst="rect">
            <a:avLst/>
          </a:prstGeom>
          <a:noFill/>
        </p:spPr>
      </p:pic>
      <p:sp>
        <p:nvSpPr>
          <p:cNvPr id="10" name="TextBox 9">
            <a:extLst>
              <a:ext uri="{FF2B5EF4-FFF2-40B4-BE49-F238E27FC236}">
                <a16:creationId xmlns:a16="http://schemas.microsoft.com/office/drawing/2014/main" id="{F218E94C-B68A-894F-ABCF-4BAA6135729A}"/>
              </a:ext>
            </a:extLst>
          </p:cNvPr>
          <p:cNvSpPr txBox="1"/>
          <p:nvPr/>
        </p:nvSpPr>
        <p:spPr>
          <a:xfrm>
            <a:off x="4346696" y="1782766"/>
            <a:ext cx="3425125" cy="769441"/>
          </a:xfrm>
          <a:prstGeom prst="rect">
            <a:avLst/>
          </a:prstGeom>
          <a:noFill/>
        </p:spPr>
        <p:txBody>
          <a:bodyPr wrap="square" rtlCol="0">
            <a:spAutoFit/>
          </a:bodyPr>
          <a:lstStyle/>
          <a:p>
            <a:r>
              <a:rPr lang="en-US" sz="4400" b="1" dirty="0"/>
              <a:t>Tunic</a:t>
            </a:r>
            <a:endParaRPr lang="en-US" sz="4000" b="1" dirty="0"/>
          </a:p>
        </p:txBody>
      </p:sp>
      <p:sp>
        <p:nvSpPr>
          <p:cNvPr id="12" name="TextBox 11">
            <a:extLst>
              <a:ext uri="{FF2B5EF4-FFF2-40B4-BE49-F238E27FC236}">
                <a16:creationId xmlns:a16="http://schemas.microsoft.com/office/drawing/2014/main" id="{02ACF0D8-8AD5-FD4D-9107-CAD09AAE6050}"/>
              </a:ext>
            </a:extLst>
          </p:cNvPr>
          <p:cNvSpPr txBox="1"/>
          <p:nvPr/>
        </p:nvSpPr>
        <p:spPr>
          <a:xfrm>
            <a:off x="4357761" y="751511"/>
            <a:ext cx="3425125" cy="769441"/>
          </a:xfrm>
          <a:prstGeom prst="rect">
            <a:avLst/>
          </a:prstGeom>
          <a:noFill/>
        </p:spPr>
        <p:txBody>
          <a:bodyPr wrap="square" rtlCol="0">
            <a:spAutoFit/>
          </a:bodyPr>
          <a:lstStyle/>
          <a:p>
            <a:r>
              <a:rPr lang="en-US" sz="4400" b="1" dirty="0"/>
              <a:t>Cloak</a:t>
            </a:r>
            <a:endParaRPr lang="en-US" sz="3200" b="1" dirty="0"/>
          </a:p>
        </p:txBody>
      </p:sp>
      <p:sp>
        <p:nvSpPr>
          <p:cNvPr id="17" name="TextBox 16">
            <a:extLst>
              <a:ext uri="{FF2B5EF4-FFF2-40B4-BE49-F238E27FC236}">
                <a16:creationId xmlns:a16="http://schemas.microsoft.com/office/drawing/2014/main" id="{E9DCFC0A-9D1C-9A48-969E-FA80C30C38B2}"/>
              </a:ext>
            </a:extLst>
          </p:cNvPr>
          <p:cNvSpPr txBox="1"/>
          <p:nvPr/>
        </p:nvSpPr>
        <p:spPr>
          <a:xfrm>
            <a:off x="4302436" y="2880987"/>
            <a:ext cx="4473073" cy="1200329"/>
          </a:xfrm>
          <a:prstGeom prst="rect">
            <a:avLst/>
          </a:prstGeom>
          <a:noFill/>
        </p:spPr>
        <p:txBody>
          <a:bodyPr wrap="square" rtlCol="0">
            <a:spAutoFit/>
          </a:bodyPr>
          <a:lstStyle/>
          <a:p>
            <a:r>
              <a:rPr lang="en-US" sz="4400" b="1" dirty="0"/>
              <a:t>Inner Garment</a:t>
            </a:r>
          </a:p>
          <a:p>
            <a:r>
              <a:rPr lang="en-US" sz="2800" b="1" dirty="0"/>
              <a:t>(2 Sam. 6:14, 20; John 21:7)</a:t>
            </a:r>
          </a:p>
        </p:txBody>
      </p:sp>
      <p:sp>
        <p:nvSpPr>
          <p:cNvPr id="20" name="Title 1">
            <a:extLst>
              <a:ext uri="{FF2B5EF4-FFF2-40B4-BE49-F238E27FC236}">
                <a16:creationId xmlns:a16="http://schemas.microsoft.com/office/drawing/2014/main" id="{C359765E-268E-764F-ACD6-18D5830D327E}"/>
              </a:ext>
            </a:extLst>
          </p:cNvPr>
          <p:cNvSpPr>
            <a:spLocks noGrp="1"/>
          </p:cNvSpPr>
          <p:nvPr>
            <p:ph type="ctrTitle"/>
          </p:nvPr>
        </p:nvSpPr>
        <p:spPr>
          <a:xfrm>
            <a:off x="726948" y="4897465"/>
            <a:ext cx="7667544" cy="1286360"/>
          </a:xfrm>
        </p:spPr>
        <p:txBody>
          <a:bodyPr anchor="ctr">
            <a:normAutofit fontScale="90000"/>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Why Do Humans Need Clothes?</a:t>
            </a:r>
          </a:p>
        </p:txBody>
      </p:sp>
      <p:pic>
        <p:nvPicPr>
          <p:cNvPr id="9" name="Picture 8">
            <a:extLst>
              <a:ext uri="{FF2B5EF4-FFF2-40B4-BE49-F238E27FC236}">
                <a16:creationId xmlns:a16="http://schemas.microsoft.com/office/drawing/2014/main" id="{4C1AB0C3-28A2-D249-8958-0E3573F6ABDE}"/>
              </a:ext>
            </a:extLst>
          </p:cNvPr>
          <p:cNvPicPr>
            <a:picLocks noChangeAspect="1"/>
          </p:cNvPicPr>
          <p:nvPr/>
        </p:nvPicPr>
        <p:blipFill>
          <a:blip r:embed="rId5"/>
          <a:srcRect/>
          <a:stretch/>
        </p:blipFill>
        <p:spPr>
          <a:xfrm>
            <a:off x="2361063" y="1616249"/>
            <a:ext cx="1241946" cy="2205124"/>
          </a:xfrm>
          <a:prstGeom prst="rect">
            <a:avLst/>
          </a:prstGeom>
        </p:spPr>
      </p:pic>
      <p:pic>
        <p:nvPicPr>
          <p:cNvPr id="7" name="Picture 6">
            <a:extLst>
              <a:ext uri="{FF2B5EF4-FFF2-40B4-BE49-F238E27FC236}">
                <a16:creationId xmlns:a16="http://schemas.microsoft.com/office/drawing/2014/main" id="{50CBACB0-E4E2-FB41-AF50-1E019059B8D6}"/>
              </a:ext>
            </a:extLst>
          </p:cNvPr>
          <p:cNvPicPr>
            <a:picLocks noChangeAspect="1"/>
          </p:cNvPicPr>
          <p:nvPr/>
        </p:nvPicPr>
        <p:blipFill>
          <a:blip r:embed="rId6"/>
          <a:srcRect/>
          <a:stretch/>
        </p:blipFill>
        <p:spPr>
          <a:xfrm>
            <a:off x="2210939" y="1564943"/>
            <a:ext cx="1585488" cy="2328363"/>
          </a:xfrm>
          <a:prstGeom prst="rect">
            <a:avLst/>
          </a:prstGeom>
        </p:spPr>
      </p:pic>
      <p:pic>
        <p:nvPicPr>
          <p:cNvPr id="3" name="Picture 2">
            <a:extLst>
              <a:ext uri="{FF2B5EF4-FFF2-40B4-BE49-F238E27FC236}">
                <a16:creationId xmlns:a16="http://schemas.microsoft.com/office/drawing/2014/main" id="{AFDC6DF2-22EB-874B-A189-667B7939424A}"/>
              </a:ext>
            </a:extLst>
          </p:cNvPr>
          <p:cNvPicPr>
            <a:picLocks noChangeAspect="1"/>
          </p:cNvPicPr>
          <p:nvPr/>
        </p:nvPicPr>
        <p:blipFill>
          <a:blip r:embed="rId7"/>
          <a:stretch>
            <a:fillRect/>
          </a:stretch>
        </p:blipFill>
        <p:spPr>
          <a:xfrm>
            <a:off x="1897039" y="1493387"/>
            <a:ext cx="2174154" cy="2960177"/>
          </a:xfrm>
          <a:prstGeom prst="rect">
            <a:avLst/>
          </a:prstGeom>
        </p:spPr>
      </p:pic>
    </p:spTree>
    <p:extLst>
      <p:ext uri="{BB962C8B-B14F-4D97-AF65-F5344CB8AC3E}">
        <p14:creationId xmlns:p14="http://schemas.microsoft.com/office/powerpoint/2010/main" val="18162749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8" fill="hold" nodeType="clickEffect">
                                  <p:stCondLst>
                                    <p:cond delay="0"/>
                                  </p:stCondLst>
                                  <p:childTnLst>
                                    <p:anim calcmode="lin" valueType="num">
                                      <p:cBhvr additive="base">
                                        <p:cTn id="13" dur="1000"/>
                                        <p:tgtEl>
                                          <p:spTgt spid="3"/>
                                        </p:tgtEl>
                                        <p:attrNameLst>
                                          <p:attrName>ppt_x</p:attrName>
                                        </p:attrNameLst>
                                      </p:cBhvr>
                                      <p:tavLst>
                                        <p:tav tm="0">
                                          <p:val>
                                            <p:strVal val="ppt_x"/>
                                          </p:val>
                                        </p:tav>
                                        <p:tav tm="100000">
                                          <p:val>
                                            <p:strVal val="0-ppt_w/2"/>
                                          </p:val>
                                        </p:tav>
                                      </p:tavLst>
                                    </p:anim>
                                    <p:anim calcmode="lin" valueType="num">
                                      <p:cBhvr additive="base">
                                        <p:cTn id="14" dur="1000"/>
                                        <p:tgtEl>
                                          <p:spTgt spid="3"/>
                                        </p:tgtEl>
                                        <p:attrNameLst>
                                          <p:attrName>ppt_y</p:attrName>
                                        </p:attrNameLst>
                                      </p:cBhvr>
                                      <p:tavLst>
                                        <p:tav tm="0">
                                          <p:val>
                                            <p:strVal val="ppt_y"/>
                                          </p:val>
                                        </p:tav>
                                        <p:tav tm="100000">
                                          <p:val>
                                            <p:strVal val="ppt_y"/>
                                          </p:val>
                                        </p:tav>
                                      </p:tavLst>
                                    </p:anim>
                                    <p:set>
                                      <p:cBhvr>
                                        <p:cTn id="15" dur="1" fill="hold">
                                          <p:stCondLst>
                                            <p:cond delay="999"/>
                                          </p:stCondLst>
                                        </p:cTn>
                                        <p:tgtEl>
                                          <p:spTgt spid="3"/>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nodeType="clickEffect">
                                  <p:stCondLst>
                                    <p:cond delay="0"/>
                                  </p:stCondLst>
                                  <p:childTnLst>
                                    <p:anim calcmode="lin" valueType="num">
                                      <p:cBhvr additive="base">
                                        <p:cTn id="24" dur="1000"/>
                                        <p:tgtEl>
                                          <p:spTgt spid="7"/>
                                        </p:tgtEl>
                                        <p:attrNameLst>
                                          <p:attrName>ppt_x</p:attrName>
                                        </p:attrNameLst>
                                      </p:cBhvr>
                                      <p:tavLst>
                                        <p:tav tm="0">
                                          <p:val>
                                            <p:strVal val="ppt_x"/>
                                          </p:val>
                                        </p:tav>
                                        <p:tav tm="100000">
                                          <p:val>
                                            <p:strVal val="1+ppt_w/2"/>
                                          </p:val>
                                        </p:tav>
                                      </p:tavLst>
                                    </p:anim>
                                    <p:anim calcmode="lin" valueType="num">
                                      <p:cBhvr additive="base">
                                        <p:cTn id="25" dur="1000"/>
                                        <p:tgtEl>
                                          <p:spTgt spid="7"/>
                                        </p:tgtEl>
                                        <p:attrNameLst>
                                          <p:attrName>ppt_y</p:attrName>
                                        </p:attrNameLst>
                                      </p:cBhvr>
                                      <p:tavLst>
                                        <p:tav tm="0">
                                          <p:val>
                                            <p:strVal val="ppt_y"/>
                                          </p:val>
                                        </p:tav>
                                        <p:tav tm="100000">
                                          <p:val>
                                            <p:strVal val="ppt_y"/>
                                          </p:val>
                                        </p:tav>
                                      </p:tavLst>
                                    </p:anim>
                                    <p:set>
                                      <p:cBhvr>
                                        <p:cTn id="26" dur="1" fill="hold">
                                          <p:stCondLst>
                                            <p:cond delay="999"/>
                                          </p:stCondLst>
                                        </p:cTn>
                                        <p:tgtEl>
                                          <p:spTgt spid="7"/>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5"/>
            <a:ext cx="7667544" cy="1286360"/>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What Is Nakedness?</a:t>
            </a:r>
          </a:p>
        </p:txBody>
      </p:sp>
      <p:sp>
        <p:nvSpPr>
          <p:cNvPr id="13" name="TextBox 12">
            <a:extLst>
              <a:ext uri="{FF2B5EF4-FFF2-40B4-BE49-F238E27FC236}">
                <a16:creationId xmlns:a16="http://schemas.microsoft.com/office/drawing/2014/main" id="{27B0C81B-011E-3745-9448-C8CA582D3FDD}"/>
              </a:ext>
            </a:extLst>
          </p:cNvPr>
          <p:cNvSpPr txBox="1"/>
          <p:nvPr/>
        </p:nvSpPr>
        <p:spPr>
          <a:xfrm>
            <a:off x="655509" y="385967"/>
            <a:ext cx="7983523" cy="4339650"/>
          </a:xfrm>
          <a:prstGeom prst="rect">
            <a:avLst/>
          </a:prstGeom>
          <a:noFill/>
        </p:spPr>
        <p:txBody>
          <a:bodyPr wrap="square" rtlCol="0">
            <a:spAutoFit/>
          </a:bodyPr>
          <a:lstStyle/>
          <a:p>
            <a:r>
              <a:rPr lang="en-US" sz="4400" b="1" dirty="0">
                <a:solidFill>
                  <a:schemeClr val="tx1">
                    <a:lumMod val="85000"/>
                  </a:schemeClr>
                </a:solidFill>
              </a:rPr>
              <a:t>What Is Nakedness to God?</a:t>
            </a:r>
          </a:p>
          <a:p>
            <a:pPr marL="571500" indent="-571500">
              <a:buFont typeface="Arial" panose="020B0604020202020204" pitchFamily="34" charset="0"/>
              <a:buChar char="•"/>
            </a:pPr>
            <a:r>
              <a:rPr lang="en-US" sz="3200" b="1" dirty="0">
                <a:solidFill>
                  <a:schemeClr val="tx1">
                    <a:lumMod val="85000"/>
                  </a:schemeClr>
                </a:solidFill>
              </a:rPr>
              <a:t>There are unpresentable parts</a:t>
            </a:r>
          </a:p>
          <a:p>
            <a:pPr marL="1028700" lvl="1" indent="-571500">
              <a:buFont typeface="Wingdings" pitchFamily="2" charset="2"/>
              <a:buChar char="§"/>
            </a:pPr>
            <a:r>
              <a:rPr lang="en-US" sz="2800" b="1" dirty="0">
                <a:solidFill>
                  <a:schemeClr val="tx1">
                    <a:lumMod val="85000"/>
                  </a:schemeClr>
                </a:solidFill>
              </a:rPr>
              <a:t>Illustration of church (1 Cor. 12:23-24) </a:t>
            </a:r>
          </a:p>
          <a:p>
            <a:pPr marL="1028700" lvl="1" indent="-571500">
              <a:buFont typeface="Wingdings" pitchFamily="2" charset="2"/>
              <a:buChar char="§"/>
            </a:pPr>
            <a:r>
              <a:rPr lang="en-US" sz="2800" b="1" dirty="0">
                <a:solidFill>
                  <a:schemeClr val="tx1">
                    <a:lumMod val="85000"/>
                  </a:schemeClr>
                </a:solidFill>
              </a:rPr>
              <a:t>Punishment: “secret parts” (Isa. 3:17)</a:t>
            </a:r>
          </a:p>
          <a:p>
            <a:pPr marL="571500" indent="-571500">
              <a:buFont typeface="Arial" panose="020B0604020202020204" pitchFamily="34" charset="0"/>
              <a:buChar char="•"/>
            </a:pPr>
            <a:r>
              <a:rPr lang="en-US" sz="3200" b="1" dirty="0">
                <a:solidFill>
                  <a:schemeClr val="tx1">
                    <a:lumMod val="85000"/>
                  </a:schemeClr>
                </a:solidFill>
              </a:rPr>
              <a:t>Nakedness involves more</a:t>
            </a:r>
          </a:p>
          <a:p>
            <a:pPr marL="1028700" lvl="1" indent="-571500">
              <a:buFont typeface="Wingdings" pitchFamily="2" charset="2"/>
              <a:buChar char="§"/>
            </a:pPr>
            <a:r>
              <a:rPr lang="en-US" sz="2800" b="1" dirty="0">
                <a:solidFill>
                  <a:schemeClr val="tx1">
                    <a:lumMod val="85000"/>
                  </a:schemeClr>
                </a:solidFill>
              </a:rPr>
              <a:t>Priest’s tunics (Exod. 28:40-42)</a:t>
            </a:r>
          </a:p>
          <a:p>
            <a:pPr marL="1028700" lvl="1" indent="-571500">
              <a:buFont typeface="Wingdings" pitchFamily="2" charset="2"/>
              <a:buChar char="§"/>
            </a:pPr>
            <a:r>
              <a:rPr lang="en-US" sz="2800" b="1" dirty="0">
                <a:solidFill>
                  <a:schemeClr val="tx1">
                    <a:lumMod val="85000"/>
                  </a:schemeClr>
                </a:solidFill>
              </a:rPr>
              <a:t>The Lord’s warning to Israel: “uncover the thigh” = “nakedness” uncovered (Isa. 47:1-3)</a:t>
            </a:r>
          </a:p>
          <a:p>
            <a:pPr marL="1028700" lvl="1" indent="-571500">
              <a:buFont typeface="Wingdings" pitchFamily="2" charset="2"/>
              <a:buChar char="§"/>
            </a:pPr>
            <a:r>
              <a:rPr lang="en-US" sz="2800" b="1" dirty="0">
                <a:solidFill>
                  <a:schemeClr val="tx1">
                    <a:lumMod val="85000"/>
                  </a:schemeClr>
                </a:solidFill>
              </a:rPr>
              <a:t>Uncovering what the tunic covers</a:t>
            </a:r>
          </a:p>
        </p:txBody>
      </p:sp>
    </p:spTree>
    <p:extLst>
      <p:ext uri="{BB962C8B-B14F-4D97-AF65-F5344CB8AC3E}">
        <p14:creationId xmlns:p14="http://schemas.microsoft.com/office/powerpoint/2010/main" val="27938417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1000"/>
                                        <p:tgtEl>
                                          <p:spTgt spid="13">
                                            <p:txEl>
                                              <p:pRg st="1" end="1"/>
                                            </p:txEl>
                                          </p:spTgt>
                                        </p:tgtEl>
                                      </p:cBhvr>
                                    </p:animEffect>
                                    <p:anim calcmode="lin" valueType="num">
                                      <p:cBhvr>
                                        <p:cTn id="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animEffect transition="in" filter="fade">
                                      <p:cBhvr>
                                        <p:cTn id="14" dur="1000"/>
                                        <p:tgtEl>
                                          <p:spTgt spid="13">
                                            <p:txEl>
                                              <p:pRg st="2" end="2"/>
                                            </p:txEl>
                                          </p:spTgt>
                                        </p:tgtEl>
                                      </p:cBhvr>
                                    </p:animEffect>
                                    <p:anim calcmode="lin" valueType="num">
                                      <p:cBhvr>
                                        <p:cTn id="1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1000"/>
                                        <p:tgtEl>
                                          <p:spTgt spid="13">
                                            <p:txEl>
                                              <p:pRg st="3" end="3"/>
                                            </p:txEl>
                                          </p:spTgt>
                                        </p:tgtEl>
                                      </p:cBhvr>
                                    </p:animEffect>
                                    <p:anim calcmode="lin" valueType="num">
                                      <p:cBhvr>
                                        <p:cTn id="2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fade">
                                      <p:cBhvr>
                                        <p:cTn id="28" dur="1000"/>
                                        <p:tgtEl>
                                          <p:spTgt spid="13">
                                            <p:txEl>
                                              <p:pRg st="4" end="4"/>
                                            </p:txEl>
                                          </p:spTgt>
                                        </p:tgtEl>
                                      </p:cBhvr>
                                    </p:animEffect>
                                    <p:anim calcmode="lin" valueType="num">
                                      <p:cBhvr>
                                        <p:cTn id="2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Effect transition="in" filter="fade">
                                      <p:cBhvr>
                                        <p:cTn id="35" dur="1000"/>
                                        <p:tgtEl>
                                          <p:spTgt spid="13">
                                            <p:txEl>
                                              <p:pRg st="5" end="5"/>
                                            </p:txEl>
                                          </p:spTgt>
                                        </p:tgtEl>
                                      </p:cBhvr>
                                    </p:animEffect>
                                    <p:anim calcmode="lin" valueType="num">
                                      <p:cBhvr>
                                        <p:cTn id="36"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Effect transition="in" filter="fade">
                                      <p:cBhvr>
                                        <p:cTn id="42" dur="1000"/>
                                        <p:tgtEl>
                                          <p:spTgt spid="13">
                                            <p:txEl>
                                              <p:pRg st="6" end="6"/>
                                            </p:txEl>
                                          </p:spTgt>
                                        </p:tgtEl>
                                      </p:cBhvr>
                                    </p:animEffect>
                                    <p:anim calcmode="lin" valueType="num">
                                      <p:cBhvr>
                                        <p:cTn id="4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xEl>
                                              <p:pRg st="7" end="7"/>
                                            </p:txEl>
                                          </p:spTgt>
                                        </p:tgtEl>
                                        <p:attrNameLst>
                                          <p:attrName>style.visibility</p:attrName>
                                        </p:attrNameLst>
                                      </p:cBhvr>
                                      <p:to>
                                        <p:strVal val="visible"/>
                                      </p:to>
                                    </p:set>
                                    <p:animEffect transition="in" filter="fade">
                                      <p:cBhvr>
                                        <p:cTn id="49" dur="1000"/>
                                        <p:tgtEl>
                                          <p:spTgt spid="13">
                                            <p:txEl>
                                              <p:pRg st="7" end="7"/>
                                            </p:txEl>
                                          </p:spTgt>
                                        </p:tgtEl>
                                      </p:cBhvr>
                                    </p:animEffect>
                                    <p:anim calcmode="lin" valueType="num">
                                      <p:cBhvr>
                                        <p:cTn id="50"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5"/>
            <a:ext cx="7667544" cy="1286360"/>
          </a:xfrm>
        </p:spPr>
        <p:txBody>
          <a:bodyPr anchor="ctr">
            <a:normAutofit fontScale="90000"/>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Why Should This Matter to Me?</a:t>
            </a:r>
          </a:p>
        </p:txBody>
      </p:sp>
      <p:sp>
        <p:nvSpPr>
          <p:cNvPr id="13" name="TextBox 12">
            <a:extLst>
              <a:ext uri="{FF2B5EF4-FFF2-40B4-BE49-F238E27FC236}">
                <a16:creationId xmlns:a16="http://schemas.microsoft.com/office/drawing/2014/main" id="{27B0C81B-011E-3745-9448-C8CA582D3FDD}"/>
              </a:ext>
            </a:extLst>
          </p:cNvPr>
          <p:cNvSpPr txBox="1"/>
          <p:nvPr/>
        </p:nvSpPr>
        <p:spPr>
          <a:xfrm>
            <a:off x="464441" y="440559"/>
            <a:ext cx="8214102" cy="4201150"/>
          </a:xfrm>
          <a:prstGeom prst="rect">
            <a:avLst/>
          </a:prstGeom>
          <a:noFill/>
        </p:spPr>
        <p:txBody>
          <a:bodyPr wrap="square" rtlCol="0">
            <a:spAutoFit/>
          </a:bodyPr>
          <a:lstStyle/>
          <a:p>
            <a:pPr algn="ctr">
              <a:spcAft>
                <a:spcPts val="1800"/>
              </a:spcAft>
            </a:pPr>
            <a:r>
              <a:rPr lang="en-US" sz="4400" b="1" dirty="0"/>
              <a:t>Christians Shine Light to the World</a:t>
            </a:r>
          </a:p>
          <a:p>
            <a:pPr marL="1028700" lvl="1" indent="-571500">
              <a:buFont typeface="Arial" panose="020B0604020202020204" pitchFamily="34" charset="0"/>
              <a:buChar char="•"/>
            </a:pPr>
            <a:r>
              <a:rPr lang="en-US" sz="3200" b="1" dirty="0">
                <a:solidFill>
                  <a:schemeClr val="tx1">
                    <a:lumMod val="85000"/>
                  </a:schemeClr>
                </a:solidFill>
              </a:rPr>
              <a:t>The Christian Order (1 Tim. 2:8-10)</a:t>
            </a:r>
          </a:p>
          <a:p>
            <a:pPr marL="1485900" lvl="2" indent="-571500">
              <a:buFont typeface="Wingdings" pitchFamily="2" charset="2"/>
              <a:buChar char="§"/>
            </a:pPr>
            <a:r>
              <a:rPr lang="en-US" sz="2400" b="1" dirty="0">
                <a:solidFill>
                  <a:schemeClr val="tx1">
                    <a:lumMod val="85000"/>
                  </a:schemeClr>
                </a:solidFill>
              </a:rPr>
              <a:t>Modesty, Propriety, Moderation, Godliness</a:t>
            </a:r>
          </a:p>
          <a:p>
            <a:pPr marL="1485900" lvl="2" indent="-571500">
              <a:buFont typeface="Wingdings" pitchFamily="2" charset="2"/>
              <a:buChar char="§"/>
            </a:pPr>
            <a:r>
              <a:rPr lang="en-US" sz="2400" b="1" dirty="0">
                <a:solidFill>
                  <a:schemeClr val="tx1">
                    <a:lumMod val="85000"/>
                  </a:schemeClr>
                </a:solidFill>
              </a:rPr>
              <a:t>Not a display, to show wealth, flaunt beauty</a:t>
            </a:r>
          </a:p>
          <a:p>
            <a:pPr marL="1485900" lvl="2" indent="-571500">
              <a:buFont typeface="Wingdings" pitchFamily="2" charset="2"/>
              <a:buChar char="§"/>
            </a:pPr>
            <a:r>
              <a:rPr lang="en-US" sz="2400" b="1" dirty="0">
                <a:solidFill>
                  <a:schemeClr val="tx1">
                    <a:lumMod val="85000"/>
                  </a:schemeClr>
                </a:solidFill>
              </a:rPr>
              <a:t>Male and female issue (not only women)</a:t>
            </a:r>
          </a:p>
          <a:p>
            <a:pPr marL="1028700" lvl="1" indent="-571500">
              <a:buFont typeface="Arial" panose="020B0604020202020204" pitchFamily="34" charset="0"/>
              <a:buChar char="•"/>
            </a:pPr>
            <a:r>
              <a:rPr lang="en-US" sz="3200" b="1" dirty="0">
                <a:solidFill>
                  <a:schemeClr val="tx1">
                    <a:lumMod val="85000"/>
                  </a:schemeClr>
                </a:solidFill>
              </a:rPr>
              <a:t>No Stumbling Blocks (Matt. 18:6-9).</a:t>
            </a:r>
          </a:p>
          <a:p>
            <a:pPr marL="1485900" lvl="2" indent="-571500">
              <a:buFont typeface="Wingdings" pitchFamily="2" charset="2"/>
              <a:buChar char="§"/>
            </a:pPr>
            <a:r>
              <a:rPr lang="en-US" sz="2400" b="1" dirty="0">
                <a:solidFill>
                  <a:schemeClr val="tx1">
                    <a:lumMod val="85000"/>
                  </a:schemeClr>
                </a:solidFill>
              </a:rPr>
              <a:t>Male (visual) – Female (closeness) (Matt. 5:28-30)</a:t>
            </a:r>
          </a:p>
          <a:p>
            <a:pPr marL="1485900" lvl="2" indent="-571500">
              <a:buFont typeface="Wingdings" pitchFamily="2" charset="2"/>
              <a:buChar char="§"/>
            </a:pPr>
            <a:r>
              <a:rPr lang="en-US" sz="2400" b="1" dirty="0">
                <a:solidFill>
                  <a:schemeClr val="tx1">
                    <a:lumMod val="85000"/>
                  </a:schemeClr>
                </a:solidFill>
              </a:rPr>
              <a:t>Don’t give away what belongs to your spouse</a:t>
            </a:r>
          </a:p>
          <a:p>
            <a:pPr marL="1485900" lvl="2" indent="-571500">
              <a:buFont typeface="Wingdings" pitchFamily="2" charset="2"/>
              <a:buChar char="§"/>
            </a:pPr>
            <a:r>
              <a:rPr lang="en-US" sz="2400" b="1" dirty="0">
                <a:solidFill>
                  <a:schemeClr val="tx1">
                    <a:lumMod val="85000"/>
                  </a:schemeClr>
                </a:solidFill>
              </a:rPr>
              <a:t>Lessons to young; discouragement to others</a:t>
            </a:r>
          </a:p>
        </p:txBody>
      </p:sp>
    </p:spTree>
    <p:extLst>
      <p:ext uri="{BB962C8B-B14F-4D97-AF65-F5344CB8AC3E}">
        <p14:creationId xmlns:p14="http://schemas.microsoft.com/office/powerpoint/2010/main" val="21148862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1000"/>
                                        <p:tgtEl>
                                          <p:spTgt spid="13">
                                            <p:txEl>
                                              <p:pRg st="4" end="4"/>
                                            </p:txEl>
                                          </p:spTgt>
                                        </p:tgtEl>
                                      </p:cBhvr>
                                    </p:animEffect>
                                    <p:anim calcmode="lin" valueType="num">
                                      <p:cBhvr>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xEl>
                                              <p:pRg st="5" end="5"/>
                                            </p:txEl>
                                          </p:spTgt>
                                        </p:tgtEl>
                                        <p:attrNameLst>
                                          <p:attrName>style.visibility</p:attrName>
                                        </p:attrNameLst>
                                      </p:cBhvr>
                                      <p:to>
                                        <p:strVal val="visible"/>
                                      </p:to>
                                    </p:set>
                                    <p:animEffect transition="in" filter="fade">
                                      <p:cBhvr>
                                        <p:cTn id="49" dur="1000"/>
                                        <p:tgtEl>
                                          <p:spTgt spid="13">
                                            <p:txEl>
                                              <p:pRg st="5" end="5"/>
                                            </p:txEl>
                                          </p:spTgt>
                                        </p:tgtEl>
                                      </p:cBhvr>
                                    </p:animEffect>
                                    <p:anim calcmode="lin" valueType="num">
                                      <p:cBhvr>
                                        <p:cTn id="5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xEl>
                                              <p:pRg st="6" end="6"/>
                                            </p:txEl>
                                          </p:spTgt>
                                        </p:tgtEl>
                                        <p:attrNameLst>
                                          <p:attrName>style.visibility</p:attrName>
                                        </p:attrNameLst>
                                      </p:cBhvr>
                                      <p:to>
                                        <p:strVal val="visible"/>
                                      </p:to>
                                    </p:set>
                                    <p:animEffect transition="in" filter="fade">
                                      <p:cBhvr>
                                        <p:cTn id="56" dur="1000"/>
                                        <p:tgtEl>
                                          <p:spTgt spid="13">
                                            <p:txEl>
                                              <p:pRg st="6" end="6"/>
                                            </p:txEl>
                                          </p:spTgt>
                                        </p:tgtEl>
                                      </p:cBhvr>
                                    </p:animEffect>
                                    <p:anim calcmode="lin" valueType="num">
                                      <p:cBhvr>
                                        <p:cTn id="57"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xEl>
                                              <p:pRg st="7" end="7"/>
                                            </p:txEl>
                                          </p:spTgt>
                                        </p:tgtEl>
                                        <p:attrNameLst>
                                          <p:attrName>style.visibility</p:attrName>
                                        </p:attrNameLst>
                                      </p:cBhvr>
                                      <p:to>
                                        <p:strVal val="visible"/>
                                      </p:to>
                                    </p:set>
                                    <p:animEffect transition="in" filter="fade">
                                      <p:cBhvr>
                                        <p:cTn id="63" dur="1000"/>
                                        <p:tgtEl>
                                          <p:spTgt spid="13">
                                            <p:txEl>
                                              <p:pRg st="7" end="7"/>
                                            </p:txEl>
                                          </p:spTgt>
                                        </p:tgtEl>
                                      </p:cBhvr>
                                    </p:animEffect>
                                    <p:anim calcmode="lin" valueType="num">
                                      <p:cBhvr>
                                        <p:cTn id="64"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3">
                                            <p:txEl>
                                              <p:pRg st="8" end="8"/>
                                            </p:txEl>
                                          </p:spTgt>
                                        </p:tgtEl>
                                        <p:attrNameLst>
                                          <p:attrName>style.visibility</p:attrName>
                                        </p:attrNameLst>
                                      </p:cBhvr>
                                      <p:to>
                                        <p:strVal val="visible"/>
                                      </p:to>
                                    </p:set>
                                    <p:animEffect transition="in" filter="fade">
                                      <p:cBhvr>
                                        <p:cTn id="70" dur="1000"/>
                                        <p:tgtEl>
                                          <p:spTgt spid="13">
                                            <p:txEl>
                                              <p:pRg st="8" end="8"/>
                                            </p:txEl>
                                          </p:spTgt>
                                        </p:tgtEl>
                                      </p:cBhvr>
                                    </p:animEffect>
                                    <p:anim calcmode="lin" valueType="num">
                                      <p:cBhvr>
                                        <p:cTn id="71" dur="10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uiExpand="1"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4"/>
            <a:ext cx="7667544" cy="1270861"/>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Genesis 3:6-7</a:t>
            </a:r>
          </a:p>
        </p:txBody>
      </p:sp>
      <p:sp>
        <p:nvSpPr>
          <p:cNvPr id="7" name="TextBox 6">
            <a:extLst>
              <a:ext uri="{FF2B5EF4-FFF2-40B4-BE49-F238E27FC236}">
                <a16:creationId xmlns:a16="http://schemas.microsoft.com/office/drawing/2014/main" id="{27B0C81B-011E-3745-9448-C8CA582D3FDD}"/>
              </a:ext>
            </a:extLst>
          </p:cNvPr>
          <p:cNvSpPr txBox="1"/>
          <p:nvPr/>
        </p:nvSpPr>
        <p:spPr>
          <a:xfrm>
            <a:off x="480448" y="524656"/>
            <a:ext cx="8214102" cy="4031873"/>
          </a:xfrm>
          <a:prstGeom prst="rect">
            <a:avLst/>
          </a:prstGeom>
          <a:noFill/>
        </p:spPr>
        <p:txBody>
          <a:bodyPr wrap="square" rtlCol="0">
            <a:spAutoFit/>
          </a:bodyPr>
          <a:lstStyle/>
          <a:p>
            <a:r>
              <a:rPr lang="en-US" sz="3200" b="1" dirty="0"/>
              <a:t>“So when the woman saw that the tree was good for food, that it was pleasant to the eyes, and a tree desirable to make one wise, she took of its fruit and ate. She also gave to her husband with her, and he ate. Then the eyes of both of them were opened, and they knew that they were naked; and they sewed fig leaves together and made themselves coverings.”</a:t>
            </a:r>
          </a:p>
        </p:txBody>
      </p:sp>
    </p:spTree>
    <p:extLst>
      <p:ext uri="{BB962C8B-B14F-4D97-AF65-F5344CB8AC3E}">
        <p14:creationId xmlns:p14="http://schemas.microsoft.com/office/powerpoint/2010/main" val="5129615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4"/>
            <a:ext cx="7667544" cy="1270861"/>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Genesis 3:9-11</a:t>
            </a:r>
          </a:p>
        </p:txBody>
      </p:sp>
      <p:sp>
        <p:nvSpPr>
          <p:cNvPr id="7" name="TextBox 6">
            <a:extLst>
              <a:ext uri="{FF2B5EF4-FFF2-40B4-BE49-F238E27FC236}">
                <a16:creationId xmlns:a16="http://schemas.microsoft.com/office/drawing/2014/main" id="{27B0C81B-011E-3745-9448-C8CA582D3FDD}"/>
              </a:ext>
            </a:extLst>
          </p:cNvPr>
          <p:cNvSpPr txBox="1"/>
          <p:nvPr/>
        </p:nvSpPr>
        <p:spPr>
          <a:xfrm>
            <a:off x="480448" y="524656"/>
            <a:ext cx="8214102" cy="3539430"/>
          </a:xfrm>
          <a:prstGeom prst="rect">
            <a:avLst/>
          </a:prstGeom>
          <a:noFill/>
        </p:spPr>
        <p:txBody>
          <a:bodyPr wrap="square" rtlCol="0">
            <a:spAutoFit/>
          </a:bodyPr>
          <a:lstStyle/>
          <a:p>
            <a:r>
              <a:rPr lang="en-US" sz="3200" b="1" dirty="0"/>
              <a:t>“Then the LORD God called to Adam and said to him, ‘Where are you?’ So he said, ‘I heard Your voice in the garden, and I was afraid because I was naked; and I hid myself.’ And He said, ‘Who told you that you were naked? Have you eaten from the tree of which I commanded you that you should not eat?.’”</a:t>
            </a:r>
          </a:p>
        </p:txBody>
      </p:sp>
    </p:spTree>
    <p:extLst>
      <p:ext uri="{BB962C8B-B14F-4D97-AF65-F5344CB8AC3E}">
        <p14:creationId xmlns:p14="http://schemas.microsoft.com/office/powerpoint/2010/main" val="22226570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4"/>
            <a:ext cx="7667544" cy="1270861"/>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Genesis 3:20-21</a:t>
            </a:r>
          </a:p>
        </p:txBody>
      </p:sp>
      <p:sp>
        <p:nvSpPr>
          <p:cNvPr id="7" name="TextBox 6">
            <a:extLst>
              <a:ext uri="{FF2B5EF4-FFF2-40B4-BE49-F238E27FC236}">
                <a16:creationId xmlns:a16="http://schemas.microsoft.com/office/drawing/2014/main" id="{27B0C81B-011E-3745-9448-C8CA582D3FDD}"/>
              </a:ext>
            </a:extLst>
          </p:cNvPr>
          <p:cNvSpPr txBox="1"/>
          <p:nvPr/>
        </p:nvSpPr>
        <p:spPr>
          <a:xfrm>
            <a:off x="542442" y="1594039"/>
            <a:ext cx="8214102" cy="2308324"/>
          </a:xfrm>
          <a:prstGeom prst="rect">
            <a:avLst/>
          </a:prstGeom>
          <a:noFill/>
        </p:spPr>
        <p:txBody>
          <a:bodyPr wrap="square" rtlCol="0">
            <a:spAutoFit/>
          </a:bodyPr>
          <a:lstStyle/>
          <a:p>
            <a:r>
              <a:rPr lang="en-US" sz="3600" b="1" dirty="0"/>
              <a:t>“And Adam called his wife’s name Eve, because she was the mother of all living. Also for Adam and his wife the LORD God made tunics of skin, and clothed them.”</a:t>
            </a:r>
          </a:p>
        </p:txBody>
      </p:sp>
    </p:spTree>
    <p:extLst>
      <p:ext uri="{BB962C8B-B14F-4D97-AF65-F5344CB8AC3E}">
        <p14:creationId xmlns:p14="http://schemas.microsoft.com/office/powerpoint/2010/main" val="39096954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pic>
        <p:nvPicPr>
          <p:cNvPr id="9" name="Picture 8">
            <a:extLst>
              <a:ext uri="{FF2B5EF4-FFF2-40B4-BE49-F238E27FC236}">
                <a16:creationId xmlns:a16="http://schemas.microsoft.com/office/drawing/2014/main" id="{78CA8F70-A5A9-6942-B413-095A946C2EFE}"/>
              </a:ext>
            </a:extLst>
          </p:cNvPr>
          <p:cNvPicPr>
            <a:picLocks noChangeAspect="1"/>
          </p:cNvPicPr>
          <p:nvPr/>
        </p:nvPicPr>
        <p:blipFill>
          <a:blip r:embed="rId3"/>
          <a:stretch>
            <a:fillRect/>
          </a:stretch>
        </p:blipFill>
        <p:spPr>
          <a:xfrm>
            <a:off x="3332135" y="2295793"/>
            <a:ext cx="2442705" cy="1836586"/>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4"/>
            <a:ext cx="7667544" cy="1270861"/>
          </a:xfrm>
        </p:spPr>
        <p:txBody>
          <a:bodyPr anchor="ctr">
            <a:normAutofit fontScale="90000"/>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Why Do Humans Need Clothes?</a:t>
            </a:r>
          </a:p>
        </p:txBody>
      </p:sp>
      <p:sp>
        <p:nvSpPr>
          <p:cNvPr id="4" name="TextBox 3">
            <a:extLst>
              <a:ext uri="{FF2B5EF4-FFF2-40B4-BE49-F238E27FC236}">
                <a16:creationId xmlns:a16="http://schemas.microsoft.com/office/drawing/2014/main" id="{77DDE293-EC7B-F54A-B3C9-66158A5C8827}"/>
              </a:ext>
            </a:extLst>
          </p:cNvPr>
          <p:cNvSpPr txBox="1"/>
          <p:nvPr/>
        </p:nvSpPr>
        <p:spPr>
          <a:xfrm>
            <a:off x="2061275" y="4324027"/>
            <a:ext cx="5021450" cy="461665"/>
          </a:xfrm>
          <a:prstGeom prst="rect">
            <a:avLst/>
          </a:prstGeom>
          <a:noFill/>
        </p:spPr>
        <p:txBody>
          <a:bodyPr wrap="square" rtlCol="0">
            <a:spAutoFit/>
          </a:bodyPr>
          <a:lstStyle/>
          <a:p>
            <a:pPr algn="ctr"/>
            <a:r>
              <a:rPr lang="en-US" sz="2400" b="1" dirty="0"/>
              <a:t>Animals Don’t Need Clothes</a:t>
            </a:r>
          </a:p>
        </p:txBody>
      </p:sp>
      <p:pic>
        <p:nvPicPr>
          <p:cNvPr id="8" name="Picture 7">
            <a:extLst>
              <a:ext uri="{FF2B5EF4-FFF2-40B4-BE49-F238E27FC236}">
                <a16:creationId xmlns:a16="http://schemas.microsoft.com/office/drawing/2014/main" id="{F7D4E686-E1EC-0E44-892C-16400BDB3D5C}"/>
              </a:ext>
            </a:extLst>
          </p:cNvPr>
          <p:cNvPicPr>
            <a:picLocks noChangeAspect="1"/>
          </p:cNvPicPr>
          <p:nvPr/>
        </p:nvPicPr>
        <p:blipFill>
          <a:blip r:embed="rId4"/>
          <a:stretch>
            <a:fillRect/>
          </a:stretch>
        </p:blipFill>
        <p:spPr>
          <a:xfrm>
            <a:off x="1921789" y="610030"/>
            <a:ext cx="1982061" cy="1982061"/>
          </a:xfrm>
          <a:prstGeom prst="rect">
            <a:avLst/>
          </a:prstGeom>
        </p:spPr>
      </p:pic>
      <p:pic>
        <p:nvPicPr>
          <p:cNvPr id="3" name="Picture 2">
            <a:extLst>
              <a:ext uri="{FF2B5EF4-FFF2-40B4-BE49-F238E27FC236}">
                <a16:creationId xmlns:a16="http://schemas.microsoft.com/office/drawing/2014/main" id="{00F425D7-C4C7-4148-83E4-1D5CC98E68EB}"/>
              </a:ext>
            </a:extLst>
          </p:cNvPr>
          <p:cNvPicPr>
            <a:picLocks noChangeAspect="1"/>
          </p:cNvPicPr>
          <p:nvPr/>
        </p:nvPicPr>
        <p:blipFill rotWithShape="1">
          <a:blip r:embed="rId5"/>
          <a:srcRect l="12148" t="7006" r="11437"/>
          <a:stretch/>
        </p:blipFill>
        <p:spPr>
          <a:xfrm>
            <a:off x="790473" y="2217754"/>
            <a:ext cx="2014720" cy="1928041"/>
          </a:xfrm>
          <a:prstGeom prst="rect">
            <a:avLst/>
          </a:prstGeom>
        </p:spPr>
      </p:pic>
      <p:pic>
        <p:nvPicPr>
          <p:cNvPr id="10" name="Picture 9">
            <a:extLst>
              <a:ext uri="{FF2B5EF4-FFF2-40B4-BE49-F238E27FC236}">
                <a16:creationId xmlns:a16="http://schemas.microsoft.com/office/drawing/2014/main" id="{912D514C-A66A-F840-A58F-EADF3BE9FB1B}"/>
              </a:ext>
            </a:extLst>
          </p:cNvPr>
          <p:cNvPicPr>
            <a:picLocks noChangeAspect="1"/>
          </p:cNvPicPr>
          <p:nvPr/>
        </p:nvPicPr>
        <p:blipFill rotWithShape="1">
          <a:blip r:embed="rId6"/>
          <a:srcRect l="5707" t="13107" r="3220"/>
          <a:stretch/>
        </p:blipFill>
        <p:spPr>
          <a:xfrm>
            <a:off x="5005952" y="614528"/>
            <a:ext cx="2076773" cy="1981437"/>
          </a:xfrm>
          <a:prstGeom prst="rect">
            <a:avLst/>
          </a:prstGeom>
        </p:spPr>
      </p:pic>
      <p:pic>
        <p:nvPicPr>
          <p:cNvPr id="5" name="Picture 4">
            <a:extLst>
              <a:ext uri="{FF2B5EF4-FFF2-40B4-BE49-F238E27FC236}">
                <a16:creationId xmlns:a16="http://schemas.microsoft.com/office/drawing/2014/main" id="{7DD0DB3F-9E83-D641-8902-B68E1E9360BF}"/>
              </a:ext>
            </a:extLst>
          </p:cNvPr>
          <p:cNvPicPr>
            <a:picLocks noChangeAspect="1"/>
          </p:cNvPicPr>
          <p:nvPr/>
        </p:nvPicPr>
        <p:blipFill rotWithShape="1">
          <a:blip r:embed="rId7"/>
          <a:srcRect l="10193" t="5650" r="10016"/>
          <a:stretch/>
        </p:blipFill>
        <p:spPr>
          <a:xfrm>
            <a:off x="6286947" y="2169762"/>
            <a:ext cx="2175127" cy="2022529"/>
          </a:xfrm>
          <a:prstGeom prst="rect">
            <a:avLst/>
          </a:prstGeom>
        </p:spPr>
      </p:pic>
      <p:sp>
        <p:nvSpPr>
          <p:cNvPr id="12" name="Title 1">
            <a:extLst>
              <a:ext uri="{FF2B5EF4-FFF2-40B4-BE49-F238E27FC236}">
                <a16:creationId xmlns:a16="http://schemas.microsoft.com/office/drawing/2014/main" id="{DBA717C5-69E4-5744-B5D6-20C8C81577D3}"/>
              </a:ext>
            </a:extLst>
          </p:cNvPr>
          <p:cNvSpPr txBox="1">
            <a:spLocks/>
          </p:cNvSpPr>
          <p:nvPr/>
        </p:nvSpPr>
        <p:spPr>
          <a:xfrm>
            <a:off x="643822" y="2106168"/>
            <a:ext cx="7667544" cy="1261872"/>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b="1" dirty="0">
                <a:solidFill>
                  <a:schemeClr val="tx1">
                    <a:lumMod val="85000"/>
                    <a:lumOff val="15000"/>
                  </a:schemeClr>
                </a:solidFill>
                <a:latin typeface="Calibri" panose="020F0502020204030204" pitchFamily="34" charset="0"/>
                <a:cs typeface="Calibri" panose="020F0502020204030204" pitchFamily="34" charset="0"/>
              </a:rPr>
              <a:t>Why Do We?</a:t>
            </a:r>
          </a:p>
        </p:txBody>
      </p:sp>
    </p:spTree>
    <p:extLst>
      <p:ext uri="{BB962C8B-B14F-4D97-AF65-F5344CB8AC3E}">
        <p14:creationId xmlns:p14="http://schemas.microsoft.com/office/powerpoint/2010/main" val="17660188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childTnLst>
                          </p:cTn>
                        </p:par>
                        <p:par>
                          <p:cTn id="57" fill="hold">
                            <p:stCondLst>
                              <p:cond delay="500"/>
                            </p:stCondLst>
                            <p:childTnLst>
                              <p:par>
                                <p:cTn id="58" presetID="29"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1000" fill="hold"/>
                                        <p:tgtEl>
                                          <p:spTgt spid="12"/>
                                        </p:tgtEl>
                                        <p:attrNameLst>
                                          <p:attrName>ppt_x</p:attrName>
                                        </p:attrNameLst>
                                      </p:cBhvr>
                                      <p:tavLst>
                                        <p:tav tm="0">
                                          <p:val>
                                            <p:strVal val="#ppt_x-.2"/>
                                          </p:val>
                                        </p:tav>
                                        <p:tav tm="100000">
                                          <p:val>
                                            <p:strVal val="#ppt_x"/>
                                          </p:val>
                                        </p:tav>
                                      </p:tavLst>
                                    </p:anim>
                                    <p:anim calcmode="lin" valueType="num">
                                      <p:cBhvr>
                                        <p:cTn id="61"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4"/>
            <a:ext cx="7667544" cy="1270861"/>
          </a:xfrm>
        </p:spPr>
        <p:txBody>
          <a:bodyPr anchor="ctr">
            <a:normAutofit fontScale="90000"/>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Why Do Humans Need Clothes?</a:t>
            </a:r>
          </a:p>
        </p:txBody>
      </p:sp>
      <p:sp>
        <p:nvSpPr>
          <p:cNvPr id="7" name="TextBox 6">
            <a:extLst>
              <a:ext uri="{FF2B5EF4-FFF2-40B4-BE49-F238E27FC236}">
                <a16:creationId xmlns:a16="http://schemas.microsoft.com/office/drawing/2014/main" id="{27B0C81B-011E-3745-9448-C8CA582D3FDD}"/>
              </a:ext>
            </a:extLst>
          </p:cNvPr>
          <p:cNvSpPr txBox="1"/>
          <p:nvPr/>
        </p:nvSpPr>
        <p:spPr>
          <a:xfrm>
            <a:off x="480448" y="524656"/>
            <a:ext cx="8214102" cy="4878259"/>
          </a:xfrm>
          <a:prstGeom prst="rect">
            <a:avLst/>
          </a:prstGeom>
          <a:noFill/>
        </p:spPr>
        <p:txBody>
          <a:bodyPr wrap="square" rtlCol="0">
            <a:spAutoFit/>
          </a:bodyPr>
          <a:lstStyle/>
          <a:p>
            <a:pPr algn="ctr">
              <a:spcAft>
                <a:spcPts val="1800"/>
              </a:spcAft>
            </a:pPr>
            <a:r>
              <a:rPr lang="en-US" sz="4400" b="1" dirty="0"/>
              <a:t>Evolutionist Say It’s An Adaptation</a:t>
            </a:r>
          </a:p>
          <a:p>
            <a:pPr marL="1028700" lvl="1" indent="-571500">
              <a:buFont typeface="Arial" panose="020B0604020202020204" pitchFamily="34" charset="0"/>
              <a:buChar char="•"/>
            </a:pPr>
            <a:r>
              <a:rPr lang="en-US" sz="3500" b="1" dirty="0">
                <a:solidFill>
                  <a:schemeClr val="tx1">
                    <a:lumMod val="85000"/>
                  </a:schemeClr>
                </a:solidFill>
              </a:rPr>
              <a:t>As clothing was used to shield us from the elements body hair slowly fell away.</a:t>
            </a:r>
          </a:p>
          <a:p>
            <a:pPr marL="1028700" lvl="1" indent="-571500">
              <a:buFont typeface="Arial" panose="020B0604020202020204" pitchFamily="34" charset="0"/>
              <a:buChar char="•"/>
            </a:pPr>
            <a:r>
              <a:rPr lang="en-US" sz="3500" b="1" dirty="0">
                <a:solidFill>
                  <a:schemeClr val="tx1">
                    <a:lumMod val="85000"/>
                  </a:schemeClr>
                </a:solidFill>
              </a:rPr>
              <a:t>If so, that would not be a favorable adaptation because it leaves us more vulnerable to the elements.</a:t>
            </a:r>
          </a:p>
          <a:p>
            <a:pPr marL="1028700" lvl="1" indent="-571500">
              <a:buFont typeface="Arial" panose="020B0604020202020204" pitchFamily="34" charset="0"/>
              <a:buChar char="•"/>
            </a:pPr>
            <a:endParaRPr lang="en-US" sz="3600" b="1" dirty="0">
              <a:solidFill>
                <a:schemeClr val="tx1">
                  <a:lumMod val="85000"/>
                </a:schemeClr>
              </a:solidFill>
            </a:endParaRPr>
          </a:p>
        </p:txBody>
      </p:sp>
    </p:spTree>
    <p:extLst>
      <p:ext uri="{BB962C8B-B14F-4D97-AF65-F5344CB8AC3E}">
        <p14:creationId xmlns:p14="http://schemas.microsoft.com/office/powerpoint/2010/main" val="1842999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5"/>
            <a:ext cx="7667544" cy="1286360"/>
          </a:xfrm>
        </p:spPr>
        <p:txBody>
          <a:bodyPr anchor="ctr">
            <a:normAutofit fontScale="90000"/>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Why Do Humans Need Clothes?</a:t>
            </a:r>
          </a:p>
        </p:txBody>
      </p:sp>
      <p:sp>
        <p:nvSpPr>
          <p:cNvPr id="7" name="TextBox 6">
            <a:extLst>
              <a:ext uri="{FF2B5EF4-FFF2-40B4-BE49-F238E27FC236}">
                <a16:creationId xmlns:a16="http://schemas.microsoft.com/office/drawing/2014/main" id="{27B0C81B-011E-3745-9448-C8CA582D3FDD}"/>
              </a:ext>
            </a:extLst>
          </p:cNvPr>
          <p:cNvSpPr txBox="1"/>
          <p:nvPr/>
        </p:nvSpPr>
        <p:spPr>
          <a:xfrm>
            <a:off x="480448" y="524656"/>
            <a:ext cx="8214102" cy="5001369"/>
          </a:xfrm>
          <a:prstGeom prst="rect">
            <a:avLst/>
          </a:prstGeom>
          <a:noFill/>
        </p:spPr>
        <p:txBody>
          <a:bodyPr wrap="square" rtlCol="0">
            <a:spAutoFit/>
          </a:bodyPr>
          <a:lstStyle/>
          <a:p>
            <a:pPr algn="ctr">
              <a:spcAft>
                <a:spcPts val="1200"/>
              </a:spcAft>
            </a:pPr>
            <a:r>
              <a:rPr lang="en-US" sz="4400" b="1" dirty="0"/>
              <a:t>Scripture doesn’t directly answer that question.</a:t>
            </a:r>
          </a:p>
          <a:p>
            <a:pPr marL="1028700" lvl="1" indent="-571500">
              <a:buFont typeface="Arial" panose="020B0604020202020204" pitchFamily="34" charset="0"/>
              <a:buChar char="•"/>
            </a:pPr>
            <a:r>
              <a:rPr lang="en-US" sz="3500" b="1" dirty="0">
                <a:solidFill>
                  <a:schemeClr val="tx1">
                    <a:lumMod val="85000"/>
                  </a:schemeClr>
                </a:solidFill>
              </a:rPr>
              <a:t>They were not required in the marriage bond (Gen. 2:25).</a:t>
            </a:r>
          </a:p>
          <a:p>
            <a:pPr marL="1028700" lvl="1" indent="-571500">
              <a:buFont typeface="Arial" panose="020B0604020202020204" pitchFamily="34" charset="0"/>
              <a:buChar char="•"/>
            </a:pPr>
            <a:r>
              <a:rPr lang="en-US" sz="3500" b="1" dirty="0">
                <a:solidFill>
                  <a:schemeClr val="tx1">
                    <a:lumMod val="85000"/>
                  </a:schemeClr>
                </a:solidFill>
              </a:rPr>
              <a:t>No sin or shame with spouse</a:t>
            </a:r>
          </a:p>
          <a:p>
            <a:pPr marL="1028700" lvl="1" indent="-571500">
              <a:buFont typeface="Arial" panose="020B0604020202020204" pitchFamily="34" charset="0"/>
              <a:buChar char="•"/>
            </a:pPr>
            <a:r>
              <a:rPr lang="en-US" sz="3500" b="1" dirty="0">
                <a:solidFill>
                  <a:schemeClr val="tx1">
                    <a:lumMod val="85000"/>
                  </a:schemeClr>
                </a:solidFill>
              </a:rPr>
              <a:t>Shame came in exposure to others (Gen. 3:10).</a:t>
            </a:r>
          </a:p>
          <a:p>
            <a:pPr marL="1028700" lvl="1" indent="-571500">
              <a:buFont typeface="Arial" panose="020B0604020202020204" pitchFamily="34" charset="0"/>
              <a:buChar char="•"/>
            </a:pPr>
            <a:endParaRPr lang="en-US" sz="3600" b="1" dirty="0">
              <a:solidFill>
                <a:schemeClr val="tx1">
                  <a:lumMod val="85000"/>
                </a:schemeClr>
              </a:solidFill>
            </a:endParaRPr>
          </a:p>
        </p:txBody>
      </p:sp>
    </p:spTree>
    <p:extLst>
      <p:ext uri="{BB962C8B-B14F-4D97-AF65-F5344CB8AC3E}">
        <p14:creationId xmlns:p14="http://schemas.microsoft.com/office/powerpoint/2010/main" val="34046903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night sky at Lake Tekapo New Zealand">
            <a:extLst>
              <a:ext uri="{FF2B5EF4-FFF2-40B4-BE49-F238E27FC236}">
                <a16:creationId xmlns:a16="http://schemas.microsoft.com/office/drawing/2014/main" id="{D4CADE21-2EB1-AF4C-A80C-2D03E7D2B5BB}"/>
              </a:ext>
            </a:extLst>
          </p:cNvPr>
          <p:cNvPicPr>
            <a:picLocks noChangeAspect="1"/>
          </p:cNvPicPr>
          <p:nvPr/>
        </p:nvPicPr>
        <p:blipFill rotWithShape="1">
          <a:blip r:embed="rId2">
            <a:alphaModFix/>
          </a:blip>
          <a:srcRect l="26045" r="3955"/>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4892040"/>
            <a:ext cx="9143998"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B66585-902A-6848-9BA8-7807E418514A}"/>
              </a:ext>
            </a:extLst>
          </p:cNvPr>
          <p:cNvSpPr>
            <a:spLocks noGrp="1"/>
          </p:cNvSpPr>
          <p:nvPr>
            <p:ph type="ctrTitle"/>
          </p:nvPr>
        </p:nvSpPr>
        <p:spPr>
          <a:xfrm>
            <a:off x="726948" y="4897465"/>
            <a:ext cx="7667544" cy="1286360"/>
          </a:xfrm>
        </p:spPr>
        <p:txBody>
          <a:bodyPr anchor="ctr">
            <a:normAutofit/>
          </a:bodyPr>
          <a:lstStyle/>
          <a:p>
            <a:pPr algn="l"/>
            <a:r>
              <a:rPr lang="en-US" sz="4800" b="1" dirty="0">
                <a:solidFill>
                  <a:schemeClr val="tx1">
                    <a:lumMod val="85000"/>
                    <a:lumOff val="15000"/>
                  </a:schemeClr>
                </a:solidFill>
                <a:latin typeface="Calibri" panose="020F0502020204030204" pitchFamily="34" charset="0"/>
                <a:cs typeface="Calibri" panose="020F0502020204030204" pitchFamily="34" charset="0"/>
              </a:rPr>
              <a:t>Some Observations</a:t>
            </a:r>
          </a:p>
        </p:txBody>
      </p:sp>
      <p:sp>
        <p:nvSpPr>
          <p:cNvPr id="13" name="TextBox 12">
            <a:extLst>
              <a:ext uri="{FF2B5EF4-FFF2-40B4-BE49-F238E27FC236}">
                <a16:creationId xmlns:a16="http://schemas.microsoft.com/office/drawing/2014/main" id="{27B0C81B-011E-3745-9448-C8CA582D3FDD}"/>
              </a:ext>
            </a:extLst>
          </p:cNvPr>
          <p:cNvSpPr txBox="1"/>
          <p:nvPr/>
        </p:nvSpPr>
        <p:spPr>
          <a:xfrm>
            <a:off x="495438" y="1633928"/>
            <a:ext cx="8214102" cy="1554272"/>
          </a:xfrm>
          <a:prstGeom prst="rect">
            <a:avLst/>
          </a:prstGeom>
          <a:noFill/>
        </p:spPr>
        <p:txBody>
          <a:bodyPr wrap="square" rtlCol="0">
            <a:spAutoFit/>
          </a:bodyPr>
          <a:lstStyle/>
          <a:p>
            <a:pPr algn="ctr">
              <a:spcAft>
                <a:spcPts val="1800"/>
              </a:spcAft>
            </a:pPr>
            <a:r>
              <a:rPr lang="en-US" sz="4400" b="1" dirty="0"/>
              <a:t>When They Became Necessary. . .</a:t>
            </a:r>
          </a:p>
          <a:p>
            <a:pPr marL="1028700" lvl="1" indent="-571500">
              <a:buFont typeface="Arial" panose="020B0604020202020204" pitchFamily="34" charset="0"/>
              <a:buChar char="•"/>
            </a:pPr>
            <a:r>
              <a:rPr lang="en-US" sz="3600" b="1" dirty="0">
                <a:solidFill>
                  <a:schemeClr val="tx1">
                    <a:lumMod val="85000"/>
                  </a:schemeClr>
                </a:solidFill>
              </a:rPr>
              <a:t>The couple’s choice was insufficient.</a:t>
            </a:r>
          </a:p>
        </p:txBody>
      </p:sp>
    </p:spTree>
    <p:extLst>
      <p:ext uri="{BB962C8B-B14F-4D97-AF65-F5344CB8AC3E}">
        <p14:creationId xmlns:p14="http://schemas.microsoft.com/office/powerpoint/2010/main" val="17660188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uiExpand="1" build="p" bldLvl="2"/>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934</Words>
  <Application>Microsoft Macintosh PowerPoint</Application>
  <PresentationFormat>On-screen Show (4:3)</PresentationFormat>
  <Paragraphs>86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Genesis 2:21-25</vt:lpstr>
      <vt:lpstr>Genesis 2:21-25</vt:lpstr>
      <vt:lpstr>Genesis 3:6-7</vt:lpstr>
      <vt:lpstr>Genesis 3:9-11</vt:lpstr>
      <vt:lpstr>Genesis 3:20-21</vt:lpstr>
      <vt:lpstr>Why Do Humans Need Clothes?</vt:lpstr>
      <vt:lpstr>Why Do Humans Need Clothes?</vt:lpstr>
      <vt:lpstr>Why Do Humans Need Clothes?</vt:lpstr>
      <vt:lpstr>Some Observations</vt:lpstr>
      <vt:lpstr>Some Observations</vt:lpstr>
      <vt:lpstr>Some Observations</vt:lpstr>
      <vt:lpstr>Some Observations</vt:lpstr>
      <vt:lpstr>Why Do Humans Need Clothes?</vt:lpstr>
      <vt:lpstr>Why Do Humans Need Clothes?</vt:lpstr>
      <vt:lpstr>Why Do Humans Need Clothes?</vt:lpstr>
      <vt:lpstr>Some Observations</vt:lpstr>
      <vt:lpstr>What Is Nakedness?</vt:lpstr>
      <vt:lpstr>What Is Nakedness?</vt:lpstr>
      <vt:lpstr>What Is Nakedness?</vt:lpstr>
      <vt:lpstr>What Is Nakedness?</vt:lpstr>
      <vt:lpstr>Why Do Humans Need Clothes?</vt:lpstr>
      <vt:lpstr>What Is Nakedness?</vt:lpstr>
      <vt:lpstr>Why Should This Matter to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Pope</dc:creator>
  <cp:lastModifiedBy>Kyle Pope</cp:lastModifiedBy>
  <cp:revision>46</cp:revision>
  <dcterms:created xsi:type="dcterms:W3CDTF">2021-08-21T18:44:20Z</dcterms:created>
  <dcterms:modified xsi:type="dcterms:W3CDTF">2021-08-24T22:15:46Z</dcterms:modified>
</cp:coreProperties>
</file>