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3"/>
    <a:srgbClr val="2D435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951" y="978409"/>
            <a:ext cx="7880243" cy="2531555"/>
          </a:xfrm>
          <a:prstGeom prst="rect">
            <a:avLst/>
          </a:prstGeom>
        </p:spPr>
        <p:txBody>
          <a:bodyPr anchor="b"/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951" y="3602038"/>
            <a:ext cx="7880243" cy="2277554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89855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56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1951" y="483577"/>
            <a:ext cx="8360303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1" y="978409"/>
            <a:ext cx="7880243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3145" y="3103132"/>
            <a:ext cx="7880243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291840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89855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38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31283" y="978409"/>
            <a:ext cx="221091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3474" y="978409"/>
            <a:ext cx="5442340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9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978408"/>
            <a:ext cx="7975854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3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3922233"/>
            <a:ext cx="8360303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978410"/>
            <a:ext cx="7886700" cy="271676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950" y="4171446"/>
            <a:ext cx="78867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3922232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6368138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6368138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47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483577"/>
            <a:ext cx="8360303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978409"/>
            <a:ext cx="8360303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951" y="3103132"/>
            <a:ext cx="4063913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8341" y="3103132"/>
            <a:ext cx="4063913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291840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89855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1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978407"/>
            <a:ext cx="835877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474" y="2500921"/>
            <a:ext cx="4009667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474" y="3429000"/>
            <a:ext cx="4009667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92841" y="2500921"/>
            <a:ext cx="4029413" cy="823912"/>
          </a:xfrm>
        </p:spPr>
        <p:txBody>
          <a:bodyPr anchor="b"/>
          <a:lstStyle>
            <a:lvl1pPr marL="0" indent="0">
              <a:buNone/>
              <a:defRPr lang="en-US" sz="18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92841" y="3429000"/>
            <a:ext cx="4029413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-7190"/>
            <a:ext cx="48006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3933312"/>
            <a:ext cx="8360303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978409"/>
            <a:ext cx="7975854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393331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6368138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78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7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978408"/>
            <a:ext cx="3215545" cy="2450592"/>
          </a:xfrm>
          <a:prstGeom prst="rect">
            <a:avLst/>
          </a:prstGeom>
        </p:spPr>
        <p:txBody>
          <a:bodyPr anchor="b"/>
          <a:lstStyle>
            <a:lvl1pPr>
              <a:defRPr lang="en-US" sz="405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0" y="987426"/>
            <a:ext cx="4834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74" y="3645074"/>
            <a:ext cx="3215545" cy="2223914"/>
          </a:xfrm>
        </p:spPr>
        <p:txBody>
          <a:bodyPr/>
          <a:lstStyle>
            <a:lvl1pPr marL="0" indent="0">
              <a:buNone/>
              <a:def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3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978408"/>
            <a:ext cx="3215545" cy="2450593"/>
          </a:xfrm>
          <a:prstGeom prst="rect">
            <a:avLst/>
          </a:prstGeom>
        </p:spPr>
        <p:txBody>
          <a:bodyPr anchor="b"/>
          <a:lstStyle>
            <a:lvl1pPr>
              <a:defRPr lang="en-US" sz="405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834862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74" y="3645074"/>
            <a:ext cx="3215545" cy="2223914"/>
          </a:xfrm>
        </p:spPr>
        <p:txBody>
          <a:bodyPr/>
          <a:lstStyle>
            <a:lvl1pPr marL="0" indent="0">
              <a:buNone/>
              <a:defRPr lang="en-US" sz="18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1" y="978409"/>
            <a:ext cx="7880243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951" y="3306871"/>
            <a:ext cx="7880243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10/6/22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89855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6368138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12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1" y="1896533"/>
            <a:ext cx="516466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We Neglected the Holy Spirit?</a:t>
            </a:r>
          </a:p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Allowed False Teaching to Silence Sound Teaching?</a:t>
            </a:r>
          </a:p>
        </p:txBody>
      </p:sp>
    </p:spTree>
    <p:extLst>
      <p:ext uri="{BB962C8B-B14F-4D97-AF65-F5344CB8AC3E}">
        <p14:creationId xmlns:p14="http://schemas.microsoft.com/office/powerpoint/2010/main" val="206785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DCA9-2B11-4E41-9398-D1F42AE71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52399"/>
            <a:ext cx="8432800" cy="1185333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in Romans 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1" y="1896533"/>
            <a:ext cx="51646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Calvinism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Can’t do right unless the Spirit enables us to obey</a:t>
            </a:r>
          </a:p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Pentecostalism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Miraculous gifts of the Holy Spirit continue</a:t>
            </a: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Not Neglect Truth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7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DCA9-2B11-4E41-9398-D1F42AE71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52399"/>
            <a:ext cx="8432800" cy="1185333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in Romans 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1" y="1896533"/>
            <a:ext cx="538479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Walking According to the Spirit (8:1-4)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Majority of MSS include 1b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Benefit: No Condemnation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Walking = Law of Spirit of Life = Fulfilling Righteous Requirement of Law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w/no Obedience?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B791-BCC5-5148-842F-6B0B6D423556}"/>
              </a:ext>
            </a:extLst>
          </p:cNvPr>
          <p:cNvSpPr txBox="1"/>
          <p:nvPr/>
        </p:nvSpPr>
        <p:spPr>
          <a:xfrm>
            <a:off x="304801" y="1879600"/>
            <a:ext cx="140546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rgbClr val="646463"/>
                </a:solidFill>
                <a:latin typeface="Cambria" panose="020405030504060302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622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DCA9-2B11-4E41-9398-D1F42AE71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52399"/>
            <a:ext cx="8432800" cy="1185333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in Romans 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1" y="1896533"/>
            <a:ext cx="579119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Mind on things of the Spirit (8:5-8)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of Focus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Mindset: Flesh or Spirit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Carnal: Not Subject to Law—Not Ability But Definition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Inference: Spirit = Mindset Subject to Law (from Spirit)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B791-BCC5-5148-842F-6B0B6D423556}"/>
              </a:ext>
            </a:extLst>
          </p:cNvPr>
          <p:cNvSpPr txBox="1"/>
          <p:nvPr/>
        </p:nvSpPr>
        <p:spPr>
          <a:xfrm>
            <a:off x="304801" y="1879600"/>
            <a:ext cx="140546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rgbClr val="646463"/>
                </a:solidFill>
                <a:latin typeface="Cambria" panose="020405030504060302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686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DCA9-2B11-4E41-9398-D1F42AE71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52399"/>
            <a:ext cx="8432800" cy="1185333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in Romans 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1" y="1896533"/>
            <a:ext cx="612986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in the Christian (8:9-11)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0838" indent="-350838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Flesh (not w/body) = Mindset</a:t>
            </a:r>
          </a:p>
          <a:p>
            <a:pPr marL="350838" indent="-350838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(not w/o body; not possessed) = Mindset</a:t>
            </a:r>
          </a:p>
          <a:p>
            <a:pPr marL="350838" indent="-350838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in; Christ in; Spirit in You</a:t>
            </a:r>
          </a:p>
          <a:p>
            <a:pPr marL="350838" indent="-350838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Benefits: You are His; spiritual life; life to mortal body (resurrection). 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B791-BCC5-5148-842F-6B0B6D423556}"/>
              </a:ext>
            </a:extLst>
          </p:cNvPr>
          <p:cNvSpPr txBox="1"/>
          <p:nvPr/>
        </p:nvSpPr>
        <p:spPr>
          <a:xfrm>
            <a:off x="304801" y="1879600"/>
            <a:ext cx="140546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rgbClr val="646463"/>
                </a:solidFill>
                <a:latin typeface="Cambria" panose="020405030504060302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296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DCA9-2B11-4E41-9398-D1F42AE71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52399"/>
            <a:ext cx="8432800" cy="1185333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in Romans 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1" y="1896533"/>
            <a:ext cx="624839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 Led by the Spirit  (8:12-17)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Consequence Flesh: Sp. Death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“By the Spirit” Kill Deeds?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Led by Spirit &gt; Sons of God = Walk in Spirit (v. 5) = Mindset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“Abba, Father” = Mindset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Spirit causes, not a Witness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B791-BCC5-5148-842F-6B0B6D423556}"/>
              </a:ext>
            </a:extLst>
          </p:cNvPr>
          <p:cNvSpPr txBox="1"/>
          <p:nvPr/>
        </p:nvSpPr>
        <p:spPr>
          <a:xfrm>
            <a:off x="304801" y="1879600"/>
            <a:ext cx="140546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rgbClr val="646463"/>
                </a:solidFill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2594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DCA9-2B11-4E41-9398-D1F42AE71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52399"/>
            <a:ext cx="8432800" cy="1185333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in Romans 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2" y="1896533"/>
            <a:ext cx="614679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Firstfruits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Spirit (8:18-25)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Context: hope in suffering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Miraculous Gifts? Perhaps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 reveals promise of hope &gt; causes groaning for deliverance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Firstfruits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first who have received revelation of gospel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B791-BCC5-5148-842F-6B0B6D423556}"/>
              </a:ext>
            </a:extLst>
          </p:cNvPr>
          <p:cNvSpPr txBox="1"/>
          <p:nvPr/>
        </p:nvSpPr>
        <p:spPr>
          <a:xfrm>
            <a:off x="304801" y="1879600"/>
            <a:ext cx="140546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rgbClr val="646463"/>
                </a:solidFill>
                <a:latin typeface="Cambria" panose="020405030504060302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4782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DCA9-2B11-4E41-9398-D1F42AE71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52399"/>
            <a:ext cx="8432800" cy="1185333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in Romans 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1" y="1896533"/>
            <a:ext cx="628226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Intercession of the Spirit (8:26-30)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like Jesus (v. 34; 1 Tim. 2:5; Heb. 9:15; 7:25)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HS language (not uttered)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Searching Hearts (v. 16; 1 Chron. 28:9; Prov. 20:27)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foreknows searched hearts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B791-BCC5-5148-842F-6B0B6D423556}"/>
              </a:ext>
            </a:extLst>
          </p:cNvPr>
          <p:cNvSpPr txBox="1"/>
          <p:nvPr/>
        </p:nvSpPr>
        <p:spPr>
          <a:xfrm>
            <a:off x="304801" y="1879600"/>
            <a:ext cx="140546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rgbClr val="646463"/>
                </a:solidFill>
                <a:latin typeface="Cambria" panose="020405030504060302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837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AB435-579B-7B43-9E1F-BC435FF5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0667"/>
            <a:ext cx="9144000" cy="57573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AF53D-A13B-0F8E-11F8-471C79775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l="16745" t="24982" r="-2" b="-1"/>
          <a:stretch/>
        </p:blipFill>
        <p:spPr>
          <a:xfrm>
            <a:off x="-1" y="1710266"/>
            <a:ext cx="9144001" cy="51477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DB8A58-B3F1-3F46-8B1F-61D360B56766}"/>
              </a:ext>
            </a:extLst>
          </p:cNvPr>
          <p:cNvSpPr/>
          <p:nvPr/>
        </p:nvSpPr>
        <p:spPr>
          <a:xfrm>
            <a:off x="0" y="0"/>
            <a:ext cx="9144000" cy="1151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DCA9-2B11-4E41-9398-D1F42AE71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52399"/>
            <a:ext cx="8432800" cy="1185333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Holy Spirit in Romans 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41391-3030-934E-9365-5A6ACF01900A}"/>
              </a:ext>
            </a:extLst>
          </p:cNvPr>
          <p:cNvSpPr txBox="1"/>
          <p:nvPr/>
        </p:nvSpPr>
        <p:spPr>
          <a:xfrm>
            <a:off x="2387601" y="1896533"/>
            <a:ext cx="64346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God Is For Is Us, Who Can Be against Us? (8:31-39)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 focus on Holy Spirit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Emphasis on encouragement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Inference: God knows our hearts; our sufferings; if we are Christ’s no need to fear; nothing can separate us from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B791-BCC5-5148-842F-6B0B6D423556}"/>
              </a:ext>
            </a:extLst>
          </p:cNvPr>
          <p:cNvSpPr txBox="1"/>
          <p:nvPr/>
        </p:nvSpPr>
        <p:spPr>
          <a:xfrm>
            <a:off x="304801" y="1879600"/>
            <a:ext cx="140546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rgbClr val="646463"/>
                </a:solidFill>
                <a:latin typeface="Cambria" panose="020405030504060302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246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/>
    </p:bldLst>
  </p:timing>
</p:sld>
</file>

<file path=ppt/theme/theme1.xml><?xml version="1.0" encoding="utf-8"?>
<a:theme xmlns:a="http://schemas.openxmlformats.org/drawingml/2006/main" name="Level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418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Seaford</vt:lpstr>
      <vt:lpstr>LevelVTI</vt:lpstr>
      <vt:lpstr>PowerPoint Presentation</vt:lpstr>
      <vt:lpstr>The Holy Spirit in Romans Eight</vt:lpstr>
      <vt:lpstr>The Holy Spirit in Romans Eight</vt:lpstr>
      <vt:lpstr>The Holy Spirit in Romans Eight</vt:lpstr>
      <vt:lpstr>The Holy Spirit in Romans Eight</vt:lpstr>
      <vt:lpstr>The Holy Spirit in Romans Eight</vt:lpstr>
      <vt:lpstr>The Holy Spirit in Romans Eight</vt:lpstr>
      <vt:lpstr>The Holy Spirit in Romans Eight</vt:lpstr>
      <vt:lpstr>The Holy Spirit in Romans Eight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17</cp:revision>
  <cp:lastPrinted>2022-09-24T23:37:47Z</cp:lastPrinted>
  <dcterms:created xsi:type="dcterms:W3CDTF">2022-09-24T21:11:34Z</dcterms:created>
  <dcterms:modified xsi:type="dcterms:W3CDTF">2022-10-06T18:56:10Z</dcterms:modified>
</cp:coreProperties>
</file>