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7" r:id="rId10"/>
    <p:sldId id="264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7"/>
    <p:restoredTop sz="94886"/>
  </p:normalViewPr>
  <p:slideViewPr>
    <p:cSldViewPr snapToGrid="0" snapToObjects="1">
      <p:cViewPr varScale="1">
        <p:scale>
          <a:sx n="85" d="100"/>
          <a:sy n="85" d="100"/>
        </p:scale>
        <p:origin x="1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6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6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6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4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2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9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1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8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3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52496E-AD72-A746-91C4-0FCB47EBCD6A}" type="datetimeFigureOut">
              <a:rPr lang="en-US" smtClean="0"/>
              <a:t>7/19/22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C4780-6B39-0242-84A7-4C396C484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1EF5AB-8513-FC4B-8509-71E7170DE43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6026047" cy="6858000"/>
          </a:xfrm>
          <a:prstGeom prst="rect">
            <a:avLst/>
          </a:prstGeom>
        </p:spPr>
      </p:pic>
      <p:pic>
        <p:nvPicPr>
          <p:cNvPr id="8" name="Picture 7" descr="Colorful view of nature">
            <a:extLst>
              <a:ext uri="{FF2B5EF4-FFF2-40B4-BE49-F238E27FC236}">
                <a16:creationId xmlns:a16="http://schemas.microsoft.com/office/drawing/2014/main" id="{5A9190FF-5A5D-1B4E-A5CB-FDD69B175F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9538" r="24453" b="-1"/>
          <a:stretch/>
        </p:blipFill>
        <p:spPr>
          <a:xfrm>
            <a:off x="6026046" y="10"/>
            <a:ext cx="3117954" cy="68579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6011056" cy="16906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966" y="2030278"/>
            <a:ext cx="5341326" cy="4494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1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>
              <a:lumMod val="9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Romans 10:1-4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1572126"/>
            <a:ext cx="5401024" cy="4952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dirty="0"/>
              <a:t>“Brethren, my heart’s desire and prayer to God for Israel is that they may be saved. For I bear them witness that they have a zeal for God, but not according to knowledge. . . .”</a:t>
            </a:r>
          </a:p>
        </p:txBody>
      </p:sp>
    </p:spTree>
    <p:extLst>
      <p:ext uri="{BB962C8B-B14F-4D97-AF65-F5344CB8AC3E}">
        <p14:creationId xmlns:p14="http://schemas.microsoft.com/office/powerpoint/2010/main" val="119559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674"/>
            <a:ext cx="6011056" cy="16906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2005262"/>
            <a:ext cx="5401024" cy="4519523"/>
          </a:xfrm>
        </p:spPr>
        <p:txBody>
          <a:bodyPr>
            <a:normAutofit/>
          </a:bodyPr>
          <a:lstStyle/>
          <a:p>
            <a:pPr marL="15875" indent="-15875" algn="ctr">
              <a:spcAft>
                <a:spcPts val="1200"/>
              </a:spcAft>
              <a:buNone/>
            </a:pPr>
            <a:r>
              <a:rPr lang="en-US" sz="3700" dirty="0"/>
              <a:t>3. “Have not Submitted to the Righteousness of God”</a:t>
            </a:r>
          </a:p>
          <a:p>
            <a:pPr marL="15875" indent="-15875" algn="ctr">
              <a:buNone/>
            </a:pPr>
            <a:r>
              <a:rPr lang="en-US" sz="3200" dirty="0"/>
              <a:t>God’s righteousness is something to which we must submit.</a:t>
            </a:r>
          </a:p>
          <a:p>
            <a:pPr marL="15875" indent="-15875" algn="ctr">
              <a:buNone/>
            </a:pPr>
            <a:r>
              <a:rPr lang="en-US" sz="3200" dirty="0"/>
              <a:t>Rejection and disobedience is a failure to submit.</a:t>
            </a:r>
          </a:p>
        </p:txBody>
      </p:sp>
    </p:spTree>
    <p:extLst>
      <p:ext uri="{BB962C8B-B14F-4D97-AF65-F5344CB8AC3E}">
        <p14:creationId xmlns:p14="http://schemas.microsoft.com/office/powerpoint/2010/main" val="128595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674"/>
            <a:ext cx="6011056" cy="16906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2005262"/>
            <a:ext cx="5401024" cy="4519523"/>
          </a:xfrm>
        </p:spPr>
        <p:txBody>
          <a:bodyPr>
            <a:normAutofit/>
          </a:bodyPr>
          <a:lstStyle/>
          <a:p>
            <a:pPr marL="15875" indent="-15875" algn="ctr">
              <a:spcAft>
                <a:spcPts val="1200"/>
              </a:spcAft>
              <a:buNone/>
            </a:pPr>
            <a:r>
              <a:rPr lang="en-US" sz="3700" dirty="0"/>
              <a:t>3. “Have not Submitted to the Righteousness of God”</a:t>
            </a:r>
          </a:p>
          <a:p>
            <a:pPr marL="15875" indent="-15875" algn="ctr">
              <a:buNone/>
            </a:pPr>
            <a:r>
              <a:rPr lang="en-US" sz="3200" dirty="0"/>
              <a:t>“Obey the gospel” (Rom. 1:16; 2 Thess. 1:8; 1 Pet. 4:17) </a:t>
            </a:r>
          </a:p>
          <a:p>
            <a:pPr marL="15875" indent="-15875" algn="ctr">
              <a:buNone/>
            </a:pPr>
            <a:r>
              <a:rPr lang="en-US" sz="3200" dirty="0"/>
              <a:t>Obey a “form of doctrine” (Rom. 6:16-18)</a:t>
            </a:r>
          </a:p>
          <a:p>
            <a:pPr marL="15875" indent="-15875" algn="ctr">
              <a:buNone/>
            </a:pPr>
            <a:r>
              <a:rPr lang="en-US" sz="3200" dirty="0"/>
              <a:t>Abide in the “doctrine of Christ” (2 John 9)</a:t>
            </a:r>
          </a:p>
        </p:txBody>
      </p:sp>
    </p:spTree>
    <p:extLst>
      <p:ext uri="{BB962C8B-B14F-4D97-AF65-F5344CB8AC3E}">
        <p14:creationId xmlns:p14="http://schemas.microsoft.com/office/powerpoint/2010/main" val="37757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674"/>
            <a:ext cx="6011056" cy="16906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2005262"/>
            <a:ext cx="5401024" cy="4519523"/>
          </a:xfrm>
        </p:spPr>
        <p:txBody>
          <a:bodyPr>
            <a:normAutofit/>
          </a:bodyPr>
          <a:lstStyle/>
          <a:p>
            <a:pPr marL="15875" indent="-15875" algn="ctr">
              <a:spcAft>
                <a:spcPts val="1200"/>
              </a:spcAft>
              <a:buNone/>
            </a:pPr>
            <a:r>
              <a:rPr lang="en-US" sz="3700" dirty="0"/>
              <a:t>4. “Christ is the end of the law for righteousness”</a:t>
            </a:r>
          </a:p>
          <a:p>
            <a:pPr marL="15875" indent="-15875" algn="ctr">
              <a:buNone/>
            </a:pPr>
            <a:r>
              <a:rPr lang="en-US" sz="3200" dirty="0"/>
              <a:t>Jesus has become the way to God’s righteousness.</a:t>
            </a:r>
          </a:p>
          <a:p>
            <a:pPr marL="15875" indent="-15875" algn="ctr">
              <a:buNone/>
            </a:pPr>
            <a:r>
              <a:rPr lang="en-US" sz="3200" dirty="0"/>
              <a:t>Not automatic (or universal)— “to everyone who believes.”</a:t>
            </a:r>
          </a:p>
        </p:txBody>
      </p:sp>
    </p:spTree>
    <p:extLst>
      <p:ext uri="{BB962C8B-B14F-4D97-AF65-F5344CB8AC3E}">
        <p14:creationId xmlns:p14="http://schemas.microsoft.com/office/powerpoint/2010/main" val="249877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674"/>
            <a:ext cx="6011056" cy="16906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2005262"/>
            <a:ext cx="5401024" cy="4607809"/>
          </a:xfrm>
        </p:spPr>
        <p:txBody>
          <a:bodyPr>
            <a:normAutofit lnSpcReduction="10000"/>
          </a:bodyPr>
          <a:lstStyle/>
          <a:p>
            <a:pPr marL="15875" indent="-15875" algn="ctr">
              <a:spcAft>
                <a:spcPts val="1200"/>
              </a:spcAft>
              <a:buNone/>
            </a:pPr>
            <a:r>
              <a:rPr lang="en-US" sz="3700" dirty="0"/>
              <a:t>4. “Christ is the end of the law for righteousness”</a:t>
            </a:r>
          </a:p>
          <a:p>
            <a:pPr marL="15875" indent="-15875" algn="ctr">
              <a:buNone/>
            </a:pPr>
            <a:r>
              <a:rPr lang="en-US" sz="3200" dirty="0"/>
              <a:t>“Once for all” (Heb. 10:7-10)</a:t>
            </a:r>
          </a:p>
          <a:p>
            <a:pPr marL="15875" indent="-15875" algn="ctr">
              <a:buNone/>
            </a:pPr>
            <a:r>
              <a:rPr lang="en-US" sz="3200" dirty="0"/>
              <a:t>“Righteousness which is from God” (Phil. 3:7-11)</a:t>
            </a:r>
          </a:p>
          <a:p>
            <a:pPr marL="15875" indent="-15875" algn="ctr">
              <a:buNone/>
            </a:pPr>
            <a:r>
              <a:rPr lang="en-US" sz="3200" dirty="0"/>
              <a:t>Became for us “righteousness” (1 Cor. 1:22-31)</a:t>
            </a:r>
          </a:p>
          <a:p>
            <a:pPr marL="15875" indent="-15875" algn="ctr">
              <a:buNone/>
            </a:pPr>
            <a:r>
              <a:rPr lang="en-US" sz="3200" dirty="0"/>
              <a:t>Whoever is ashamed (Mark 8:39)</a:t>
            </a:r>
          </a:p>
        </p:txBody>
      </p:sp>
    </p:spTree>
    <p:extLst>
      <p:ext uri="{BB962C8B-B14F-4D97-AF65-F5344CB8AC3E}">
        <p14:creationId xmlns:p14="http://schemas.microsoft.com/office/powerpoint/2010/main" val="204375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Romans 10:1-4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572126"/>
            <a:ext cx="5245768" cy="4952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dirty="0"/>
              <a:t>“. . . For they being ignorant of God’s righteousness, and seeking to establish their own righteous-ness, have not submit-ed to the righteous-ness of God. . . .”</a:t>
            </a:r>
          </a:p>
        </p:txBody>
      </p:sp>
    </p:spTree>
    <p:extLst>
      <p:ext uri="{BB962C8B-B14F-4D97-AF65-F5344CB8AC3E}">
        <p14:creationId xmlns:p14="http://schemas.microsoft.com/office/powerpoint/2010/main" val="165246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Romans 10:1-4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1925052"/>
            <a:ext cx="5197642" cy="45997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100" dirty="0"/>
              <a:t>“. . . For Christ is the end of the law for righteousness to everyone who believes” (NKJV).</a:t>
            </a:r>
          </a:p>
        </p:txBody>
      </p:sp>
    </p:spTree>
    <p:extLst>
      <p:ext uri="{BB962C8B-B14F-4D97-AF65-F5344CB8AC3E}">
        <p14:creationId xmlns:p14="http://schemas.microsoft.com/office/powerpoint/2010/main" val="246294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Romans 10:1-4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572126"/>
            <a:ext cx="5245768" cy="4952660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100" dirty="0"/>
              <a:t>His Jewish Brethren Had Not Accepted Jesus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100" dirty="0"/>
              <a:t>They Had a Problem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100" dirty="0"/>
              <a:t>A Righteousness Problem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100" dirty="0"/>
              <a:t>Where Is Righteousness Found?</a:t>
            </a:r>
          </a:p>
        </p:txBody>
      </p:sp>
    </p:spTree>
    <p:extLst>
      <p:ext uri="{BB962C8B-B14F-4D97-AF65-F5344CB8AC3E}">
        <p14:creationId xmlns:p14="http://schemas.microsoft.com/office/powerpoint/2010/main" val="27102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Romans 10:1-4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572126"/>
            <a:ext cx="5245768" cy="495266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100" dirty="0"/>
              <a:t>Still a Problem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100" dirty="0"/>
              <a:t>What Determines What Is Right?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100" dirty="0"/>
              <a:t>How Can One Be Right with God?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100" dirty="0"/>
              <a:t>Where Is Righteousness Found?</a:t>
            </a:r>
          </a:p>
        </p:txBody>
      </p:sp>
    </p:spTree>
    <p:extLst>
      <p:ext uri="{BB962C8B-B14F-4D97-AF65-F5344CB8AC3E}">
        <p14:creationId xmlns:p14="http://schemas.microsoft.com/office/powerpoint/2010/main" val="393848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674"/>
            <a:ext cx="6011056" cy="16906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2005262"/>
            <a:ext cx="5401024" cy="4519523"/>
          </a:xfrm>
        </p:spPr>
        <p:txBody>
          <a:bodyPr>
            <a:normAutofit/>
          </a:bodyPr>
          <a:lstStyle/>
          <a:p>
            <a:pPr marL="15875" indent="-15875" algn="ctr">
              <a:spcAft>
                <a:spcPts val="1200"/>
              </a:spcAft>
              <a:buNone/>
            </a:pPr>
            <a:r>
              <a:rPr lang="en-US" sz="3700" dirty="0"/>
              <a:t>1. “Ignorant of God’s Righteousness”</a:t>
            </a:r>
          </a:p>
          <a:p>
            <a:pPr marL="15875" indent="-15875" algn="ctr">
              <a:buNone/>
            </a:pPr>
            <a:r>
              <a:rPr lang="en-US" sz="3200" dirty="0"/>
              <a:t>They didn’t recognize the role of Christ.</a:t>
            </a:r>
          </a:p>
          <a:p>
            <a:pPr marL="15875" indent="-15875" algn="ctr">
              <a:buNone/>
            </a:pPr>
            <a:r>
              <a:rPr lang="en-US" sz="3200" dirty="0"/>
              <a:t>Ignorance is not stupidity but unawareness (or misunderstanding) of something.</a:t>
            </a:r>
          </a:p>
        </p:txBody>
      </p:sp>
    </p:spTree>
    <p:extLst>
      <p:ext uri="{BB962C8B-B14F-4D97-AF65-F5344CB8AC3E}">
        <p14:creationId xmlns:p14="http://schemas.microsoft.com/office/powerpoint/2010/main" val="40719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674"/>
            <a:ext cx="6011056" cy="16906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2005262"/>
            <a:ext cx="5401024" cy="4519523"/>
          </a:xfrm>
        </p:spPr>
        <p:txBody>
          <a:bodyPr>
            <a:normAutofit/>
          </a:bodyPr>
          <a:lstStyle/>
          <a:p>
            <a:pPr marL="15875" indent="-15875" algn="ctr">
              <a:spcAft>
                <a:spcPts val="1200"/>
              </a:spcAft>
              <a:buNone/>
            </a:pPr>
            <a:r>
              <a:rPr lang="en-US" sz="3700" dirty="0"/>
              <a:t>1. “Ignorant of God’s Righteousness”</a:t>
            </a:r>
          </a:p>
          <a:p>
            <a:pPr marL="15875" indent="-15875" algn="ctr">
              <a:buNone/>
            </a:pPr>
            <a:r>
              <a:rPr lang="en-US" sz="3200" dirty="0"/>
              <a:t>The Eunuch (Acts 8:26-38)</a:t>
            </a:r>
          </a:p>
          <a:p>
            <a:pPr marL="15875" indent="-15875" algn="ctr">
              <a:buNone/>
            </a:pPr>
            <a:r>
              <a:rPr lang="en-US" sz="3200" dirty="0"/>
              <a:t>Importance of the Role of Teaching (Rom. 10:12-17).</a:t>
            </a:r>
          </a:p>
          <a:p>
            <a:pPr marL="15875" indent="-15875" algn="ctr">
              <a:buNone/>
            </a:pPr>
            <a:r>
              <a:rPr lang="en-US" sz="3200" dirty="0"/>
              <a:t>Requires the Humility to Admit Ignorance (Matt. 7:21-23; Prov. 28:13).</a:t>
            </a:r>
          </a:p>
        </p:txBody>
      </p:sp>
    </p:spTree>
    <p:extLst>
      <p:ext uri="{BB962C8B-B14F-4D97-AF65-F5344CB8AC3E}">
        <p14:creationId xmlns:p14="http://schemas.microsoft.com/office/powerpoint/2010/main" val="222212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674"/>
            <a:ext cx="6011056" cy="16906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2005262"/>
            <a:ext cx="5401024" cy="4519523"/>
          </a:xfrm>
        </p:spPr>
        <p:txBody>
          <a:bodyPr>
            <a:normAutofit/>
          </a:bodyPr>
          <a:lstStyle/>
          <a:p>
            <a:pPr marL="15875" indent="-15875" algn="ctr">
              <a:spcAft>
                <a:spcPts val="1200"/>
              </a:spcAft>
              <a:buNone/>
            </a:pPr>
            <a:r>
              <a:rPr lang="en-US" sz="3700" dirty="0"/>
              <a:t>2. “Seeking to Establish Their Own Righteousness”</a:t>
            </a:r>
          </a:p>
          <a:p>
            <a:pPr marL="15875" indent="-15875" algn="ctr">
              <a:buNone/>
            </a:pPr>
            <a:r>
              <a:rPr lang="en-US" sz="3200" dirty="0"/>
              <a:t>Tradition of the Elders</a:t>
            </a:r>
          </a:p>
          <a:p>
            <a:pPr marL="15875" indent="-15875" algn="ctr">
              <a:buNone/>
            </a:pPr>
            <a:r>
              <a:rPr lang="en-US" sz="3200" dirty="0"/>
              <a:t>Commandments of Man, not the Revelation of God </a:t>
            </a:r>
          </a:p>
        </p:txBody>
      </p:sp>
    </p:spTree>
    <p:extLst>
      <p:ext uri="{BB962C8B-B14F-4D97-AF65-F5344CB8AC3E}">
        <p14:creationId xmlns:p14="http://schemas.microsoft.com/office/powerpoint/2010/main" val="183927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06E-95C4-2044-8449-EE068EE2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674"/>
            <a:ext cx="6011056" cy="16906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FDAD-E2AC-2648-8966-2F1EBC8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5" y="2005262"/>
            <a:ext cx="5401024" cy="4519523"/>
          </a:xfrm>
        </p:spPr>
        <p:txBody>
          <a:bodyPr>
            <a:normAutofit/>
          </a:bodyPr>
          <a:lstStyle/>
          <a:p>
            <a:pPr marL="15875" indent="-15875" algn="ctr">
              <a:spcAft>
                <a:spcPts val="1200"/>
              </a:spcAft>
              <a:buNone/>
            </a:pPr>
            <a:r>
              <a:rPr lang="en-US" sz="3700" dirty="0"/>
              <a:t>2. “Seeking to Establish Their Own Righteousness”</a:t>
            </a:r>
          </a:p>
          <a:p>
            <a:pPr marL="15875" indent="-15875" algn="ctr">
              <a:buNone/>
            </a:pPr>
            <a:r>
              <a:rPr lang="en-US" sz="3200" dirty="0"/>
              <a:t>Vain labor (Ps. 127:1)</a:t>
            </a:r>
          </a:p>
          <a:p>
            <a:pPr marL="15875" indent="-15875" algn="ctr">
              <a:buNone/>
            </a:pPr>
            <a:r>
              <a:rPr lang="en-US" sz="3200" dirty="0"/>
              <a:t>Commandments of man (Matt. 15:8-9)</a:t>
            </a:r>
          </a:p>
          <a:p>
            <a:pPr marL="15875" indent="-15875" algn="ctr">
              <a:buNone/>
            </a:pPr>
            <a:r>
              <a:rPr lang="en-US" sz="3200" dirty="0"/>
              <a:t>Calling evil, good (Isa. 5:20)</a:t>
            </a:r>
          </a:p>
          <a:p>
            <a:pPr marL="15875" indent="-15875" algn="ctr">
              <a:buNone/>
            </a:pPr>
            <a:r>
              <a:rPr lang="en-US" sz="3200" dirty="0"/>
              <a:t>The Lord weighs the hearts (Prov. 21:2) </a:t>
            </a:r>
          </a:p>
        </p:txBody>
      </p:sp>
    </p:spTree>
    <p:extLst>
      <p:ext uri="{BB962C8B-B14F-4D97-AF65-F5344CB8AC3E}">
        <p14:creationId xmlns:p14="http://schemas.microsoft.com/office/powerpoint/2010/main" val="65633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488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Romans 10:1-4</vt:lpstr>
      <vt:lpstr>Romans 10:1-4</vt:lpstr>
      <vt:lpstr>Romans 10:1-4</vt:lpstr>
      <vt:lpstr>Romans 10:1-4</vt:lpstr>
      <vt:lpstr>Romans 10:1-4</vt:lpstr>
      <vt:lpstr>The Righteousness of God</vt:lpstr>
      <vt:lpstr>The Righteousness of God</vt:lpstr>
      <vt:lpstr>The Righteousness of God</vt:lpstr>
      <vt:lpstr>The Righteousness of God</vt:lpstr>
      <vt:lpstr>The Righteousness of God</vt:lpstr>
      <vt:lpstr>The Righteousness of God</vt:lpstr>
      <vt:lpstr>The Righteousness of God</vt:lpstr>
      <vt:lpstr>The Righteousness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10:1-4</dc:title>
  <dc:creator>Kyle Pope</dc:creator>
  <cp:lastModifiedBy>Kyle Pope</cp:lastModifiedBy>
  <cp:revision>14</cp:revision>
  <cp:lastPrinted>2022-07-07T18:33:01Z</cp:lastPrinted>
  <dcterms:created xsi:type="dcterms:W3CDTF">2022-07-07T16:50:31Z</dcterms:created>
  <dcterms:modified xsi:type="dcterms:W3CDTF">2022-07-20T00:53:28Z</dcterms:modified>
</cp:coreProperties>
</file>