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6"/>
    <p:restoredTop sz="94697"/>
  </p:normalViewPr>
  <p:slideViewPr>
    <p:cSldViewPr snapToGrid="0" snapToObjects="1">
      <p:cViewPr varScale="1">
        <p:scale>
          <a:sx n="85" d="100"/>
          <a:sy n="85" d="100"/>
        </p:scale>
        <p:origin x="133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F8919-EBD6-F541-AB40-01B5FB1901D5}" type="datetimeFigureOut">
              <a:rPr lang="en-US" smtClean="0"/>
              <a:t>4/17/22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68777-D5FD-4747-9E39-CA878CFA7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262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F8919-EBD6-F541-AB40-01B5FB1901D5}" type="datetimeFigureOut">
              <a:rPr lang="en-US" smtClean="0"/>
              <a:t>4/17/22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68777-D5FD-4747-9E39-CA878CFA7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348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F8919-EBD6-F541-AB40-01B5FB1901D5}" type="datetimeFigureOut">
              <a:rPr lang="en-US" smtClean="0"/>
              <a:t>4/17/22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68777-D5FD-4747-9E39-CA878CFA7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360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F8919-EBD6-F541-AB40-01B5FB1901D5}" type="datetimeFigureOut">
              <a:rPr lang="en-US" smtClean="0"/>
              <a:t>4/17/22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68777-D5FD-4747-9E39-CA878CFA7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042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F8919-EBD6-F541-AB40-01B5FB1901D5}" type="datetimeFigureOut">
              <a:rPr lang="en-US" smtClean="0"/>
              <a:t>4/17/22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68777-D5FD-4747-9E39-CA878CFA7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555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F8919-EBD6-F541-AB40-01B5FB1901D5}" type="datetimeFigureOut">
              <a:rPr lang="en-US" smtClean="0"/>
              <a:t>4/17/22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68777-D5FD-4747-9E39-CA878CFA7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337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F8919-EBD6-F541-AB40-01B5FB1901D5}" type="datetimeFigureOut">
              <a:rPr lang="en-US" smtClean="0"/>
              <a:t>4/17/22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68777-D5FD-4747-9E39-CA878CFA7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383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F8919-EBD6-F541-AB40-01B5FB1901D5}" type="datetimeFigureOut">
              <a:rPr lang="en-US" smtClean="0"/>
              <a:t>4/17/22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68777-D5FD-4747-9E39-CA878CFA7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012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F8919-EBD6-F541-AB40-01B5FB1901D5}" type="datetimeFigureOut">
              <a:rPr lang="en-US" smtClean="0"/>
              <a:t>4/17/22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68777-D5FD-4747-9E39-CA878CFA7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896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F8919-EBD6-F541-AB40-01B5FB1901D5}" type="datetimeFigureOut">
              <a:rPr lang="en-US" smtClean="0"/>
              <a:t>4/17/22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68777-D5FD-4747-9E39-CA878CFA7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24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F8919-EBD6-F541-AB40-01B5FB1901D5}" type="datetimeFigureOut">
              <a:rPr lang="en-US" smtClean="0"/>
              <a:t>4/17/22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68777-D5FD-4747-9E39-CA878CFA7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94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6F8919-EBD6-F541-AB40-01B5FB1901D5}" type="datetimeFigureOut">
              <a:rPr lang="en-US" smtClean="0"/>
              <a:t>4/17/22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A68777-D5FD-4747-9E39-CA878CFA7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813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E561F39-C0B3-A84A-8859-1DF0F4E9923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023" t="9091" r="27341"/>
          <a:stretch/>
        </p:blipFill>
        <p:spPr>
          <a:xfrm>
            <a:off x="2642616" y="10"/>
            <a:ext cx="6501384" cy="685799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58B335D7-F747-F44B-A698-A4242BF023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0"/>
            <a:ext cx="80772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C56260D-4498-DA41-8571-8214A52DE9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8485" y="1122363"/>
            <a:ext cx="3017520" cy="3204134"/>
          </a:xfrm>
        </p:spPr>
        <p:txBody>
          <a:bodyPr anchor="t">
            <a:normAutofit/>
          </a:bodyPr>
          <a:lstStyle/>
          <a:p>
            <a:pPr algn="l"/>
            <a:r>
              <a:rPr lang="en-US" sz="5400" b="1" dirty="0">
                <a:latin typeface="Calibri" panose="020F0502020204030204" pitchFamily="34" charset="0"/>
                <a:cs typeface="Calibri" panose="020F0502020204030204" pitchFamily="34" charset="0"/>
              </a:rPr>
              <a:t>Luke 4:16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C2F6A84-DE03-E94B-BCC1-D3C4C4CEBB44}"/>
              </a:ext>
            </a:extLst>
          </p:cNvPr>
          <p:cNvCxnSpPr/>
          <p:nvPr/>
        </p:nvCxnSpPr>
        <p:spPr>
          <a:xfrm>
            <a:off x="494675" y="1948721"/>
            <a:ext cx="2593299" cy="0"/>
          </a:xfrm>
          <a:prstGeom prst="line">
            <a:avLst/>
          </a:prstGeom>
          <a:ln w="635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AFAB7A99-F3B7-D041-B01B-AD6F980143F2}"/>
              </a:ext>
            </a:extLst>
          </p:cNvPr>
          <p:cNvSpPr txBox="1"/>
          <p:nvPr/>
        </p:nvSpPr>
        <p:spPr>
          <a:xfrm>
            <a:off x="495946" y="2340244"/>
            <a:ext cx="784214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“So He came to Nazareth, where He had been brought up. And as His custom was, He went into the synagogue on the Sabbath day, and stood up to read” (NKJV).</a:t>
            </a:r>
          </a:p>
        </p:txBody>
      </p:sp>
    </p:spTree>
    <p:extLst>
      <p:ext uri="{BB962C8B-B14F-4D97-AF65-F5344CB8AC3E}">
        <p14:creationId xmlns:p14="http://schemas.microsoft.com/office/powerpoint/2010/main" val="10040701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E561F39-C0B3-A84A-8859-1DF0F4E9923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023" t="9091" r="27341"/>
          <a:stretch/>
        </p:blipFill>
        <p:spPr>
          <a:xfrm>
            <a:off x="2642616" y="10"/>
            <a:ext cx="6501384" cy="685799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58B335D7-F747-F44B-A698-A4242BF023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0"/>
            <a:ext cx="80772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C56260D-4498-DA41-8571-8214A52DE9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8484" y="719407"/>
            <a:ext cx="6553759" cy="3204134"/>
          </a:xfrm>
        </p:spPr>
        <p:txBody>
          <a:bodyPr anchor="t">
            <a:normAutofit/>
          </a:bodyPr>
          <a:lstStyle/>
          <a:p>
            <a:pPr algn="l"/>
            <a:r>
              <a:rPr lang="en-US" sz="5400" b="1" dirty="0">
                <a:latin typeface="Calibri" panose="020F0502020204030204" pitchFamily="34" charset="0"/>
                <a:cs typeface="Calibri" panose="020F0502020204030204" pitchFamily="34" charset="0"/>
              </a:rPr>
              <a:t>“As His Custom Was”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C2F6A84-DE03-E94B-BCC1-D3C4C4CEBB44}"/>
              </a:ext>
            </a:extLst>
          </p:cNvPr>
          <p:cNvCxnSpPr>
            <a:cxnSpLocks/>
          </p:cNvCxnSpPr>
          <p:nvPr/>
        </p:nvCxnSpPr>
        <p:spPr>
          <a:xfrm>
            <a:off x="494675" y="1545765"/>
            <a:ext cx="5782139" cy="0"/>
          </a:xfrm>
          <a:prstGeom prst="line">
            <a:avLst/>
          </a:prstGeom>
          <a:ln w="635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AFAB7A99-F3B7-D041-B01B-AD6F980143F2}"/>
              </a:ext>
            </a:extLst>
          </p:cNvPr>
          <p:cNvSpPr txBox="1"/>
          <p:nvPr/>
        </p:nvSpPr>
        <p:spPr>
          <a:xfrm>
            <a:off x="495946" y="1937288"/>
            <a:ext cx="7268705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US" sz="4000" b="1" dirty="0"/>
              <a:t>Thirty years of age (Luke 3:23)</a:t>
            </a:r>
          </a:p>
          <a:p>
            <a:pPr>
              <a:spcAft>
                <a:spcPts val="1800"/>
              </a:spcAft>
            </a:pPr>
            <a:r>
              <a:rPr lang="en-US" sz="4000" b="1" dirty="0"/>
              <a:t>“Did you not know that </a:t>
            </a:r>
            <a:r>
              <a:rPr lang="en-US" sz="4000" b="1"/>
              <a:t>I must be </a:t>
            </a:r>
            <a:r>
              <a:rPr lang="en-US" sz="4000" b="1" dirty="0"/>
              <a:t>about My Father’s business?” (Luke 2:49)</a:t>
            </a:r>
          </a:p>
          <a:p>
            <a:pPr>
              <a:spcAft>
                <a:spcPts val="1800"/>
              </a:spcAft>
            </a:pPr>
            <a:r>
              <a:rPr lang="en-US" sz="4000" b="1" dirty="0"/>
              <a:t>Different from Modern Concept of Jesus </a:t>
            </a:r>
          </a:p>
        </p:txBody>
      </p:sp>
    </p:spTree>
    <p:extLst>
      <p:ext uri="{BB962C8B-B14F-4D97-AF65-F5344CB8AC3E}">
        <p14:creationId xmlns:p14="http://schemas.microsoft.com/office/powerpoint/2010/main" val="92691146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6" grpId="0" build="p" bldLvl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E561F39-C0B3-A84A-8859-1DF0F4E9923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023" t="9091" r="27341"/>
          <a:stretch/>
        </p:blipFill>
        <p:spPr>
          <a:xfrm>
            <a:off x="2642616" y="10"/>
            <a:ext cx="6501384" cy="685799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58B335D7-F747-F44B-A698-A4242BF023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0"/>
            <a:ext cx="80772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C56260D-4498-DA41-8571-8214A52DE9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8484" y="719407"/>
            <a:ext cx="6553759" cy="3204134"/>
          </a:xfrm>
        </p:spPr>
        <p:txBody>
          <a:bodyPr anchor="t">
            <a:normAutofit/>
          </a:bodyPr>
          <a:lstStyle/>
          <a:p>
            <a:pPr algn="l"/>
            <a:r>
              <a:rPr lang="en-US" sz="5400" b="1" dirty="0">
                <a:latin typeface="Calibri" panose="020F0502020204030204" pitchFamily="34" charset="0"/>
                <a:cs typeface="Calibri" panose="020F0502020204030204" pitchFamily="34" charset="0"/>
              </a:rPr>
              <a:t>“As His Custom Was”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C2F6A84-DE03-E94B-BCC1-D3C4C4CEBB44}"/>
              </a:ext>
            </a:extLst>
          </p:cNvPr>
          <p:cNvCxnSpPr>
            <a:cxnSpLocks/>
          </p:cNvCxnSpPr>
          <p:nvPr/>
        </p:nvCxnSpPr>
        <p:spPr>
          <a:xfrm>
            <a:off x="494675" y="1545765"/>
            <a:ext cx="5782139" cy="0"/>
          </a:xfrm>
          <a:prstGeom prst="line">
            <a:avLst/>
          </a:prstGeom>
          <a:ln w="635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AFAB7A99-F3B7-D041-B01B-AD6F980143F2}"/>
              </a:ext>
            </a:extLst>
          </p:cNvPr>
          <p:cNvSpPr txBox="1"/>
          <p:nvPr/>
        </p:nvSpPr>
        <p:spPr>
          <a:xfrm>
            <a:off x="495946" y="1937288"/>
            <a:ext cx="7268705" cy="386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US" sz="4000" b="1" dirty="0"/>
              <a:t>Could have been exempt from worship. </a:t>
            </a:r>
          </a:p>
          <a:p>
            <a:pPr>
              <a:spcAft>
                <a:spcPts val="1800"/>
              </a:spcAft>
            </a:pPr>
            <a:r>
              <a:rPr lang="en-US" sz="4000" b="1" dirty="0"/>
              <a:t>God in the flesh (1 Tim. 3:16)</a:t>
            </a:r>
          </a:p>
          <a:p>
            <a:pPr>
              <a:spcAft>
                <a:spcPts val="1800"/>
              </a:spcAft>
            </a:pPr>
            <a:r>
              <a:rPr lang="en-US" sz="4000" b="1" dirty="0"/>
              <a:t>Why worship?</a:t>
            </a:r>
          </a:p>
          <a:p>
            <a:pPr>
              <a:spcAft>
                <a:spcPts val="1800"/>
              </a:spcAft>
            </a:pPr>
            <a:r>
              <a:rPr lang="en-US" sz="4000" b="1" dirty="0"/>
              <a:t>He was faithful in worship!</a:t>
            </a:r>
          </a:p>
        </p:txBody>
      </p:sp>
    </p:spTree>
    <p:extLst>
      <p:ext uri="{BB962C8B-B14F-4D97-AF65-F5344CB8AC3E}">
        <p14:creationId xmlns:p14="http://schemas.microsoft.com/office/powerpoint/2010/main" val="9866605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uiExpand="1" build="p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E561F39-C0B3-A84A-8859-1DF0F4E9923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023" t="9091" r="27341"/>
          <a:stretch/>
        </p:blipFill>
        <p:spPr>
          <a:xfrm>
            <a:off x="2642616" y="10"/>
            <a:ext cx="6501384" cy="685799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58B335D7-F747-F44B-A698-A4242BF023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0"/>
            <a:ext cx="80772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C56260D-4498-DA41-8571-8214A52DE9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8484" y="719407"/>
            <a:ext cx="7096201" cy="3204134"/>
          </a:xfrm>
        </p:spPr>
        <p:txBody>
          <a:bodyPr anchor="t">
            <a:normAutofit/>
          </a:bodyPr>
          <a:lstStyle/>
          <a:p>
            <a:pPr algn="l"/>
            <a:r>
              <a:rPr lang="en-US" sz="5400" b="1" dirty="0">
                <a:latin typeface="Calibri" panose="020F0502020204030204" pitchFamily="34" charset="0"/>
                <a:cs typeface="Calibri" panose="020F0502020204030204" pitchFamily="34" charset="0"/>
              </a:rPr>
              <a:t>Faithfulness in Worship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C2F6A84-DE03-E94B-BCC1-D3C4C4CEBB44}"/>
              </a:ext>
            </a:extLst>
          </p:cNvPr>
          <p:cNvCxnSpPr>
            <a:cxnSpLocks/>
          </p:cNvCxnSpPr>
          <p:nvPr/>
        </p:nvCxnSpPr>
        <p:spPr>
          <a:xfrm>
            <a:off x="494675" y="1545765"/>
            <a:ext cx="6510559" cy="0"/>
          </a:xfrm>
          <a:prstGeom prst="line">
            <a:avLst/>
          </a:prstGeom>
          <a:ln w="635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AFAB7A99-F3B7-D041-B01B-AD6F980143F2}"/>
              </a:ext>
            </a:extLst>
          </p:cNvPr>
          <p:cNvSpPr txBox="1"/>
          <p:nvPr/>
        </p:nvSpPr>
        <p:spPr>
          <a:xfrm>
            <a:off x="495946" y="1937288"/>
            <a:ext cx="8276095" cy="44781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US" sz="4000" b="1" i="1" dirty="0"/>
              <a:t>Passover Number One</a:t>
            </a:r>
            <a:r>
              <a:rPr lang="en-US" sz="4000" b="1" dirty="0"/>
              <a:t>: John 2:23</a:t>
            </a:r>
          </a:p>
          <a:p>
            <a:pPr>
              <a:spcAft>
                <a:spcPts val="1800"/>
              </a:spcAft>
            </a:pPr>
            <a:r>
              <a:rPr lang="en-US" sz="4000" b="1" i="1" dirty="0"/>
              <a:t>Passover Number Two</a:t>
            </a:r>
            <a:r>
              <a:rPr lang="en-US" sz="4000" b="1" dirty="0"/>
              <a:t>: John 6:4-5a</a:t>
            </a:r>
          </a:p>
          <a:p>
            <a:pPr>
              <a:spcAft>
                <a:spcPts val="1800"/>
              </a:spcAft>
            </a:pPr>
            <a:r>
              <a:rPr lang="en-US" sz="4000" b="1" i="1" dirty="0"/>
              <a:t>Passover Number Three</a:t>
            </a:r>
            <a:r>
              <a:rPr lang="en-US" sz="4000" b="1" dirty="0"/>
              <a:t>: Luke 22:1, 8</a:t>
            </a:r>
          </a:p>
          <a:p>
            <a:pPr>
              <a:spcAft>
                <a:spcPts val="1800"/>
              </a:spcAft>
            </a:pPr>
            <a:r>
              <a:rPr lang="en-US" sz="4000" b="1" dirty="0"/>
              <a:t>“His parents went to Jerusalem every year at the Feast of the Passover” (Luke 2:41). </a:t>
            </a:r>
          </a:p>
        </p:txBody>
      </p:sp>
    </p:spTree>
    <p:extLst>
      <p:ext uri="{BB962C8B-B14F-4D97-AF65-F5344CB8AC3E}">
        <p14:creationId xmlns:p14="http://schemas.microsoft.com/office/powerpoint/2010/main" val="10940695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6" grpId="0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E561F39-C0B3-A84A-8859-1DF0F4E9923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023" t="9091" r="27341"/>
          <a:stretch/>
        </p:blipFill>
        <p:spPr>
          <a:xfrm>
            <a:off x="2642616" y="10"/>
            <a:ext cx="6501384" cy="685799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58B335D7-F747-F44B-A698-A4242BF023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0"/>
            <a:ext cx="80772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C56260D-4498-DA41-8571-8214A52DE9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8484" y="719407"/>
            <a:ext cx="7096201" cy="3204134"/>
          </a:xfrm>
        </p:spPr>
        <p:txBody>
          <a:bodyPr anchor="t">
            <a:normAutofit/>
          </a:bodyPr>
          <a:lstStyle/>
          <a:p>
            <a:pPr algn="l"/>
            <a:r>
              <a:rPr lang="en-US" sz="5400" b="1" dirty="0">
                <a:latin typeface="Calibri" panose="020F0502020204030204" pitchFamily="34" charset="0"/>
                <a:cs typeface="Calibri" panose="020F0502020204030204" pitchFamily="34" charset="0"/>
              </a:rPr>
              <a:t>Faithfulness in Worship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C2F6A84-DE03-E94B-BCC1-D3C4C4CEBB44}"/>
              </a:ext>
            </a:extLst>
          </p:cNvPr>
          <p:cNvCxnSpPr>
            <a:cxnSpLocks/>
          </p:cNvCxnSpPr>
          <p:nvPr/>
        </p:nvCxnSpPr>
        <p:spPr>
          <a:xfrm>
            <a:off x="494675" y="1545765"/>
            <a:ext cx="6510559" cy="0"/>
          </a:xfrm>
          <a:prstGeom prst="line">
            <a:avLst/>
          </a:prstGeom>
          <a:ln w="635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AFAB7A99-F3B7-D041-B01B-AD6F980143F2}"/>
              </a:ext>
            </a:extLst>
          </p:cNvPr>
          <p:cNvSpPr txBox="1"/>
          <p:nvPr/>
        </p:nvSpPr>
        <p:spPr>
          <a:xfrm>
            <a:off x="495946" y="1937288"/>
            <a:ext cx="8276095" cy="30931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41350" indent="-641350">
              <a:spcAft>
                <a:spcPts val="1800"/>
              </a:spcAft>
            </a:pPr>
            <a:r>
              <a:rPr lang="en-US" sz="4800" b="1" dirty="0"/>
              <a:t>1. Jesus put worship to God ahead of personal convenience. </a:t>
            </a:r>
          </a:p>
          <a:p>
            <a:pPr marL="1098550" lvl="1" indent="-6413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3600" b="1" dirty="0"/>
              <a:t>Matthew 6:33</a:t>
            </a:r>
          </a:p>
        </p:txBody>
      </p:sp>
    </p:spTree>
    <p:extLst>
      <p:ext uri="{BB962C8B-B14F-4D97-AF65-F5344CB8AC3E}">
        <p14:creationId xmlns:p14="http://schemas.microsoft.com/office/powerpoint/2010/main" val="32612838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uiExpand="1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E561F39-C0B3-A84A-8859-1DF0F4E9923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023" t="9091" r="27341"/>
          <a:stretch/>
        </p:blipFill>
        <p:spPr>
          <a:xfrm>
            <a:off x="2642616" y="10"/>
            <a:ext cx="6501384" cy="685799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58B335D7-F747-F44B-A698-A4242BF023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0"/>
            <a:ext cx="80772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C56260D-4498-DA41-8571-8214A52DE9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8484" y="719407"/>
            <a:ext cx="7096201" cy="3204134"/>
          </a:xfrm>
        </p:spPr>
        <p:txBody>
          <a:bodyPr anchor="t">
            <a:normAutofit/>
          </a:bodyPr>
          <a:lstStyle/>
          <a:p>
            <a:pPr algn="l"/>
            <a:r>
              <a:rPr lang="en-US" sz="5400" b="1" dirty="0">
                <a:latin typeface="Calibri" panose="020F0502020204030204" pitchFamily="34" charset="0"/>
                <a:cs typeface="Calibri" panose="020F0502020204030204" pitchFamily="34" charset="0"/>
              </a:rPr>
              <a:t>Faithfulness in Worship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C2F6A84-DE03-E94B-BCC1-D3C4C4CEBB44}"/>
              </a:ext>
            </a:extLst>
          </p:cNvPr>
          <p:cNvCxnSpPr>
            <a:cxnSpLocks/>
          </p:cNvCxnSpPr>
          <p:nvPr/>
        </p:nvCxnSpPr>
        <p:spPr>
          <a:xfrm>
            <a:off x="494675" y="1545765"/>
            <a:ext cx="6510559" cy="0"/>
          </a:xfrm>
          <a:prstGeom prst="line">
            <a:avLst/>
          </a:prstGeom>
          <a:ln w="635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AFAB7A99-F3B7-D041-B01B-AD6F980143F2}"/>
              </a:ext>
            </a:extLst>
          </p:cNvPr>
          <p:cNvSpPr txBox="1"/>
          <p:nvPr/>
        </p:nvSpPr>
        <p:spPr>
          <a:xfrm>
            <a:off x="495946" y="1937288"/>
            <a:ext cx="8276095" cy="30931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41350" indent="-641350">
              <a:spcAft>
                <a:spcPts val="1800"/>
              </a:spcAft>
            </a:pPr>
            <a:r>
              <a:rPr lang="en-US" sz="4800" b="1" dirty="0"/>
              <a:t>2. Jesus didn’t allow the hypocrisy of religious leaders to hinder His service. </a:t>
            </a:r>
          </a:p>
          <a:p>
            <a:pPr marL="1098550" lvl="1" indent="-6413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3600" b="1" dirty="0"/>
              <a:t>Matthew 23:3</a:t>
            </a:r>
          </a:p>
        </p:txBody>
      </p:sp>
    </p:spTree>
    <p:extLst>
      <p:ext uri="{BB962C8B-B14F-4D97-AF65-F5344CB8AC3E}">
        <p14:creationId xmlns:p14="http://schemas.microsoft.com/office/powerpoint/2010/main" val="38348331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uiExpand="1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E561F39-C0B3-A84A-8859-1DF0F4E9923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023" t="9091" r="27341"/>
          <a:stretch/>
        </p:blipFill>
        <p:spPr>
          <a:xfrm>
            <a:off x="2642616" y="10"/>
            <a:ext cx="6501384" cy="685799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58B335D7-F747-F44B-A698-A4242BF023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0"/>
            <a:ext cx="80772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C56260D-4498-DA41-8571-8214A52DE9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8484" y="719407"/>
            <a:ext cx="7096201" cy="3204134"/>
          </a:xfrm>
        </p:spPr>
        <p:txBody>
          <a:bodyPr anchor="t">
            <a:normAutofit/>
          </a:bodyPr>
          <a:lstStyle/>
          <a:p>
            <a:pPr algn="l"/>
            <a:r>
              <a:rPr lang="en-US" sz="5400" b="1" dirty="0">
                <a:latin typeface="Calibri" panose="020F0502020204030204" pitchFamily="34" charset="0"/>
                <a:cs typeface="Calibri" panose="020F0502020204030204" pitchFamily="34" charset="0"/>
              </a:rPr>
              <a:t>Faithfulness in Worship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C2F6A84-DE03-E94B-BCC1-D3C4C4CEBB44}"/>
              </a:ext>
            </a:extLst>
          </p:cNvPr>
          <p:cNvCxnSpPr>
            <a:cxnSpLocks/>
          </p:cNvCxnSpPr>
          <p:nvPr/>
        </p:nvCxnSpPr>
        <p:spPr>
          <a:xfrm>
            <a:off x="494675" y="1545765"/>
            <a:ext cx="6510559" cy="0"/>
          </a:xfrm>
          <a:prstGeom prst="line">
            <a:avLst/>
          </a:prstGeom>
          <a:ln w="635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AFAB7A99-F3B7-D041-B01B-AD6F980143F2}"/>
              </a:ext>
            </a:extLst>
          </p:cNvPr>
          <p:cNvSpPr txBox="1"/>
          <p:nvPr/>
        </p:nvSpPr>
        <p:spPr>
          <a:xfrm>
            <a:off x="495946" y="1937288"/>
            <a:ext cx="8276095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41350" indent="-641350">
              <a:spcAft>
                <a:spcPts val="1800"/>
              </a:spcAft>
            </a:pPr>
            <a:r>
              <a:rPr lang="en-US" sz="4800" b="1" dirty="0"/>
              <a:t>3. The faithfulness of parents affects the faithfulness of children. </a:t>
            </a:r>
          </a:p>
          <a:p>
            <a:pPr marL="1098550" lvl="1" indent="-6413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3600" b="1" dirty="0"/>
              <a:t>2 </a:t>
            </a:r>
            <a:r>
              <a:rPr lang="en-US" sz="3600" b="1"/>
              <a:t>Timothy 1:5</a:t>
            </a:r>
            <a:endParaRPr lang="en-US" sz="3600" b="1" dirty="0"/>
          </a:p>
          <a:p>
            <a:pPr marL="1098550" lvl="1" indent="-6413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3600" b="1" dirty="0"/>
              <a:t>Ephesians 6:4</a:t>
            </a:r>
          </a:p>
        </p:txBody>
      </p:sp>
    </p:spTree>
    <p:extLst>
      <p:ext uri="{BB962C8B-B14F-4D97-AF65-F5344CB8AC3E}">
        <p14:creationId xmlns:p14="http://schemas.microsoft.com/office/powerpoint/2010/main" val="1690685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uiExpand="1" build="p" bldLvl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E561F39-C0B3-A84A-8859-1DF0F4E9923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023" t="9091" r="27341"/>
          <a:stretch/>
        </p:blipFill>
        <p:spPr>
          <a:xfrm>
            <a:off x="2642616" y="10"/>
            <a:ext cx="6501384" cy="685799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58B335D7-F747-F44B-A698-A4242BF023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0"/>
            <a:ext cx="80772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C56260D-4498-DA41-8571-8214A52DE9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8484" y="719407"/>
            <a:ext cx="7096201" cy="3204134"/>
          </a:xfrm>
        </p:spPr>
        <p:txBody>
          <a:bodyPr anchor="t">
            <a:normAutofit/>
          </a:bodyPr>
          <a:lstStyle/>
          <a:p>
            <a:pPr algn="l"/>
            <a:r>
              <a:rPr lang="en-US" sz="5400" b="1" dirty="0">
                <a:latin typeface="Calibri" panose="020F0502020204030204" pitchFamily="34" charset="0"/>
                <a:cs typeface="Calibri" panose="020F0502020204030204" pitchFamily="34" charset="0"/>
              </a:rPr>
              <a:t>Faithfulness in Worship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C2F6A84-DE03-E94B-BCC1-D3C4C4CEBB44}"/>
              </a:ext>
            </a:extLst>
          </p:cNvPr>
          <p:cNvCxnSpPr>
            <a:cxnSpLocks/>
          </p:cNvCxnSpPr>
          <p:nvPr/>
        </p:nvCxnSpPr>
        <p:spPr>
          <a:xfrm>
            <a:off x="494675" y="1545765"/>
            <a:ext cx="6510559" cy="0"/>
          </a:xfrm>
          <a:prstGeom prst="line">
            <a:avLst/>
          </a:prstGeom>
          <a:ln w="635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AFAB7A99-F3B7-D041-B01B-AD6F980143F2}"/>
              </a:ext>
            </a:extLst>
          </p:cNvPr>
          <p:cNvSpPr txBox="1"/>
          <p:nvPr/>
        </p:nvSpPr>
        <p:spPr>
          <a:xfrm>
            <a:off x="495946" y="1937288"/>
            <a:ext cx="8276095" cy="30931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41350" indent="-641350">
              <a:spcAft>
                <a:spcPts val="1800"/>
              </a:spcAft>
            </a:pPr>
            <a:r>
              <a:rPr lang="en-US" sz="4800" b="1" dirty="0"/>
              <a:t>4. Jesus sought occasions to worship rather than exemptions from worship. </a:t>
            </a:r>
          </a:p>
          <a:p>
            <a:pPr marL="1098550" lvl="1" indent="-6413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3600" b="1" dirty="0"/>
              <a:t>Hebrews 13:17</a:t>
            </a:r>
          </a:p>
        </p:txBody>
      </p:sp>
    </p:spTree>
    <p:extLst>
      <p:ext uri="{BB962C8B-B14F-4D97-AF65-F5344CB8AC3E}">
        <p14:creationId xmlns:p14="http://schemas.microsoft.com/office/powerpoint/2010/main" val="50415806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uiExpand="1" build="p" bldLvl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E561F39-C0B3-A84A-8859-1DF0F4E9923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023" t="9091" r="27341"/>
          <a:stretch/>
        </p:blipFill>
        <p:spPr>
          <a:xfrm>
            <a:off x="2642616" y="10"/>
            <a:ext cx="6501384" cy="685799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58B335D7-F747-F44B-A698-A4242BF023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0"/>
            <a:ext cx="80772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C56260D-4498-DA41-8571-8214A52DE9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8484" y="719407"/>
            <a:ext cx="7096201" cy="3204134"/>
          </a:xfrm>
        </p:spPr>
        <p:txBody>
          <a:bodyPr anchor="t">
            <a:normAutofit/>
          </a:bodyPr>
          <a:lstStyle/>
          <a:p>
            <a:pPr algn="l"/>
            <a:r>
              <a:rPr lang="en-US" sz="5400" b="1" dirty="0">
                <a:latin typeface="Calibri" panose="020F0502020204030204" pitchFamily="34" charset="0"/>
                <a:cs typeface="Calibri" panose="020F0502020204030204" pitchFamily="34" charset="0"/>
              </a:rPr>
              <a:t>Faithfulness in Worship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C2F6A84-DE03-E94B-BCC1-D3C4C4CEBB44}"/>
              </a:ext>
            </a:extLst>
          </p:cNvPr>
          <p:cNvCxnSpPr>
            <a:cxnSpLocks/>
          </p:cNvCxnSpPr>
          <p:nvPr/>
        </p:nvCxnSpPr>
        <p:spPr>
          <a:xfrm>
            <a:off x="494675" y="1545765"/>
            <a:ext cx="6510559" cy="0"/>
          </a:xfrm>
          <a:prstGeom prst="line">
            <a:avLst/>
          </a:prstGeom>
          <a:ln w="635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AFAB7A99-F3B7-D041-B01B-AD6F980143F2}"/>
              </a:ext>
            </a:extLst>
          </p:cNvPr>
          <p:cNvSpPr txBox="1"/>
          <p:nvPr/>
        </p:nvSpPr>
        <p:spPr>
          <a:xfrm>
            <a:off x="495946" y="1937288"/>
            <a:ext cx="8276095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41350" indent="-641350">
              <a:spcAft>
                <a:spcPts val="1800"/>
              </a:spcAft>
            </a:pPr>
            <a:r>
              <a:rPr lang="en-US" sz="4400" b="1" dirty="0"/>
              <a:t>5. If Deity has given us an example of faithfulness in worship, we should imitate it. </a:t>
            </a:r>
            <a:endParaRPr lang="en-US" sz="3600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6D74E9E-136B-724A-B183-67A44A90B3A3}"/>
              </a:ext>
            </a:extLst>
          </p:cNvPr>
          <p:cNvSpPr txBox="1"/>
          <p:nvPr/>
        </p:nvSpPr>
        <p:spPr>
          <a:xfrm>
            <a:off x="493363" y="4181959"/>
            <a:ext cx="8276095" cy="1289777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marL="1098550" lvl="1" indent="-6413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600" b="1" dirty="0"/>
              <a:t>Matthew 3:15</a:t>
            </a:r>
          </a:p>
          <a:p>
            <a:pPr marL="1098550" lvl="1" indent="-6413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600" b="1" dirty="0"/>
              <a:t>James 4:8</a:t>
            </a:r>
          </a:p>
          <a:p>
            <a:pPr marL="1098550" lvl="1" indent="-6413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600" b="1" dirty="0"/>
              <a:t>John 13:15</a:t>
            </a:r>
          </a:p>
          <a:p>
            <a:pPr marL="1098550" lvl="1" indent="-6413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600" b="1" dirty="0"/>
              <a:t>Ephesians 5:1</a:t>
            </a:r>
          </a:p>
        </p:txBody>
      </p:sp>
    </p:spTree>
    <p:extLst>
      <p:ext uri="{BB962C8B-B14F-4D97-AF65-F5344CB8AC3E}">
        <p14:creationId xmlns:p14="http://schemas.microsoft.com/office/powerpoint/2010/main" val="394661428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uiExpand="1" build="p" bldLvl="2"/>
      <p:bldP spid="8" grpId="0" uiExpand="1" build="p" bldLvl="2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258</Words>
  <Application>Microsoft Macintosh PowerPoint</Application>
  <PresentationFormat>On-screen Show (4:3)</PresentationFormat>
  <Paragraphs>35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Luke 4:16</vt:lpstr>
      <vt:lpstr>“As His Custom Was”</vt:lpstr>
      <vt:lpstr>“As His Custom Was”</vt:lpstr>
      <vt:lpstr>Faithfulness in Worship</vt:lpstr>
      <vt:lpstr>Faithfulness in Worship</vt:lpstr>
      <vt:lpstr>Faithfulness in Worship</vt:lpstr>
      <vt:lpstr>Faithfulness in Worship</vt:lpstr>
      <vt:lpstr>Faithfulness in Worship</vt:lpstr>
      <vt:lpstr>Faithfulness in Worship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Luke 4:16</dc:title>
  <dc:creator>Kyle Pope</dc:creator>
  <cp:lastModifiedBy>Kyle Pope</cp:lastModifiedBy>
  <cp:revision>7</cp:revision>
  <dcterms:created xsi:type="dcterms:W3CDTF">2022-04-17T00:58:28Z</dcterms:created>
  <dcterms:modified xsi:type="dcterms:W3CDTF">2022-04-18T01:37:23Z</dcterms:modified>
</cp:coreProperties>
</file>