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97"/>
  </p:normalViewPr>
  <p:slideViewPr>
    <p:cSldViewPr snapToGrid="0" snapToObjects="1">
      <p:cViewPr varScale="1">
        <p:scale>
          <a:sx n="85" d="100"/>
          <a:sy n="85" d="100"/>
        </p:scale>
        <p:origin x="13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4D836B-9873-704E-BCC3-9FF9A9F05923}" type="datetimeFigureOut">
              <a:rPr lang="en-US" smtClean="0"/>
              <a:t>7/4/22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356171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4D836B-9873-704E-BCC3-9FF9A9F05923}" type="datetimeFigureOut">
              <a:rPr lang="en-US" smtClean="0"/>
              <a:t>7/4/22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22867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4D836B-9873-704E-BCC3-9FF9A9F05923}" type="datetimeFigureOut">
              <a:rPr lang="en-US" smtClean="0"/>
              <a:t>7/4/22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1352674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4D836B-9873-704E-BCC3-9FF9A9F05923}" type="datetimeFigureOut">
              <a:rPr lang="en-US" smtClean="0"/>
              <a:t>7/4/22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966595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4D836B-9873-704E-BCC3-9FF9A9F05923}" type="datetimeFigureOut">
              <a:rPr lang="en-US" smtClean="0"/>
              <a:t>7/4/22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65084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4D836B-9873-704E-BCC3-9FF9A9F05923}" type="datetimeFigureOut">
              <a:rPr lang="en-US" smtClean="0"/>
              <a:t>7/4/22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2816763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4D836B-9873-704E-BCC3-9FF9A9F05923}" type="datetimeFigureOut">
              <a:rPr lang="en-US" smtClean="0"/>
              <a:t>7/4/22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73071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4D836B-9873-704E-BCC3-9FF9A9F05923}" type="datetimeFigureOut">
              <a:rPr lang="en-US" smtClean="0"/>
              <a:t>7/4/22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3639331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D836B-9873-704E-BCC3-9FF9A9F05923}" type="datetimeFigureOut">
              <a:rPr lang="en-US" smtClean="0"/>
              <a:t>7/4/22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71903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4D836B-9873-704E-BCC3-9FF9A9F05923}" type="datetimeFigureOut">
              <a:rPr lang="en-US" smtClean="0"/>
              <a:t>7/4/22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253166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4D836B-9873-704E-BCC3-9FF9A9F05923}" type="datetimeFigureOut">
              <a:rPr lang="en-US" smtClean="0"/>
              <a:t>7/4/22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2E23F-7F64-9E46-8A33-B7752DAC893C}" type="slidenum">
              <a:rPr lang="en-US" smtClean="0"/>
              <a:t>‹#›</a:t>
            </a:fld>
            <a:endParaRPr lang="en-US"/>
          </a:p>
        </p:txBody>
      </p:sp>
    </p:spTree>
    <p:extLst>
      <p:ext uri="{BB962C8B-B14F-4D97-AF65-F5344CB8AC3E}">
        <p14:creationId xmlns:p14="http://schemas.microsoft.com/office/powerpoint/2010/main" val="2098101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D836B-9873-704E-BCC3-9FF9A9F05923}" type="datetimeFigureOut">
              <a:rPr lang="en-US" smtClean="0"/>
              <a:t>7/4/22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2E23F-7F64-9E46-8A33-B7752DAC893C}" type="slidenum">
              <a:rPr lang="en-US" smtClean="0"/>
              <a:t>‹#›</a:t>
            </a:fld>
            <a:endParaRPr lang="en-US"/>
          </a:p>
        </p:txBody>
      </p:sp>
    </p:spTree>
    <p:extLst>
      <p:ext uri="{BB962C8B-B14F-4D97-AF65-F5344CB8AC3E}">
        <p14:creationId xmlns:p14="http://schemas.microsoft.com/office/powerpoint/2010/main" val="2368783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E79-6022-4740-AF07-132FECE44C65}"/>
              </a:ext>
            </a:extLst>
          </p:cNvPr>
          <p:cNvSpPr>
            <a:spLocks noGrp="1"/>
          </p:cNvSpPr>
          <p:nvPr>
            <p:ph type="ctrTitle"/>
          </p:nvPr>
        </p:nvSpPr>
        <p:spPr>
          <a:xfrm>
            <a:off x="2908093" y="342876"/>
            <a:ext cx="5816182" cy="1005478"/>
          </a:xfrm>
        </p:spPr>
        <p:txBody>
          <a:bodyPr/>
          <a:lstStyle/>
          <a:p>
            <a:r>
              <a:rPr lang="en-US" b="1" dirty="0">
                <a:solidFill>
                  <a:schemeClr val="bg1"/>
                </a:solidFill>
                <a:latin typeface="Calibri" panose="020F0502020204030204" pitchFamily="34" charset="0"/>
                <a:cs typeface="Calibri" panose="020F0502020204030204" pitchFamily="34" charset="0"/>
              </a:rPr>
              <a:t>Haggai 1:1-4</a:t>
            </a:r>
          </a:p>
        </p:txBody>
      </p:sp>
      <p:sp>
        <p:nvSpPr>
          <p:cNvPr id="3" name="Subtitle 2">
            <a:extLst>
              <a:ext uri="{FF2B5EF4-FFF2-40B4-BE49-F238E27FC236}">
                <a16:creationId xmlns:a16="http://schemas.microsoft.com/office/drawing/2014/main" id="{CFB6725D-50F2-5941-9FB7-99FA8A719A03}"/>
              </a:ext>
            </a:extLst>
          </p:cNvPr>
          <p:cNvSpPr>
            <a:spLocks noGrp="1"/>
          </p:cNvSpPr>
          <p:nvPr>
            <p:ph type="subTitle" idx="1"/>
          </p:nvPr>
        </p:nvSpPr>
        <p:spPr>
          <a:xfrm>
            <a:off x="2938072" y="1813302"/>
            <a:ext cx="5797445" cy="4819973"/>
          </a:xfrm>
        </p:spPr>
        <p:txBody>
          <a:bodyPr>
            <a:normAutofit/>
          </a:bodyPr>
          <a:lstStyle/>
          <a:p>
            <a:r>
              <a:rPr lang="en-US" sz="3400" b="1" dirty="0">
                <a:solidFill>
                  <a:schemeClr val="bg1"/>
                </a:solidFill>
              </a:rPr>
              <a:t>“In the second year of King Darius, in the sixth month, on the first day of the month, the word of the LORD came by Haggai the prophet to Zerubbabel the son of </a:t>
            </a:r>
            <a:r>
              <a:rPr lang="en-US" sz="3400" b="1" dirty="0" err="1">
                <a:solidFill>
                  <a:schemeClr val="bg1"/>
                </a:solidFill>
              </a:rPr>
              <a:t>Shealtiel</a:t>
            </a:r>
            <a:r>
              <a:rPr lang="en-US" sz="3400" b="1" dirty="0">
                <a:solidFill>
                  <a:schemeClr val="bg1"/>
                </a:solidFill>
              </a:rPr>
              <a:t>, governor of Judah, and to Joshua the son of </a:t>
            </a:r>
            <a:r>
              <a:rPr lang="en-US" sz="3400" b="1" dirty="0" err="1">
                <a:solidFill>
                  <a:schemeClr val="bg1"/>
                </a:solidFill>
              </a:rPr>
              <a:t>Jehozadak</a:t>
            </a:r>
            <a:r>
              <a:rPr lang="en-US" sz="3400" b="1" dirty="0">
                <a:solidFill>
                  <a:schemeClr val="bg1"/>
                </a:solidFill>
              </a:rPr>
              <a:t>, the high priest, saying,. . .”</a:t>
            </a:r>
          </a:p>
        </p:txBody>
      </p:sp>
      <p:pic>
        <p:nvPicPr>
          <p:cNvPr id="4" name="Picture 3" descr="Mountain scenery with tea fields">
            <a:extLst>
              <a:ext uri="{FF2B5EF4-FFF2-40B4-BE49-F238E27FC236}">
                <a16:creationId xmlns:a16="http://schemas.microsoft.com/office/drawing/2014/main" id="{0DF84D64-E4A1-F846-AE4E-E75697B547C8}"/>
              </a:ext>
            </a:extLst>
          </p:cNvPr>
          <p:cNvPicPr>
            <a:picLocks noChangeAspect="1"/>
          </p:cNvPicPr>
          <p:nvPr/>
        </p:nvPicPr>
        <p:blipFill rotWithShape="1">
          <a:blip r:embed="rId2"/>
          <a:srcRect l="40655" r="39483"/>
          <a:stretch/>
        </p:blipFill>
        <p:spPr>
          <a:xfrm>
            <a:off x="0" y="0"/>
            <a:ext cx="2578308" cy="6858000"/>
          </a:xfrm>
          <a:prstGeom prst="rect">
            <a:avLst/>
          </a:prstGeom>
        </p:spPr>
      </p:pic>
      <p:cxnSp>
        <p:nvCxnSpPr>
          <p:cNvPr id="6" name="Straight Connector 5">
            <a:extLst>
              <a:ext uri="{FF2B5EF4-FFF2-40B4-BE49-F238E27FC236}">
                <a16:creationId xmlns:a16="http://schemas.microsoft.com/office/drawing/2014/main" id="{D9DF95DC-D41F-2A40-80F2-EA42A9AE0318}"/>
              </a:ext>
            </a:extLst>
          </p:cNvPr>
          <p:cNvCxnSpPr/>
          <p:nvPr/>
        </p:nvCxnSpPr>
        <p:spPr>
          <a:xfrm>
            <a:off x="2898183" y="1487837"/>
            <a:ext cx="5827363"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27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E79-6022-4740-AF07-132FECE44C65}"/>
              </a:ext>
            </a:extLst>
          </p:cNvPr>
          <p:cNvSpPr>
            <a:spLocks noGrp="1"/>
          </p:cNvSpPr>
          <p:nvPr>
            <p:ph type="ctrTitle"/>
          </p:nvPr>
        </p:nvSpPr>
        <p:spPr>
          <a:xfrm>
            <a:off x="2908093" y="342876"/>
            <a:ext cx="5816182" cy="1005478"/>
          </a:xfrm>
        </p:spPr>
        <p:txBody>
          <a:bodyPr/>
          <a:lstStyle/>
          <a:p>
            <a:r>
              <a:rPr lang="en-US" b="1" dirty="0">
                <a:solidFill>
                  <a:schemeClr val="bg1"/>
                </a:solidFill>
                <a:latin typeface="Calibri" panose="020F0502020204030204" pitchFamily="34" charset="0"/>
                <a:cs typeface="Calibri" panose="020F0502020204030204" pitchFamily="34" charset="0"/>
              </a:rPr>
              <a:t>Haggai 1:1-4</a:t>
            </a:r>
          </a:p>
        </p:txBody>
      </p:sp>
      <p:sp>
        <p:nvSpPr>
          <p:cNvPr id="3" name="Subtitle 2">
            <a:extLst>
              <a:ext uri="{FF2B5EF4-FFF2-40B4-BE49-F238E27FC236}">
                <a16:creationId xmlns:a16="http://schemas.microsoft.com/office/drawing/2014/main" id="{CFB6725D-50F2-5941-9FB7-99FA8A719A03}"/>
              </a:ext>
            </a:extLst>
          </p:cNvPr>
          <p:cNvSpPr>
            <a:spLocks noGrp="1"/>
          </p:cNvSpPr>
          <p:nvPr>
            <p:ph type="subTitle" idx="1"/>
          </p:nvPr>
        </p:nvSpPr>
        <p:spPr>
          <a:xfrm>
            <a:off x="2938072" y="1813302"/>
            <a:ext cx="5797445" cy="4819973"/>
          </a:xfrm>
        </p:spPr>
        <p:txBody>
          <a:bodyPr>
            <a:normAutofit lnSpcReduction="10000"/>
          </a:bodyPr>
          <a:lstStyle/>
          <a:p>
            <a:r>
              <a:rPr lang="en-US" sz="3400" b="1" dirty="0">
                <a:solidFill>
                  <a:schemeClr val="bg1"/>
                </a:solidFill>
              </a:rPr>
              <a:t>“. . . ‘Thus speaks the LORD of hosts, saying: This people says, “The time has not come, the time that the LORD’S house should be built.”’ Then the word of the LORD came by Haggai the prophet, saying, ‘Is it time for you yourselves to dwell in your paneled houses, and this temple to lie in ruins?’” (NKJV).</a:t>
            </a:r>
          </a:p>
        </p:txBody>
      </p:sp>
      <p:pic>
        <p:nvPicPr>
          <p:cNvPr id="4" name="Picture 3" descr="Mountain scenery with tea fields">
            <a:extLst>
              <a:ext uri="{FF2B5EF4-FFF2-40B4-BE49-F238E27FC236}">
                <a16:creationId xmlns:a16="http://schemas.microsoft.com/office/drawing/2014/main" id="{0DF84D64-E4A1-F846-AE4E-E75697B547C8}"/>
              </a:ext>
            </a:extLst>
          </p:cNvPr>
          <p:cNvPicPr>
            <a:picLocks noChangeAspect="1"/>
          </p:cNvPicPr>
          <p:nvPr/>
        </p:nvPicPr>
        <p:blipFill rotWithShape="1">
          <a:blip r:embed="rId2"/>
          <a:srcRect l="40655" r="39483"/>
          <a:stretch/>
        </p:blipFill>
        <p:spPr>
          <a:xfrm>
            <a:off x="0" y="0"/>
            <a:ext cx="2578308" cy="6858000"/>
          </a:xfrm>
          <a:prstGeom prst="rect">
            <a:avLst/>
          </a:prstGeom>
        </p:spPr>
      </p:pic>
      <p:cxnSp>
        <p:nvCxnSpPr>
          <p:cNvPr id="6" name="Straight Connector 5">
            <a:extLst>
              <a:ext uri="{FF2B5EF4-FFF2-40B4-BE49-F238E27FC236}">
                <a16:creationId xmlns:a16="http://schemas.microsoft.com/office/drawing/2014/main" id="{D9DF95DC-D41F-2A40-80F2-EA42A9AE0318}"/>
              </a:ext>
            </a:extLst>
          </p:cNvPr>
          <p:cNvCxnSpPr/>
          <p:nvPr/>
        </p:nvCxnSpPr>
        <p:spPr>
          <a:xfrm>
            <a:off x="2898183" y="1487837"/>
            <a:ext cx="5827363"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37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E79-6022-4740-AF07-132FECE44C65}"/>
              </a:ext>
            </a:extLst>
          </p:cNvPr>
          <p:cNvSpPr>
            <a:spLocks noGrp="1"/>
          </p:cNvSpPr>
          <p:nvPr>
            <p:ph type="ctrTitle"/>
          </p:nvPr>
        </p:nvSpPr>
        <p:spPr>
          <a:xfrm>
            <a:off x="2908093" y="342876"/>
            <a:ext cx="5816182" cy="1005478"/>
          </a:xfrm>
        </p:spPr>
        <p:txBody>
          <a:bodyPr/>
          <a:lstStyle/>
          <a:p>
            <a:r>
              <a:rPr lang="en-US" b="1" dirty="0">
                <a:solidFill>
                  <a:schemeClr val="bg1"/>
                </a:solidFill>
                <a:latin typeface="Calibri" panose="020F0502020204030204" pitchFamily="34" charset="0"/>
                <a:cs typeface="Calibri" panose="020F0502020204030204" pitchFamily="34" charset="0"/>
              </a:rPr>
              <a:t>Haggai 1:1-4</a:t>
            </a:r>
          </a:p>
        </p:txBody>
      </p:sp>
      <p:sp>
        <p:nvSpPr>
          <p:cNvPr id="3" name="Subtitle 2">
            <a:extLst>
              <a:ext uri="{FF2B5EF4-FFF2-40B4-BE49-F238E27FC236}">
                <a16:creationId xmlns:a16="http://schemas.microsoft.com/office/drawing/2014/main" id="{CFB6725D-50F2-5941-9FB7-99FA8A719A03}"/>
              </a:ext>
            </a:extLst>
          </p:cNvPr>
          <p:cNvSpPr>
            <a:spLocks noGrp="1"/>
          </p:cNvSpPr>
          <p:nvPr>
            <p:ph type="subTitle" idx="1"/>
          </p:nvPr>
        </p:nvSpPr>
        <p:spPr>
          <a:xfrm>
            <a:off x="2938072" y="1813302"/>
            <a:ext cx="5797445" cy="4819973"/>
          </a:xfrm>
        </p:spPr>
        <p:txBody>
          <a:bodyPr>
            <a:normAutofit/>
          </a:bodyPr>
          <a:lstStyle/>
          <a:p>
            <a:pPr>
              <a:spcAft>
                <a:spcPts val="1200"/>
              </a:spcAft>
            </a:pPr>
            <a:r>
              <a:rPr lang="en-US" sz="3400" b="1" dirty="0">
                <a:solidFill>
                  <a:schemeClr val="bg1"/>
                </a:solidFill>
              </a:rPr>
              <a:t>The Lord rebukes the people for working on their own homes, but procrastinating work on the temple.</a:t>
            </a:r>
          </a:p>
          <a:p>
            <a:pPr>
              <a:spcAft>
                <a:spcPts val="1200"/>
              </a:spcAft>
            </a:pPr>
            <a:r>
              <a:rPr lang="en-US" sz="3400" b="1" dirty="0">
                <a:solidFill>
                  <a:schemeClr val="bg1"/>
                </a:solidFill>
              </a:rPr>
              <a:t>A common problem</a:t>
            </a:r>
          </a:p>
          <a:p>
            <a:pPr>
              <a:spcAft>
                <a:spcPts val="1200"/>
              </a:spcAft>
            </a:pPr>
            <a:r>
              <a:rPr lang="en-US" sz="3400" b="1" dirty="0">
                <a:solidFill>
                  <a:schemeClr val="bg1"/>
                </a:solidFill>
              </a:rPr>
              <a:t>Wait until later!</a:t>
            </a:r>
          </a:p>
          <a:p>
            <a:pPr>
              <a:spcAft>
                <a:spcPts val="1200"/>
              </a:spcAft>
            </a:pPr>
            <a:r>
              <a:rPr lang="en-US" sz="3400" b="1" i="1" dirty="0">
                <a:solidFill>
                  <a:schemeClr val="bg1"/>
                </a:solidFill>
              </a:rPr>
              <a:t>Is procrastination a problem for you?</a:t>
            </a:r>
          </a:p>
        </p:txBody>
      </p:sp>
      <p:pic>
        <p:nvPicPr>
          <p:cNvPr id="4" name="Picture 3" descr="Mountain scenery with tea fields">
            <a:extLst>
              <a:ext uri="{FF2B5EF4-FFF2-40B4-BE49-F238E27FC236}">
                <a16:creationId xmlns:a16="http://schemas.microsoft.com/office/drawing/2014/main" id="{0DF84D64-E4A1-F846-AE4E-E75697B547C8}"/>
              </a:ext>
            </a:extLst>
          </p:cNvPr>
          <p:cNvPicPr>
            <a:picLocks noChangeAspect="1"/>
          </p:cNvPicPr>
          <p:nvPr/>
        </p:nvPicPr>
        <p:blipFill rotWithShape="1">
          <a:blip r:embed="rId2"/>
          <a:srcRect l="40655" r="39483"/>
          <a:stretch/>
        </p:blipFill>
        <p:spPr>
          <a:xfrm>
            <a:off x="0" y="0"/>
            <a:ext cx="2578308" cy="6858000"/>
          </a:xfrm>
          <a:prstGeom prst="rect">
            <a:avLst/>
          </a:prstGeom>
        </p:spPr>
      </p:pic>
      <p:cxnSp>
        <p:nvCxnSpPr>
          <p:cNvPr id="6" name="Straight Connector 5">
            <a:extLst>
              <a:ext uri="{FF2B5EF4-FFF2-40B4-BE49-F238E27FC236}">
                <a16:creationId xmlns:a16="http://schemas.microsoft.com/office/drawing/2014/main" id="{D9DF95DC-D41F-2A40-80F2-EA42A9AE0318}"/>
              </a:ext>
            </a:extLst>
          </p:cNvPr>
          <p:cNvCxnSpPr/>
          <p:nvPr/>
        </p:nvCxnSpPr>
        <p:spPr>
          <a:xfrm>
            <a:off x="2898183" y="1487837"/>
            <a:ext cx="5827363"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228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E79-6022-4740-AF07-132FECE44C65}"/>
              </a:ext>
            </a:extLst>
          </p:cNvPr>
          <p:cNvSpPr>
            <a:spLocks noGrp="1"/>
          </p:cNvSpPr>
          <p:nvPr>
            <p:ph type="ctrTitle"/>
          </p:nvPr>
        </p:nvSpPr>
        <p:spPr>
          <a:xfrm>
            <a:off x="2908093" y="342876"/>
            <a:ext cx="5816182" cy="1005478"/>
          </a:xfrm>
        </p:spPr>
        <p:txBody>
          <a:bodyPr/>
          <a:lstStyle/>
          <a:p>
            <a:r>
              <a:rPr lang="en-US" b="1" dirty="0">
                <a:solidFill>
                  <a:schemeClr val="bg1"/>
                </a:solidFill>
                <a:latin typeface="Calibri" panose="020F0502020204030204" pitchFamily="34" charset="0"/>
                <a:cs typeface="Calibri" panose="020F0502020204030204" pitchFamily="34" charset="0"/>
              </a:rPr>
              <a:t>Procrastination</a:t>
            </a:r>
          </a:p>
        </p:txBody>
      </p:sp>
      <p:sp>
        <p:nvSpPr>
          <p:cNvPr id="3" name="Subtitle 2">
            <a:extLst>
              <a:ext uri="{FF2B5EF4-FFF2-40B4-BE49-F238E27FC236}">
                <a16:creationId xmlns:a16="http://schemas.microsoft.com/office/drawing/2014/main" id="{CFB6725D-50F2-5941-9FB7-99FA8A719A03}"/>
              </a:ext>
            </a:extLst>
          </p:cNvPr>
          <p:cNvSpPr>
            <a:spLocks noGrp="1"/>
          </p:cNvSpPr>
          <p:nvPr>
            <p:ph type="subTitle" idx="1"/>
          </p:nvPr>
        </p:nvSpPr>
        <p:spPr>
          <a:xfrm>
            <a:off x="2938072" y="1813302"/>
            <a:ext cx="5797445" cy="4819973"/>
          </a:xfrm>
        </p:spPr>
        <p:txBody>
          <a:bodyPr>
            <a:normAutofit/>
          </a:bodyPr>
          <a:lstStyle/>
          <a:p>
            <a:pPr>
              <a:spcAft>
                <a:spcPts val="1200"/>
              </a:spcAft>
            </a:pPr>
            <a:r>
              <a:rPr lang="en-US" sz="3400" b="1" dirty="0">
                <a:solidFill>
                  <a:schemeClr val="bg1"/>
                </a:solidFill>
              </a:rPr>
              <a:t>Why Do People Procrastinate?</a:t>
            </a:r>
          </a:p>
          <a:p>
            <a:pPr>
              <a:spcAft>
                <a:spcPts val="1200"/>
              </a:spcAft>
            </a:pPr>
            <a:r>
              <a:rPr lang="en-US" sz="4400" b="1" dirty="0">
                <a:solidFill>
                  <a:schemeClr val="bg1"/>
                </a:solidFill>
              </a:rPr>
              <a:t>Laziness</a:t>
            </a:r>
            <a:endParaRPr lang="en-US" sz="2800" b="1" dirty="0">
              <a:solidFill>
                <a:schemeClr val="bg1"/>
              </a:solidFill>
            </a:endParaRPr>
          </a:p>
          <a:p>
            <a:pPr>
              <a:spcAft>
                <a:spcPts val="600"/>
              </a:spcAft>
            </a:pPr>
            <a:r>
              <a:rPr lang="en-US" sz="3400" b="1" dirty="0">
                <a:solidFill>
                  <a:schemeClr val="bg1"/>
                </a:solidFill>
              </a:rPr>
              <a:t>Consider the ant (Prov. 6:6-11)</a:t>
            </a:r>
          </a:p>
          <a:p>
            <a:pPr>
              <a:spcAft>
                <a:spcPts val="600"/>
              </a:spcAft>
            </a:pPr>
            <a:r>
              <a:rPr lang="en-US" sz="3400" b="1" dirty="0">
                <a:solidFill>
                  <a:schemeClr val="bg1"/>
                </a:solidFill>
              </a:rPr>
              <a:t>One devoid of understanding (Prov. 24:30-34)</a:t>
            </a:r>
          </a:p>
          <a:p>
            <a:pPr>
              <a:spcAft>
                <a:spcPts val="600"/>
              </a:spcAft>
            </a:pPr>
            <a:r>
              <a:rPr lang="en-US" sz="3400" b="1" dirty="0">
                <a:solidFill>
                  <a:schemeClr val="bg1"/>
                </a:solidFill>
              </a:rPr>
              <a:t>Excuses (Prov. 26:13-16)</a:t>
            </a:r>
          </a:p>
        </p:txBody>
      </p:sp>
      <p:pic>
        <p:nvPicPr>
          <p:cNvPr id="4" name="Picture 3" descr="Mountain scenery with tea fields">
            <a:extLst>
              <a:ext uri="{FF2B5EF4-FFF2-40B4-BE49-F238E27FC236}">
                <a16:creationId xmlns:a16="http://schemas.microsoft.com/office/drawing/2014/main" id="{0DF84D64-E4A1-F846-AE4E-E75697B547C8}"/>
              </a:ext>
            </a:extLst>
          </p:cNvPr>
          <p:cNvPicPr>
            <a:picLocks noChangeAspect="1"/>
          </p:cNvPicPr>
          <p:nvPr/>
        </p:nvPicPr>
        <p:blipFill rotWithShape="1">
          <a:blip r:embed="rId2"/>
          <a:srcRect l="40655" r="39483"/>
          <a:stretch/>
        </p:blipFill>
        <p:spPr>
          <a:xfrm>
            <a:off x="0" y="0"/>
            <a:ext cx="2578308" cy="6858000"/>
          </a:xfrm>
          <a:prstGeom prst="rect">
            <a:avLst/>
          </a:prstGeom>
        </p:spPr>
      </p:pic>
      <p:cxnSp>
        <p:nvCxnSpPr>
          <p:cNvPr id="6" name="Straight Connector 5">
            <a:extLst>
              <a:ext uri="{FF2B5EF4-FFF2-40B4-BE49-F238E27FC236}">
                <a16:creationId xmlns:a16="http://schemas.microsoft.com/office/drawing/2014/main" id="{D9DF95DC-D41F-2A40-80F2-EA42A9AE0318}"/>
              </a:ext>
            </a:extLst>
          </p:cNvPr>
          <p:cNvCxnSpPr/>
          <p:nvPr/>
        </p:nvCxnSpPr>
        <p:spPr>
          <a:xfrm>
            <a:off x="2898183" y="1487837"/>
            <a:ext cx="5827363"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4770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E79-6022-4740-AF07-132FECE44C65}"/>
              </a:ext>
            </a:extLst>
          </p:cNvPr>
          <p:cNvSpPr>
            <a:spLocks noGrp="1"/>
          </p:cNvSpPr>
          <p:nvPr>
            <p:ph type="ctrTitle"/>
          </p:nvPr>
        </p:nvSpPr>
        <p:spPr>
          <a:xfrm>
            <a:off x="2908093" y="342876"/>
            <a:ext cx="5816182" cy="1005478"/>
          </a:xfrm>
        </p:spPr>
        <p:txBody>
          <a:bodyPr/>
          <a:lstStyle/>
          <a:p>
            <a:r>
              <a:rPr lang="en-US" b="1" dirty="0">
                <a:solidFill>
                  <a:schemeClr val="bg1"/>
                </a:solidFill>
                <a:latin typeface="Calibri" panose="020F0502020204030204" pitchFamily="34" charset="0"/>
                <a:cs typeface="Calibri" panose="020F0502020204030204" pitchFamily="34" charset="0"/>
              </a:rPr>
              <a:t>Procrastination</a:t>
            </a:r>
          </a:p>
        </p:txBody>
      </p:sp>
      <p:sp>
        <p:nvSpPr>
          <p:cNvPr id="3" name="Subtitle 2">
            <a:extLst>
              <a:ext uri="{FF2B5EF4-FFF2-40B4-BE49-F238E27FC236}">
                <a16:creationId xmlns:a16="http://schemas.microsoft.com/office/drawing/2014/main" id="{CFB6725D-50F2-5941-9FB7-99FA8A719A03}"/>
              </a:ext>
            </a:extLst>
          </p:cNvPr>
          <p:cNvSpPr>
            <a:spLocks noGrp="1"/>
          </p:cNvSpPr>
          <p:nvPr>
            <p:ph type="subTitle" idx="1"/>
          </p:nvPr>
        </p:nvSpPr>
        <p:spPr>
          <a:xfrm>
            <a:off x="2938072" y="1813302"/>
            <a:ext cx="5797445" cy="4819973"/>
          </a:xfrm>
        </p:spPr>
        <p:txBody>
          <a:bodyPr>
            <a:normAutofit/>
          </a:bodyPr>
          <a:lstStyle/>
          <a:p>
            <a:pPr>
              <a:spcAft>
                <a:spcPts val="1200"/>
              </a:spcAft>
            </a:pPr>
            <a:r>
              <a:rPr lang="en-US" sz="3400" b="1" dirty="0">
                <a:solidFill>
                  <a:schemeClr val="bg1"/>
                </a:solidFill>
              </a:rPr>
              <a:t>Why Do People Procrastinate?</a:t>
            </a:r>
          </a:p>
          <a:p>
            <a:pPr>
              <a:spcAft>
                <a:spcPts val="1200"/>
              </a:spcAft>
            </a:pPr>
            <a:r>
              <a:rPr lang="en-US" sz="4400" b="1" dirty="0">
                <a:solidFill>
                  <a:schemeClr val="bg1"/>
                </a:solidFill>
              </a:rPr>
              <a:t>Priorities</a:t>
            </a:r>
            <a:endParaRPr lang="en-US" sz="2800" b="1" dirty="0">
              <a:solidFill>
                <a:schemeClr val="bg1"/>
              </a:solidFill>
            </a:endParaRPr>
          </a:p>
          <a:p>
            <a:pPr>
              <a:spcAft>
                <a:spcPts val="600"/>
              </a:spcAft>
            </a:pPr>
            <a:r>
              <a:rPr lang="en-US" sz="3400" b="1" dirty="0">
                <a:solidFill>
                  <a:schemeClr val="bg1"/>
                </a:solidFill>
              </a:rPr>
              <a:t>Seeking treasures on earth (Matt. 6:19-21)</a:t>
            </a:r>
          </a:p>
          <a:p>
            <a:pPr>
              <a:spcAft>
                <a:spcPts val="600"/>
              </a:spcAft>
            </a:pPr>
            <a:r>
              <a:rPr lang="en-US" sz="3400" b="1" dirty="0">
                <a:solidFill>
                  <a:schemeClr val="bg1"/>
                </a:solidFill>
              </a:rPr>
              <a:t>Honoring man more than God (Matt. 6:24)</a:t>
            </a:r>
          </a:p>
          <a:p>
            <a:pPr>
              <a:spcAft>
                <a:spcPts val="600"/>
              </a:spcAft>
            </a:pPr>
            <a:r>
              <a:rPr lang="en-US" sz="3400" b="1" dirty="0">
                <a:solidFill>
                  <a:schemeClr val="bg1"/>
                </a:solidFill>
              </a:rPr>
              <a:t>“Seek FIRST” (Matt. 6:33)</a:t>
            </a:r>
          </a:p>
        </p:txBody>
      </p:sp>
      <p:pic>
        <p:nvPicPr>
          <p:cNvPr id="4" name="Picture 3" descr="Mountain scenery with tea fields">
            <a:extLst>
              <a:ext uri="{FF2B5EF4-FFF2-40B4-BE49-F238E27FC236}">
                <a16:creationId xmlns:a16="http://schemas.microsoft.com/office/drawing/2014/main" id="{0DF84D64-E4A1-F846-AE4E-E75697B547C8}"/>
              </a:ext>
            </a:extLst>
          </p:cNvPr>
          <p:cNvPicPr>
            <a:picLocks noChangeAspect="1"/>
          </p:cNvPicPr>
          <p:nvPr/>
        </p:nvPicPr>
        <p:blipFill rotWithShape="1">
          <a:blip r:embed="rId2"/>
          <a:srcRect l="40655" r="39483"/>
          <a:stretch/>
        </p:blipFill>
        <p:spPr>
          <a:xfrm>
            <a:off x="0" y="0"/>
            <a:ext cx="2578308" cy="6858000"/>
          </a:xfrm>
          <a:prstGeom prst="rect">
            <a:avLst/>
          </a:prstGeom>
        </p:spPr>
      </p:pic>
      <p:cxnSp>
        <p:nvCxnSpPr>
          <p:cNvPr id="6" name="Straight Connector 5">
            <a:extLst>
              <a:ext uri="{FF2B5EF4-FFF2-40B4-BE49-F238E27FC236}">
                <a16:creationId xmlns:a16="http://schemas.microsoft.com/office/drawing/2014/main" id="{D9DF95DC-D41F-2A40-80F2-EA42A9AE0318}"/>
              </a:ext>
            </a:extLst>
          </p:cNvPr>
          <p:cNvCxnSpPr/>
          <p:nvPr/>
        </p:nvCxnSpPr>
        <p:spPr>
          <a:xfrm>
            <a:off x="2898183" y="1487837"/>
            <a:ext cx="5827363"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38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E79-6022-4740-AF07-132FECE44C65}"/>
              </a:ext>
            </a:extLst>
          </p:cNvPr>
          <p:cNvSpPr>
            <a:spLocks noGrp="1"/>
          </p:cNvSpPr>
          <p:nvPr>
            <p:ph type="ctrTitle"/>
          </p:nvPr>
        </p:nvSpPr>
        <p:spPr>
          <a:xfrm>
            <a:off x="2908093" y="342876"/>
            <a:ext cx="5816182" cy="1005478"/>
          </a:xfrm>
        </p:spPr>
        <p:txBody>
          <a:bodyPr/>
          <a:lstStyle/>
          <a:p>
            <a:r>
              <a:rPr lang="en-US" b="1" dirty="0">
                <a:solidFill>
                  <a:schemeClr val="bg1"/>
                </a:solidFill>
                <a:latin typeface="Calibri" panose="020F0502020204030204" pitchFamily="34" charset="0"/>
                <a:cs typeface="Calibri" panose="020F0502020204030204" pitchFamily="34" charset="0"/>
              </a:rPr>
              <a:t>Procrastination</a:t>
            </a:r>
          </a:p>
        </p:txBody>
      </p:sp>
      <p:sp>
        <p:nvSpPr>
          <p:cNvPr id="3" name="Subtitle 2">
            <a:extLst>
              <a:ext uri="{FF2B5EF4-FFF2-40B4-BE49-F238E27FC236}">
                <a16:creationId xmlns:a16="http://schemas.microsoft.com/office/drawing/2014/main" id="{CFB6725D-50F2-5941-9FB7-99FA8A719A03}"/>
              </a:ext>
            </a:extLst>
          </p:cNvPr>
          <p:cNvSpPr>
            <a:spLocks noGrp="1"/>
          </p:cNvSpPr>
          <p:nvPr>
            <p:ph type="subTitle" idx="1"/>
          </p:nvPr>
        </p:nvSpPr>
        <p:spPr>
          <a:xfrm>
            <a:off x="2938072" y="1813302"/>
            <a:ext cx="5797445" cy="4819973"/>
          </a:xfrm>
        </p:spPr>
        <p:txBody>
          <a:bodyPr>
            <a:normAutofit/>
          </a:bodyPr>
          <a:lstStyle/>
          <a:p>
            <a:pPr>
              <a:spcAft>
                <a:spcPts val="1200"/>
              </a:spcAft>
            </a:pPr>
            <a:r>
              <a:rPr lang="en-US" sz="3400" b="1" dirty="0">
                <a:solidFill>
                  <a:schemeClr val="bg1"/>
                </a:solidFill>
              </a:rPr>
              <a:t>Why Do People Procrastinate?</a:t>
            </a:r>
          </a:p>
          <a:p>
            <a:r>
              <a:rPr lang="en-US" sz="4400" b="1" dirty="0">
                <a:solidFill>
                  <a:schemeClr val="bg1"/>
                </a:solidFill>
              </a:rPr>
              <a:t>Fear or Ignorance</a:t>
            </a:r>
            <a:endParaRPr lang="en-US" sz="2800" b="1" dirty="0">
              <a:solidFill>
                <a:schemeClr val="bg1"/>
              </a:solidFill>
            </a:endParaRPr>
          </a:p>
          <a:p>
            <a:pPr>
              <a:spcBef>
                <a:spcPts val="0"/>
              </a:spcBef>
              <a:spcAft>
                <a:spcPts val="600"/>
              </a:spcAft>
            </a:pPr>
            <a:r>
              <a:rPr lang="en-US" sz="3400" b="1" dirty="0">
                <a:solidFill>
                  <a:schemeClr val="bg1"/>
                </a:solidFill>
              </a:rPr>
              <a:t>(Matt. 25:24-28)</a:t>
            </a:r>
          </a:p>
          <a:p>
            <a:r>
              <a:rPr lang="en-US" sz="4400" b="1" dirty="0">
                <a:solidFill>
                  <a:schemeClr val="bg1"/>
                </a:solidFill>
              </a:rPr>
              <a:t>Miscalculating Time</a:t>
            </a:r>
            <a:endParaRPr lang="en-US" sz="2800" b="1" dirty="0">
              <a:solidFill>
                <a:schemeClr val="bg1"/>
              </a:solidFill>
            </a:endParaRPr>
          </a:p>
          <a:p>
            <a:pPr>
              <a:spcBef>
                <a:spcPts val="0"/>
              </a:spcBef>
              <a:spcAft>
                <a:spcPts val="600"/>
              </a:spcAft>
            </a:pPr>
            <a:r>
              <a:rPr lang="en-US" sz="3400" b="1" dirty="0">
                <a:solidFill>
                  <a:schemeClr val="bg1"/>
                </a:solidFill>
              </a:rPr>
              <a:t>(Matt. 25:10-12)</a:t>
            </a:r>
          </a:p>
          <a:p>
            <a:r>
              <a:rPr lang="en-US" sz="4400" b="1" dirty="0">
                <a:solidFill>
                  <a:schemeClr val="bg1"/>
                </a:solidFill>
              </a:rPr>
              <a:t>Negligence</a:t>
            </a:r>
            <a:endParaRPr lang="en-US" sz="2800" b="1" dirty="0">
              <a:solidFill>
                <a:schemeClr val="bg1"/>
              </a:solidFill>
            </a:endParaRPr>
          </a:p>
          <a:p>
            <a:pPr>
              <a:spcBef>
                <a:spcPts val="0"/>
              </a:spcBef>
              <a:spcAft>
                <a:spcPts val="600"/>
              </a:spcAft>
            </a:pPr>
            <a:r>
              <a:rPr lang="en-US" sz="3400" b="1" dirty="0">
                <a:solidFill>
                  <a:schemeClr val="bg1"/>
                </a:solidFill>
              </a:rPr>
              <a:t>(Jas. 4:13-16)</a:t>
            </a:r>
          </a:p>
        </p:txBody>
      </p:sp>
      <p:pic>
        <p:nvPicPr>
          <p:cNvPr id="4" name="Picture 3" descr="Mountain scenery with tea fields">
            <a:extLst>
              <a:ext uri="{FF2B5EF4-FFF2-40B4-BE49-F238E27FC236}">
                <a16:creationId xmlns:a16="http://schemas.microsoft.com/office/drawing/2014/main" id="{0DF84D64-E4A1-F846-AE4E-E75697B547C8}"/>
              </a:ext>
            </a:extLst>
          </p:cNvPr>
          <p:cNvPicPr>
            <a:picLocks noChangeAspect="1"/>
          </p:cNvPicPr>
          <p:nvPr/>
        </p:nvPicPr>
        <p:blipFill rotWithShape="1">
          <a:blip r:embed="rId2"/>
          <a:srcRect l="40655" r="39483"/>
          <a:stretch/>
        </p:blipFill>
        <p:spPr>
          <a:xfrm>
            <a:off x="0" y="0"/>
            <a:ext cx="2578308" cy="6858000"/>
          </a:xfrm>
          <a:prstGeom prst="rect">
            <a:avLst/>
          </a:prstGeom>
        </p:spPr>
      </p:pic>
      <p:cxnSp>
        <p:nvCxnSpPr>
          <p:cNvPr id="6" name="Straight Connector 5">
            <a:extLst>
              <a:ext uri="{FF2B5EF4-FFF2-40B4-BE49-F238E27FC236}">
                <a16:creationId xmlns:a16="http://schemas.microsoft.com/office/drawing/2014/main" id="{D9DF95DC-D41F-2A40-80F2-EA42A9AE0318}"/>
              </a:ext>
            </a:extLst>
          </p:cNvPr>
          <p:cNvCxnSpPr/>
          <p:nvPr/>
        </p:nvCxnSpPr>
        <p:spPr>
          <a:xfrm>
            <a:off x="2898183" y="1487837"/>
            <a:ext cx="5827363"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2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2E79-6022-4740-AF07-132FECE44C65}"/>
              </a:ext>
            </a:extLst>
          </p:cNvPr>
          <p:cNvSpPr>
            <a:spLocks noGrp="1"/>
          </p:cNvSpPr>
          <p:nvPr>
            <p:ph type="ctrTitle"/>
          </p:nvPr>
        </p:nvSpPr>
        <p:spPr>
          <a:xfrm>
            <a:off x="2908093" y="342876"/>
            <a:ext cx="5816182" cy="1005478"/>
          </a:xfrm>
        </p:spPr>
        <p:txBody>
          <a:bodyPr/>
          <a:lstStyle/>
          <a:p>
            <a:r>
              <a:rPr lang="en-US" b="1" dirty="0">
                <a:solidFill>
                  <a:schemeClr val="bg1"/>
                </a:solidFill>
                <a:latin typeface="Calibri" panose="020F0502020204030204" pitchFamily="34" charset="0"/>
                <a:cs typeface="Calibri" panose="020F0502020204030204" pitchFamily="34" charset="0"/>
              </a:rPr>
              <a:t>Procrastination</a:t>
            </a:r>
          </a:p>
        </p:txBody>
      </p:sp>
      <p:sp>
        <p:nvSpPr>
          <p:cNvPr id="3" name="Subtitle 2">
            <a:extLst>
              <a:ext uri="{FF2B5EF4-FFF2-40B4-BE49-F238E27FC236}">
                <a16:creationId xmlns:a16="http://schemas.microsoft.com/office/drawing/2014/main" id="{CFB6725D-50F2-5941-9FB7-99FA8A719A03}"/>
              </a:ext>
            </a:extLst>
          </p:cNvPr>
          <p:cNvSpPr>
            <a:spLocks noGrp="1"/>
          </p:cNvSpPr>
          <p:nvPr>
            <p:ph type="subTitle" idx="1"/>
          </p:nvPr>
        </p:nvSpPr>
        <p:spPr>
          <a:xfrm>
            <a:off x="2938072" y="1813302"/>
            <a:ext cx="5797445" cy="4819973"/>
          </a:xfrm>
        </p:spPr>
        <p:txBody>
          <a:bodyPr>
            <a:normAutofit lnSpcReduction="10000"/>
          </a:bodyPr>
          <a:lstStyle/>
          <a:p>
            <a:pPr>
              <a:spcAft>
                <a:spcPts val="1200"/>
              </a:spcAft>
            </a:pPr>
            <a:r>
              <a:rPr lang="en-US" sz="4400" b="1" dirty="0">
                <a:solidFill>
                  <a:schemeClr val="bg1"/>
                </a:solidFill>
              </a:rPr>
              <a:t>Lessons to Learn</a:t>
            </a:r>
            <a:endParaRPr lang="en-US" sz="2800" b="1" dirty="0">
              <a:solidFill>
                <a:schemeClr val="bg1"/>
              </a:solidFill>
            </a:endParaRPr>
          </a:p>
          <a:p>
            <a:pPr>
              <a:spcAft>
                <a:spcPts val="600"/>
              </a:spcAft>
            </a:pPr>
            <a:r>
              <a:rPr lang="en-US" sz="3400" b="1" dirty="0">
                <a:solidFill>
                  <a:schemeClr val="bg1"/>
                </a:solidFill>
              </a:rPr>
              <a:t>It’s time to start (Neh. 2:17)</a:t>
            </a:r>
          </a:p>
          <a:p>
            <a:pPr>
              <a:spcAft>
                <a:spcPts val="600"/>
              </a:spcAft>
            </a:pPr>
            <a:r>
              <a:rPr lang="en-US" sz="3400" b="1" dirty="0">
                <a:solidFill>
                  <a:schemeClr val="bg1"/>
                </a:solidFill>
              </a:rPr>
              <a:t>We must have a mind to work (Neh. 4:6)</a:t>
            </a:r>
          </a:p>
          <a:p>
            <a:pPr>
              <a:spcAft>
                <a:spcPts val="600"/>
              </a:spcAft>
            </a:pPr>
            <a:r>
              <a:rPr lang="en-US" sz="3400" b="1" dirty="0">
                <a:solidFill>
                  <a:schemeClr val="bg1"/>
                </a:solidFill>
              </a:rPr>
              <a:t>We must do what we can (Matt. 25:14-19)</a:t>
            </a:r>
          </a:p>
          <a:p>
            <a:pPr>
              <a:spcAft>
                <a:spcPts val="600"/>
              </a:spcAft>
            </a:pPr>
            <a:r>
              <a:rPr lang="en-US" sz="3400" b="1" dirty="0">
                <a:solidFill>
                  <a:schemeClr val="bg1"/>
                </a:solidFill>
              </a:rPr>
              <a:t>We must do it now (Acts 22:16; 9:18)</a:t>
            </a:r>
          </a:p>
        </p:txBody>
      </p:sp>
      <p:pic>
        <p:nvPicPr>
          <p:cNvPr id="4" name="Picture 3" descr="Mountain scenery with tea fields">
            <a:extLst>
              <a:ext uri="{FF2B5EF4-FFF2-40B4-BE49-F238E27FC236}">
                <a16:creationId xmlns:a16="http://schemas.microsoft.com/office/drawing/2014/main" id="{0DF84D64-E4A1-F846-AE4E-E75697B547C8}"/>
              </a:ext>
            </a:extLst>
          </p:cNvPr>
          <p:cNvPicPr>
            <a:picLocks noChangeAspect="1"/>
          </p:cNvPicPr>
          <p:nvPr/>
        </p:nvPicPr>
        <p:blipFill rotWithShape="1">
          <a:blip r:embed="rId2"/>
          <a:srcRect l="40655" r="39483"/>
          <a:stretch/>
        </p:blipFill>
        <p:spPr>
          <a:xfrm>
            <a:off x="0" y="0"/>
            <a:ext cx="2578308" cy="6858000"/>
          </a:xfrm>
          <a:prstGeom prst="rect">
            <a:avLst/>
          </a:prstGeom>
        </p:spPr>
      </p:pic>
      <p:cxnSp>
        <p:nvCxnSpPr>
          <p:cNvPr id="6" name="Straight Connector 5">
            <a:extLst>
              <a:ext uri="{FF2B5EF4-FFF2-40B4-BE49-F238E27FC236}">
                <a16:creationId xmlns:a16="http://schemas.microsoft.com/office/drawing/2014/main" id="{D9DF95DC-D41F-2A40-80F2-EA42A9AE0318}"/>
              </a:ext>
            </a:extLst>
          </p:cNvPr>
          <p:cNvCxnSpPr/>
          <p:nvPr/>
        </p:nvCxnSpPr>
        <p:spPr>
          <a:xfrm>
            <a:off x="2898183" y="1487837"/>
            <a:ext cx="5827363"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06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310</Words>
  <Application>Microsoft Macintosh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Haggai 1:1-4</vt:lpstr>
      <vt:lpstr>Haggai 1:1-4</vt:lpstr>
      <vt:lpstr>Haggai 1:1-4</vt:lpstr>
      <vt:lpstr>Procrastination</vt:lpstr>
      <vt:lpstr>Procrastination</vt:lpstr>
      <vt:lpstr>Procrastination</vt:lpstr>
      <vt:lpstr>Procrastination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Haggai 1:1-4</dc:title>
  <dc:creator>Kyle Pope</dc:creator>
  <cp:lastModifiedBy>Kyle Pope</cp:lastModifiedBy>
  <cp:revision>10</cp:revision>
  <dcterms:created xsi:type="dcterms:W3CDTF">2022-07-02T03:22:35Z</dcterms:created>
  <dcterms:modified xsi:type="dcterms:W3CDTF">2022-07-04T15:56:11Z</dcterms:modified>
</cp:coreProperties>
</file>