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8" r:id="rId3"/>
    <p:sldId id="259" r:id="rId4"/>
    <p:sldId id="260" r:id="rId5"/>
    <p:sldId id="257" r:id="rId6"/>
    <p:sldId id="261" r:id="rId7"/>
    <p:sldId id="262" r:id="rId8"/>
    <p:sldId id="263" r:id="rId9"/>
    <p:sldId id="264"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658A6-E945-B24F-A190-58EE71D8EDAC}" type="datetimeFigureOut">
              <a:rPr lang="en-US" smtClean="0"/>
              <a:t>10/6/22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035E4-E4BD-B246-9BAA-6345E2A8D9D4}" type="slidenum">
              <a:rPr lang="en-US" smtClean="0"/>
              <a:t>‹#›</a:t>
            </a:fld>
            <a:endParaRPr lang="en-US"/>
          </a:p>
        </p:txBody>
      </p:sp>
    </p:spTree>
    <p:extLst>
      <p:ext uri="{BB962C8B-B14F-4D97-AF65-F5344CB8AC3E}">
        <p14:creationId xmlns:p14="http://schemas.microsoft.com/office/powerpoint/2010/main" val="2261195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5035E4-E4BD-B246-9BAA-6345E2A8D9D4}" type="slidenum">
              <a:rPr lang="en-US" smtClean="0"/>
              <a:t>6</a:t>
            </a:fld>
            <a:endParaRPr lang="en-US"/>
          </a:p>
        </p:txBody>
      </p:sp>
    </p:spTree>
    <p:extLst>
      <p:ext uri="{BB962C8B-B14F-4D97-AF65-F5344CB8AC3E}">
        <p14:creationId xmlns:p14="http://schemas.microsoft.com/office/powerpoint/2010/main" val="197230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5035E4-E4BD-B246-9BAA-6345E2A8D9D4}" type="slidenum">
              <a:rPr lang="en-US" smtClean="0"/>
              <a:t>7</a:t>
            </a:fld>
            <a:endParaRPr lang="en-US"/>
          </a:p>
        </p:txBody>
      </p:sp>
    </p:spTree>
    <p:extLst>
      <p:ext uri="{BB962C8B-B14F-4D97-AF65-F5344CB8AC3E}">
        <p14:creationId xmlns:p14="http://schemas.microsoft.com/office/powerpoint/2010/main" val="233832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5035E4-E4BD-B246-9BAA-6345E2A8D9D4}" type="slidenum">
              <a:rPr lang="en-US" smtClean="0"/>
              <a:t>8</a:t>
            </a:fld>
            <a:endParaRPr lang="en-US"/>
          </a:p>
        </p:txBody>
      </p:sp>
    </p:spTree>
    <p:extLst>
      <p:ext uri="{BB962C8B-B14F-4D97-AF65-F5344CB8AC3E}">
        <p14:creationId xmlns:p14="http://schemas.microsoft.com/office/powerpoint/2010/main" val="1132327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5035E4-E4BD-B246-9BAA-6345E2A8D9D4}" type="slidenum">
              <a:rPr lang="en-US" smtClean="0"/>
              <a:t>9</a:t>
            </a:fld>
            <a:endParaRPr lang="en-US"/>
          </a:p>
        </p:txBody>
      </p:sp>
    </p:spTree>
    <p:extLst>
      <p:ext uri="{BB962C8B-B14F-4D97-AF65-F5344CB8AC3E}">
        <p14:creationId xmlns:p14="http://schemas.microsoft.com/office/powerpoint/2010/main" val="310077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5035E4-E4BD-B246-9BAA-6345E2A8D9D4}" type="slidenum">
              <a:rPr lang="en-US" smtClean="0"/>
              <a:t>10</a:t>
            </a:fld>
            <a:endParaRPr lang="en-US"/>
          </a:p>
        </p:txBody>
      </p:sp>
    </p:spTree>
    <p:extLst>
      <p:ext uri="{BB962C8B-B14F-4D97-AF65-F5344CB8AC3E}">
        <p14:creationId xmlns:p14="http://schemas.microsoft.com/office/powerpoint/2010/main" val="1208030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5035E4-E4BD-B246-9BAA-6345E2A8D9D4}" type="slidenum">
              <a:rPr lang="en-US" smtClean="0"/>
              <a:t>11</a:t>
            </a:fld>
            <a:endParaRPr lang="en-US"/>
          </a:p>
        </p:txBody>
      </p:sp>
    </p:spTree>
    <p:extLst>
      <p:ext uri="{BB962C8B-B14F-4D97-AF65-F5344CB8AC3E}">
        <p14:creationId xmlns:p14="http://schemas.microsoft.com/office/powerpoint/2010/main" val="152218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028020" y="3773490"/>
            <a:ext cx="7080026" cy="1049867"/>
          </a:xfrm>
        </p:spPr>
        <p:txBody>
          <a:bodyPr anchor="t"/>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38747-4367-4BD2-8D51-C97E202738E2}" type="datetime1">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97170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a:extLst>
              <a:ext uri="{FF2B5EF4-FFF2-40B4-BE49-F238E27FC236}">
                <a16:creationId xmlns:a16="http://schemas.microsoft.com/office/drawing/2014/main" id="{CE39118B-B3AD-4BD4-BA22-DEFF4E76C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13" y="547807"/>
            <a:ext cx="7606349" cy="3816806"/>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77012" y="695010"/>
            <a:ext cx="7384010" cy="3525671"/>
          </a:xfrm>
          <a:effectLst>
            <a:outerShdw blurRad="38100" dist="25400" dir="4440000">
              <a:srgbClr val="000000">
                <a:alpha val="36000"/>
              </a:srgbClr>
            </a:outerShdw>
          </a:effectLst>
        </p:spPr>
        <p:txBody>
          <a:bodyPr anchor="t">
            <a:normAutofit/>
          </a:bodyPr>
          <a:lstStyle>
            <a:lvl1pPr marL="0" indent="0" algn="ctr">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46" y="5247728"/>
            <a:ext cx="7765322" cy="543472"/>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1F1B079-7EF0-44EE-B798-BCC497C9F3B2}" type="datetime1">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477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normAutofit/>
          </a:bodyPr>
          <a:lstStyle>
            <a:lvl1pPr>
              <a:defRPr sz="30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FF70A8-1D13-4657-95F0-A9EA54967B8D}" type="datetime1">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95240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1EB90AC-71BD-4C7F-8ACA-7B3F18292E63}" type="datetime1">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1" name="TextBox 10">
            <a:extLst>
              <a:ext uri="{FF2B5EF4-FFF2-40B4-BE49-F238E27FC236}">
                <a16:creationId xmlns:a16="http://schemas.microsoft.com/office/drawing/2014/main" id="{223F0D53-0705-41B7-8554-09D21E7807F9}"/>
              </a:ext>
            </a:extLst>
          </p:cNvPr>
          <p:cNvSpPr txBox="1"/>
          <p:nvPr/>
        </p:nvSpPr>
        <p:spPr>
          <a:xfrm>
            <a:off x="742950" y="88479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3" name="TextBox 12">
            <a:extLst>
              <a:ext uri="{FF2B5EF4-FFF2-40B4-BE49-F238E27FC236}">
                <a16:creationId xmlns:a16="http://schemas.microsoft.com/office/drawing/2014/main" id="{C7F647CD-0F1A-4BB3-89E0-A74F1E1B098D}"/>
              </a:ext>
            </a:extLst>
          </p:cNvPr>
          <p:cNvSpPr txBox="1"/>
          <p:nvPr/>
        </p:nvSpPr>
        <p:spPr>
          <a:xfrm>
            <a:off x="7878537" y="29282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76718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E6EFC2C-8905-46F0-B443-CE905B76BA01}" type="datetime1">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50318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764782"/>
          </a:xfrm>
        </p:spPr>
        <p:txBody>
          <a:bodyPr anchor="b">
            <a:noAutofit/>
          </a:bodyPr>
          <a:lstStyle>
            <a:lvl1pPr marL="0" indent="0" algn="ctr">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8" name="Text Placeholder 3"/>
          <p:cNvSpPr>
            <a:spLocks noGrp="1"/>
          </p:cNvSpPr>
          <p:nvPr>
            <p:ph type="body" sz="half" idx="15"/>
          </p:nvPr>
        </p:nvSpPr>
        <p:spPr>
          <a:xfrm>
            <a:off x="685346" y="2768112"/>
            <a:ext cx="2475738" cy="30230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764783"/>
          </a:xfrm>
        </p:spPr>
        <p:txBody>
          <a:bodyPr anchor="b">
            <a:noAutofit/>
          </a:bodyPr>
          <a:lstStyle>
            <a:lvl1pPr marL="0" indent="0" algn="ctr">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0" name="Text Placeholder 3"/>
          <p:cNvSpPr>
            <a:spLocks noGrp="1"/>
          </p:cNvSpPr>
          <p:nvPr>
            <p:ph type="body" sz="half" idx="16"/>
          </p:nvPr>
        </p:nvSpPr>
        <p:spPr>
          <a:xfrm>
            <a:off x="3331076" y="2768112"/>
            <a:ext cx="2475738" cy="30230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11" name="Text Placeholder 4"/>
          <p:cNvSpPr>
            <a:spLocks noGrp="1"/>
          </p:cNvSpPr>
          <p:nvPr>
            <p:ph type="body" sz="quarter" idx="13"/>
          </p:nvPr>
        </p:nvSpPr>
        <p:spPr>
          <a:xfrm>
            <a:off x="5974929" y="1885950"/>
            <a:ext cx="2475738" cy="764782"/>
          </a:xfrm>
        </p:spPr>
        <p:txBody>
          <a:bodyPr anchor="b">
            <a:noAutofit/>
          </a:bodyPr>
          <a:lstStyle>
            <a:lvl1pPr marL="0" indent="0" algn="ctr">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2" name="Text Placeholder 3"/>
          <p:cNvSpPr>
            <a:spLocks noGrp="1"/>
          </p:cNvSpPr>
          <p:nvPr>
            <p:ph type="body" sz="half" idx="17"/>
          </p:nvPr>
        </p:nvSpPr>
        <p:spPr>
          <a:xfrm>
            <a:off x="5974929" y="2768111"/>
            <a:ext cx="2475738" cy="30230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D9079DC3-C9B5-499E-9140-0DC28B7074E2}" type="datetime1">
              <a:rPr lang="en-US" smtClean="0"/>
              <a:t>10/6/22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51948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a:extLst>
              <a:ext uri="{FF2B5EF4-FFF2-40B4-BE49-F238E27FC236}">
                <a16:creationId xmlns:a16="http://schemas.microsoft.com/office/drawing/2014/main" id="{7E87C569-D426-4615-ADA7-B370EA9834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72" y="1818215"/>
            <a:ext cx="2504979" cy="1847851"/>
          </a:xfrm>
          <a:prstGeom prst="rect">
            <a:avLst/>
          </a:prstGeom>
        </p:spPr>
      </p:pic>
      <p:pic>
        <p:nvPicPr>
          <p:cNvPr id="36" name="Picture 35" descr="Slate-V2-HD-3colPhotoInset.png">
            <a:extLst>
              <a:ext uri="{FF2B5EF4-FFF2-40B4-BE49-F238E27FC236}">
                <a16:creationId xmlns:a16="http://schemas.microsoft.com/office/drawing/2014/main" id="{7B353ED4-7AD0-46C9-88ED-1A16B1433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850" y="1818215"/>
            <a:ext cx="2504979" cy="1847851"/>
          </a:xfrm>
          <a:prstGeom prst="rect">
            <a:avLst/>
          </a:prstGeom>
        </p:spPr>
      </p:pic>
      <p:pic>
        <p:nvPicPr>
          <p:cNvPr id="37" name="Picture 36" descr="Slate-V2-HD-3colPhotoInset.png">
            <a:extLst>
              <a:ext uri="{FF2B5EF4-FFF2-40B4-BE49-F238E27FC236}">
                <a16:creationId xmlns:a16="http://schemas.microsoft.com/office/drawing/2014/main" id="{F561D985-AD57-459A-B3A6-EBF2960397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2038" y="1818215"/>
            <a:ext cx="2504979" cy="1847851"/>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685346" y="4572443"/>
            <a:ext cx="2475738" cy="121875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331076" y="4572442"/>
            <a:ext cx="2475738" cy="121875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974929" y="4572442"/>
            <a:ext cx="2475738" cy="121875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30BB33EA-E472-4D22-9C03-A9C14AA21CED}" type="datetime1">
              <a:rPr lang="en-US" smtClean="0"/>
              <a:t>10/6/22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96232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E833E-1B6D-415F-AD29-75AE8C43BD0D}" type="datetime1">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46105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2596F-08A7-4B70-989A-F2B1CF31E66B}" type="datetime1">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2063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5A3C-5767-4844-A0A3-83778C2E5409}" type="datetime1">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3704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763439"/>
            <a:ext cx="7192913" cy="1333494"/>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5594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0"/>
            <a:ext cx="7765322" cy="126187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76450"/>
            <a:ext cx="3642631" cy="362267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8037" y="2076451"/>
            <a:ext cx="3642631" cy="3622672"/>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CD27C-8599-43EF-BA1D-14DDC1946E06}" type="datetime1">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584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a:extLst>
              <a:ext uri="{FF2B5EF4-FFF2-40B4-BE49-F238E27FC236}">
                <a16:creationId xmlns:a16="http://schemas.microsoft.com/office/drawing/2014/main" id="{37B721FF-D609-4D98-9D19-CF75AA8A5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6" y="1734507"/>
            <a:ext cx="3771900" cy="4099959"/>
          </a:xfrm>
          <a:prstGeom prst="rect">
            <a:avLst/>
          </a:prstGeom>
        </p:spPr>
      </p:pic>
      <p:pic>
        <p:nvPicPr>
          <p:cNvPr id="21" name="Picture 20" descr="Slate-V2-HD-compPhotoInset.png">
            <a:extLst>
              <a:ext uri="{FF2B5EF4-FFF2-40B4-BE49-F238E27FC236}">
                <a16:creationId xmlns:a16="http://schemas.microsoft.com/office/drawing/2014/main" id="{073936BD-C868-433F-8E84-D6DD8E640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8768" y="1734507"/>
            <a:ext cx="3771900" cy="4099959"/>
          </a:xfrm>
          <a:prstGeom prst="rect">
            <a:avLst/>
          </a:prstGeom>
        </p:spPr>
      </p:pic>
      <p:sp>
        <p:nvSpPr>
          <p:cNvPr id="2" name="Title 1"/>
          <p:cNvSpPr>
            <a:spLocks noGrp="1"/>
          </p:cNvSpPr>
          <p:nvPr>
            <p:ph type="title"/>
          </p:nvPr>
        </p:nvSpPr>
        <p:spPr>
          <a:xfrm>
            <a:off x="685346" y="609600"/>
            <a:ext cx="7765322" cy="9704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84510" y="1855153"/>
            <a:ext cx="3573573" cy="692494"/>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784510" y="2702104"/>
            <a:ext cx="3573573" cy="3043533"/>
          </a:xfrm>
        </p:spPr>
        <p:txBody>
          <a:bodyPr anchor="t">
            <a:normAutofit/>
          </a:bodyPr>
          <a:lstStyle>
            <a:lvl1pPr>
              <a:defRPr sz="1350"/>
            </a:lvl1pPr>
            <a:lvl2pPr>
              <a:defRPr sz="1200"/>
            </a:lvl2pPr>
            <a:lvl3pPr>
              <a:defRPr sz="105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72374" y="1855153"/>
            <a:ext cx="3584687" cy="692495"/>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772376" y="2702104"/>
            <a:ext cx="3584686" cy="3043533"/>
          </a:xfrm>
        </p:spPr>
        <p:txBody>
          <a:bodyPr anchor="t">
            <a:normAutofit/>
          </a:bodyPr>
          <a:lstStyle>
            <a:lvl1pPr>
              <a:defRPr sz="1350"/>
            </a:lvl1pPr>
            <a:lvl2pPr>
              <a:defRPr sz="1200"/>
            </a:lvl2pPr>
            <a:lvl3pPr>
              <a:defRPr sz="105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9343D99-809A-49C0-96E5-4250D0B498EE}" type="datetime1">
              <a:rPr lang="en-US" smtClean="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4955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10/6/22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018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10/6/22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821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100" b="0"/>
            </a:lvl1pPr>
          </a:lstStyle>
          <a:p>
            <a:r>
              <a:rPr lang="en-US"/>
              <a:t>Click to edit Master title style</a:t>
            </a:r>
            <a:endParaRPr lang="en-US" dirty="0"/>
          </a:p>
        </p:txBody>
      </p:sp>
      <p:sp>
        <p:nvSpPr>
          <p:cNvPr id="3" name="Content Placeholder 2"/>
          <p:cNvSpPr>
            <a:spLocks noGrp="1"/>
          </p:cNvSpPr>
          <p:nvPr>
            <p:ph idx="1"/>
          </p:nvPr>
        </p:nvSpPr>
        <p:spPr>
          <a:xfrm>
            <a:off x="3641725" y="609601"/>
            <a:ext cx="4808943" cy="50800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673351"/>
            <a:ext cx="2780167" cy="3016250"/>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E0277FD-7DE6-41D4-930D-AC99F5AFE54E}" type="datetime1">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9195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a:extLst>
              <a:ext uri="{FF2B5EF4-FFF2-40B4-BE49-F238E27FC236}">
                <a16:creationId xmlns:a16="http://schemas.microsoft.com/office/drawing/2014/main" id="{4D06E496-ACBA-4063-B4A1-C5C484EE5A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0249" y="609600"/>
            <a:ext cx="2688125" cy="5204832"/>
          </a:xfrm>
          <a:prstGeom prst="rect">
            <a:avLst/>
          </a:prstGeom>
        </p:spPr>
      </p:pic>
      <p:sp>
        <p:nvSpPr>
          <p:cNvPr id="2" name="Title 1"/>
          <p:cNvSpPr>
            <a:spLocks noGrp="1"/>
          </p:cNvSpPr>
          <p:nvPr>
            <p:ph type="title"/>
          </p:nvPr>
        </p:nvSpPr>
        <p:spPr>
          <a:xfrm>
            <a:off x="685347" y="763702"/>
            <a:ext cx="4280924" cy="1675559"/>
          </a:xfrm>
        </p:spPr>
        <p:txBody>
          <a:bodyPr anchor="b">
            <a:no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81914" y="763702"/>
            <a:ext cx="2456813" cy="4912822"/>
          </a:xfr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05273" y="2679700"/>
            <a:ext cx="3441071" cy="3135695"/>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EA15526-7079-4B7B-987C-1B5FAE11A0FF}" type="datetime1">
              <a:rPr lang="en-US" smtClean="0"/>
              <a:t>10/6/22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29166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125730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76450"/>
            <a:ext cx="7765322" cy="3714749"/>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6000750"/>
            <a:ext cx="2057400" cy="365125"/>
          </a:xfrm>
          <a:prstGeom prst="rect">
            <a:avLst/>
          </a:prstGeom>
        </p:spPr>
        <p:txBody>
          <a:bodyPr vert="horz" lIns="91440" tIns="45720" rIns="91440" bIns="45720" rtlCol="0" anchor="ctr"/>
          <a:lstStyle>
            <a:lvl1pPr algn="r">
              <a:defRPr sz="825">
                <a:solidFill>
                  <a:schemeClr val="tx1">
                    <a:lumMod val="95000"/>
                  </a:schemeClr>
                </a:solidFill>
                <a:effectLst>
                  <a:outerShdw blurRad="50800" dist="38100" dir="2700000" algn="tl" rotWithShape="0">
                    <a:schemeClr val="bg1">
                      <a:alpha val="43000"/>
                    </a:schemeClr>
                  </a:outerShdw>
                </a:effectLst>
              </a:defRPr>
            </a:lvl1pPr>
          </a:lstStyle>
          <a:p>
            <a:fld id="{073ED0CC-082F-4160-86E5-0D6041F12778}" type="datetime1">
              <a:rPr lang="en-US" smtClean="0"/>
              <a:t>10/6/22</a:t>
            </a:fld>
            <a:endParaRPr lang="en-US" dirty="0"/>
          </a:p>
        </p:txBody>
      </p:sp>
      <p:sp>
        <p:nvSpPr>
          <p:cNvPr id="5" name="Footer Placeholder 4"/>
          <p:cNvSpPr>
            <a:spLocks noGrp="1"/>
          </p:cNvSpPr>
          <p:nvPr>
            <p:ph type="ftr" sz="quarter" idx="3"/>
          </p:nvPr>
        </p:nvSpPr>
        <p:spPr>
          <a:xfrm>
            <a:off x="685347" y="6000750"/>
            <a:ext cx="5004649" cy="365125"/>
          </a:xfrm>
          <a:prstGeom prst="rect">
            <a:avLst/>
          </a:prstGeom>
        </p:spPr>
        <p:txBody>
          <a:bodyPr vert="horz" lIns="91440" tIns="45720" rIns="91440" bIns="45720" rtlCol="0" anchor="ctr"/>
          <a:lstStyle>
            <a:lvl1pPr algn="l">
              <a:defRPr sz="825">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6000750"/>
            <a:ext cx="565159" cy="365125"/>
          </a:xfrm>
          <a:prstGeom prst="rect">
            <a:avLst/>
          </a:prstGeom>
        </p:spPr>
        <p:txBody>
          <a:bodyPr vert="horz" lIns="91440" tIns="45720" rIns="91440" bIns="45720" rtlCol="0" anchor="ctr"/>
          <a:lstStyle>
            <a:lvl1pPr algn="r">
              <a:defRPr sz="825">
                <a:solidFill>
                  <a:schemeClr val="tx1">
                    <a:lumMod val="95000"/>
                  </a:schemeClr>
                </a:solidFill>
                <a:effectLst>
                  <a:outerShdw blurRad="50800" dist="38100" dir="2700000" algn="tl" rotWithShape="0">
                    <a:schemeClr val="bg1">
                      <a:alpha val="43000"/>
                    </a:schemeClr>
                  </a:outerShdw>
                </a:effectLs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3790675"/>
      </p:ext>
    </p:extLst>
  </p:cSld>
  <p:clrMap bg1="dk1" tx1="lt1" bg2="dk2" tx2="lt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1" r:id="rId11"/>
    <p:sldLayoutId id="2147483662" r:id="rId12"/>
    <p:sldLayoutId id="2147483663" r:id="rId13"/>
    <p:sldLayoutId id="2147483664" r:id="rId14"/>
    <p:sldLayoutId id="2147483665" r:id="rId15"/>
    <p:sldLayoutId id="2147483666" r:id="rId16"/>
    <p:sldLayoutId id="2147483667" r:id="rId17"/>
  </p:sldLayoutIdLst>
  <p:hf sldNum="0" hdr="0" ftr="0" dt="0"/>
  <p:txStyles>
    <p:titleStyle>
      <a:lvl1pPr algn="ctr" defTabSz="342900" rtl="0" eaLnBrk="1" latinLnBrk="0" hangingPunct="1">
        <a:lnSpc>
          <a:spcPct val="90000"/>
        </a:lnSpc>
        <a:spcBef>
          <a:spcPct val="0"/>
        </a:spcBef>
        <a:buNone/>
        <a:defRPr sz="3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29500" algn="l" defTabSz="342900" rtl="0" eaLnBrk="1" latinLnBrk="0" hangingPunct="1">
        <a:lnSpc>
          <a:spcPct val="110000"/>
        </a:lnSpc>
        <a:spcBef>
          <a:spcPct val="20000"/>
        </a:spcBef>
        <a:spcAft>
          <a:spcPts val="450"/>
        </a:spcAft>
        <a:buClr>
          <a:schemeClr val="tx2"/>
        </a:buClr>
        <a:buSzPct val="70000"/>
        <a:buFont typeface="Wingdings 2" charset="2"/>
        <a:buChar char=""/>
        <a:defRPr sz="1575"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540000" indent="-202500" algn="l" defTabSz="342900" rtl="0" eaLnBrk="1" latinLnBrk="0" hangingPunct="1">
        <a:lnSpc>
          <a:spcPct val="110000"/>
        </a:lnSpc>
        <a:spcBef>
          <a:spcPct val="20000"/>
        </a:spcBef>
        <a:spcAft>
          <a:spcPts val="450"/>
        </a:spcAft>
        <a:buClr>
          <a:schemeClr val="tx2"/>
        </a:buClr>
        <a:buSzPct val="70000"/>
        <a:buFont typeface="Wingdings 2" charset="2"/>
        <a:buChar char=""/>
        <a:defRPr sz="1425"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769500" indent="-162000" algn="l" defTabSz="342900" rtl="0" eaLnBrk="1" latinLnBrk="0" hangingPunct="1">
        <a:lnSpc>
          <a:spcPct val="110000"/>
        </a:lnSpc>
        <a:spcBef>
          <a:spcPct val="20000"/>
        </a:spcBef>
        <a:spcAft>
          <a:spcPts val="450"/>
        </a:spcAft>
        <a:buClr>
          <a:schemeClr val="tx2"/>
        </a:buClr>
        <a:buSzPct val="70000"/>
        <a:buFont typeface="Wingdings 2" charset="2"/>
        <a:buChar char=""/>
        <a:defRPr sz="1275"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039500" indent="-162000" algn="l" defTabSz="342900" rtl="0" eaLnBrk="1" latinLnBrk="0" hangingPunct="1">
        <a:lnSpc>
          <a:spcPct val="110000"/>
        </a:lnSpc>
        <a:spcBef>
          <a:spcPct val="20000"/>
        </a:spcBef>
        <a:spcAft>
          <a:spcPts val="450"/>
        </a:spcAft>
        <a:buClr>
          <a:schemeClr val="tx2"/>
        </a:buClr>
        <a:buSzPct val="70000"/>
        <a:buFont typeface="Wingdings 2" charset="2"/>
        <a:buChar char=""/>
        <a:defRPr sz="1125"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255500" indent="-162000" algn="l" defTabSz="342900" rtl="0" eaLnBrk="1" latinLnBrk="0" hangingPunct="1">
        <a:lnSpc>
          <a:spcPct val="110000"/>
        </a:lnSpc>
        <a:spcBef>
          <a:spcPct val="20000"/>
        </a:spcBef>
        <a:spcAft>
          <a:spcPts val="450"/>
        </a:spcAft>
        <a:buClr>
          <a:schemeClr val="tx2"/>
        </a:buClr>
        <a:buSzPct val="70000"/>
        <a:buFont typeface="Wingdings 2" charset="2"/>
        <a:buChar char=""/>
        <a:defRPr sz="1125"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15109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8013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0917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23296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2"/>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Acts 4:32-37</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957137"/>
            <a:ext cx="7956884" cy="4031873"/>
          </a:xfrm>
          <a:prstGeom prst="rect">
            <a:avLst/>
          </a:prstGeom>
          <a:noFill/>
        </p:spPr>
        <p:txBody>
          <a:bodyPr wrap="square" rtlCol="0">
            <a:spAutoFit/>
          </a:bodyPr>
          <a:lstStyle/>
          <a:p>
            <a:r>
              <a:rPr lang="en-US" sz="3200" b="1" dirty="0">
                <a:solidFill>
                  <a:schemeClr val="bg1">
                    <a:lumMod val="75000"/>
                    <a:lumOff val="25000"/>
                  </a:schemeClr>
                </a:solidFill>
                <a:latin typeface="Calibri" panose="020F0502020204030204" pitchFamily="34" charset="0"/>
                <a:cs typeface="Calibri" panose="020F0502020204030204" pitchFamily="34" charset="0"/>
              </a:rPr>
              <a:t>“Now the multitude of those who believed were of one heart and one soul; neither did anyone say that any of the things he possessed was his own, but they had all things in common. And with great power the apostles gave witness to the resurrection of the Lord Jesus. And great grace was upon them all. . . .”</a:t>
            </a:r>
          </a:p>
        </p:txBody>
      </p:sp>
    </p:spTree>
    <p:extLst>
      <p:ext uri="{BB962C8B-B14F-4D97-AF65-F5344CB8AC3E}">
        <p14:creationId xmlns:p14="http://schemas.microsoft.com/office/powerpoint/2010/main" val="177854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3"/>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780675"/>
            <a:ext cx="7956884" cy="4739759"/>
          </a:xfrm>
          <a:prstGeom prst="rect">
            <a:avLst/>
          </a:prstGeom>
          <a:noFill/>
        </p:spPr>
        <p:txBody>
          <a:bodyPr wrap="square" rtlCol="0">
            <a:spAutoFit/>
          </a:bodyPr>
          <a:lstStyle/>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How can I be a “Son of Encouragement”?</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Have the courage to speak with a brother or sister about things that concern me.</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If someone speaks to me, don’t be defensive, and consider it.</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Pray regularly for the growth of individual members.  </a:t>
            </a:r>
          </a:p>
        </p:txBody>
      </p:sp>
    </p:spTree>
    <p:extLst>
      <p:ext uri="{BB962C8B-B14F-4D97-AF65-F5344CB8AC3E}">
        <p14:creationId xmlns:p14="http://schemas.microsoft.com/office/powerpoint/2010/main" val="167478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2" end="2"/>
                                            </p:txEl>
                                          </p:spTgt>
                                        </p:tgtEl>
                                        <p:attrNameLst>
                                          <p:attrName>style.visibility</p:attrName>
                                        </p:attrNameLst>
                                      </p:cBhvr>
                                      <p:to>
                                        <p:strVal val="visible"/>
                                      </p:to>
                                    </p:set>
                                    <p:animEffect transition="in" filter="fade">
                                      <p:cBhvr>
                                        <p:cTn id="14" dur="1000"/>
                                        <p:tgtEl>
                                          <p:spTgt spid="13">
                                            <p:txEl>
                                              <p:pRg st="2" end="2"/>
                                            </p:txEl>
                                          </p:spTgt>
                                        </p:tgtEl>
                                      </p:cBhvr>
                                    </p:animEffect>
                                    <p:anim calcmode="lin" valueType="num">
                                      <p:cBhvr>
                                        <p:cTn id="1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1000"/>
                                        <p:tgtEl>
                                          <p:spTgt spid="13">
                                            <p:txEl>
                                              <p:pRg st="3" end="3"/>
                                            </p:txEl>
                                          </p:spTgt>
                                        </p:tgtEl>
                                      </p:cBhvr>
                                    </p:animEffect>
                                    <p:anim calcmode="lin" valueType="num">
                                      <p:cBhvr>
                                        <p:cTn id="2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3"/>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780675"/>
            <a:ext cx="7956884" cy="4739759"/>
          </a:xfrm>
          <a:prstGeom prst="rect">
            <a:avLst/>
          </a:prstGeom>
          <a:noFill/>
        </p:spPr>
        <p:txBody>
          <a:bodyPr wrap="square" rtlCol="0">
            <a:spAutoFit/>
          </a:bodyPr>
          <a:lstStyle/>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How can I be a “Son of Encouragement”?</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Spend more time with different members away from the assembly.</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Let members know when I am thinking about them.</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Find ways to express my love to all members—especially those I don’t know as well.  </a:t>
            </a:r>
          </a:p>
        </p:txBody>
      </p:sp>
    </p:spTree>
    <p:extLst>
      <p:ext uri="{BB962C8B-B14F-4D97-AF65-F5344CB8AC3E}">
        <p14:creationId xmlns:p14="http://schemas.microsoft.com/office/powerpoint/2010/main" val="286538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2" end="2"/>
                                            </p:txEl>
                                          </p:spTgt>
                                        </p:tgtEl>
                                        <p:attrNameLst>
                                          <p:attrName>style.visibility</p:attrName>
                                        </p:attrNameLst>
                                      </p:cBhvr>
                                      <p:to>
                                        <p:strVal val="visible"/>
                                      </p:to>
                                    </p:set>
                                    <p:animEffect transition="in" filter="fade">
                                      <p:cBhvr>
                                        <p:cTn id="14" dur="1000"/>
                                        <p:tgtEl>
                                          <p:spTgt spid="13">
                                            <p:txEl>
                                              <p:pRg st="2" end="2"/>
                                            </p:txEl>
                                          </p:spTgt>
                                        </p:tgtEl>
                                      </p:cBhvr>
                                    </p:animEffect>
                                    <p:anim calcmode="lin" valueType="num">
                                      <p:cBhvr>
                                        <p:cTn id="1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1000"/>
                                        <p:tgtEl>
                                          <p:spTgt spid="13">
                                            <p:txEl>
                                              <p:pRg st="3" end="3"/>
                                            </p:txEl>
                                          </p:spTgt>
                                        </p:tgtEl>
                                      </p:cBhvr>
                                    </p:animEffect>
                                    <p:anim calcmode="lin" valueType="num">
                                      <p:cBhvr>
                                        <p:cTn id="2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2"/>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Acts 4:32-37</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957137"/>
            <a:ext cx="7956884" cy="3046988"/>
          </a:xfrm>
          <a:prstGeom prst="rect">
            <a:avLst/>
          </a:prstGeom>
          <a:noFill/>
        </p:spPr>
        <p:txBody>
          <a:bodyPr wrap="square" rtlCol="0">
            <a:spAutoFit/>
          </a:bodyPr>
          <a:lstStyle/>
          <a:p>
            <a:r>
              <a:rPr lang="en-US" sz="3200" b="1" dirty="0">
                <a:solidFill>
                  <a:schemeClr val="bg1">
                    <a:lumMod val="75000"/>
                    <a:lumOff val="25000"/>
                  </a:schemeClr>
                </a:solidFill>
                <a:latin typeface="Calibri" panose="020F0502020204030204" pitchFamily="34" charset="0"/>
                <a:cs typeface="Calibri" panose="020F0502020204030204" pitchFamily="34" charset="0"/>
              </a:rPr>
              <a:t>“. . . Nor was there anyone among them who lacked; for all who were possessors of lands or houses sold them, and brought the proceeds of the things that were sold, and laid them at the apostles’ feet; and they distributed to each as anyone had need.. . . .”</a:t>
            </a:r>
          </a:p>
        </p:txBody>
      </p:sp>
    </p:spTree>
    <p:extLst>
      <p:ext uri="{BB962C8B-B14F-4D97-AF65-F5344CB8AC3E}">
        <p14:creationId xmlns:p14="http://schemas.microsoft.com/office/powerpoint/2010/main" val="418341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2"/>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Acts 4:32-37</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957137"/>
            <a:ext cx="7956884" cy="5324535"/>
          </a:xfrm>
          <a:prstGeom prst="rect">
            <a:avLst/>
          </a:prstGeom>
          <a:noFill/>
        </p:spPr>
        <p:txBody>
          <a:bodyPr wrap="square" rtlCol="0">
            <a:spAutoFit/>
          </a:bodyPr>
          <a:lstStyle/>
          <a:p>
            <a:pPr>
              <a:spcAft>
                <a:spcPts val="1200"/>
              </a:spcAft>
            </a:pPr>
            <a:r>
              <a:rPr lang="en-US" sz="3200" b="1" dirty="0">
                <a:solidFill>
                  <a:schemeClr val="bg1">
                    <a:lumMod val="75000"/>
                    <a:lumOff val="25000"/>
                  </a:schemeClr>
                </a:solidFill>
                <a:latin typeface="Calibri" panose="020F0502020204030204" pitchFamily="34" charset="0"/>
                <a:cs typeface="Calibri" panose="020F0502020204030204" pitchFamily="34" charset="0"/>
              </a:rPr>
              <a:t>“. . . And </a:t>
            </a:r>
            <a:r>
              <a:rPr lang="en-US" sz="3200" b="1" dirty="0" err="1">
                <a:solidFill>
                  <a:schemeClr val="bg1">
                    <a:lumMod val="75000"/>
                    <a:lumOff val="25000"/>
                  </a:schemeClr>
                </a:solidFill>
                <a:latin typeface="Calibri" panose="020F0502020204030204" pitchFamily="34" charset="0"/>
                <a:cs typeface="Calibri" panose="020F0502020204030204" pitchFamily="34" charset="0"/>
              </a:rPr>
              <a:t>Joses</a:t>
            </a:r>
            <a:r>
              <a:rPr lang="en-US" sz="3200" b="1" dirty="0">
                <a:solidFill>
                  <a:schemeClr val="bg1">
                    <a:lumMod val="75000"/>
                    <a:lumOff val="25000"/>
                  </a:schemeClr>
                </a:solidFill>
                <a:latin typeface="Calibri" panose="020F0502020204030204" pitchFamily="34" charset="0"/>
                <a:cs typeface="Calibri" panose="020F0502020204030204" pitchFamily="34" charset="0"/>
              </a:rPr>
              <a:t>, who was also named Barnabas by the apostles (which is translated Son of Encouragement), a Levite of the country of Cyprus, having land, sold it, and brought the money and laid it at the apostles’ feet” (NKJV).</a:t>
            </a:r>
          </a:p>
          <a:p>
            <a:pPr algn="ctr">
              <a:spcAft>
                <a:spcPts val="600"/>
              </a:spcAft>
            </a:pPr>
            <a:r>
              <a:rPr lang="en-US" sz="3200" b="1" dirty="0">
                <a:solidFill>
                  <a:schemeClr val="bg1">
                    <a:lumMod val="75000"/>
                    <a:lumOff val="25000"/>
                  </a:schemeClr>
                </a:solidFill>
                <a:latin typeface="Calibri" panose="020F0502020204030204" pitchFamily="34" charset="0"/>
                <a:cs typeface="Calibri" panose="020F0502020204030204" pitchFamily="34" charset="0"/>
              </a:rPr>
              <a:t>Barnabas, “Son of Encouragement”</a:t>
            </a:r>
          </a:p>
          <a:p>
            <a:pPr algn="ctr">
              <a:spcAft>
                <a:spcPts val="600"/>
              </a:spcAft>
            </a:pPr>
            <a:r>
              <a:rPr lang="en-US" sz="3200" b="1" dirty="0">
                <a:solidFill>
                  <a:schemeClr val="bg1">
                    <a:lumMod val="75000"/>
                    <a:lumOff val="25000"/>
                  </a:schemeClr>
                </a:solidFill>
                <a:latin typeface="Calibri" panose="020F0502020204030204" pitchFamily="34" charset="0"/>
                <a:cs typeface="Calibri" panose="020F0502020204030204" pitchFamily="34" charset="0"/>
              </a:rPr>
              <a:t>Why did the apostles call him this?</a:t>
            </a:r>
          </a:p>
          <a:p>
            <a:endParaRPr lang="en-US" sz="3200" b="1" dirty="0">
              <a:solidFill>
                <a:schemeClr val="bg1">
                  <a:lumMod val="75000"/>
                  <a:lumOff val="25000"/>
                </a:schemeClr>
              </a:solidFill>
              <a:latin typeface="Calibri" panose="020F0502020204030204" pitchFamily="34" charset="0"/>
              <a:cs typeface="Calibri" panose="020F0502020204030204" pitchFamily="34" charset="0"/>
            </a:endParaRPr>
          </a:p>
          <a:p>
            <a:endParaRPr lang="en-US" sz="3200" b="1" dirty="0">
              <a:solidFill>
                <a:schemeClr val="bg1">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255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2"/>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Barnabas</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796717"/>
            <a:ext cx="7956884" cy="4570482"/>
          </a:xfrm>
          <a:prstGeom prst="rect">
            <a:avLst/>
          </a:prstGeom>
          <a:noFill/>
        </p:spPr>
        <p:txBody>
          <a:bodyPr wrap="square" rtlCol="0">
            <a:spAutoFit/>
          </a:bodyPr>
          <a:lstStyle/>
          <a:p>
            <a:pPr algn="ctr">
              <a:spcAft>
                <a:spcPts val="1200"/>
              </a:spcAft>
            </a:pPr>
            <a:r>
              <a:rPr lang="en-US" sz="4000" b="1" dirty="0">
                <a:solidFill>
                  <a:schemeClr val="bg1">
                    <a:lumMod val="75000"/>
                    <a:lumOff val="25000"/>
                  </a:schemeClr>
                </a:solidFill>
                <a:latin typeface="Calibri" panose="020F0502020204030204" pitchFamily="34" charset="0"/>
                <a:cs typeface="Calibri" panose="020F0502020204030204" pitchFamily="34" charset="0"/>
              </a:rPr>
              <a:t>We don’t know for sure.</a:t>
            </a:r>
          </a:p>
          <a:p>
            <a:pPr algn="ctr">
              <a:spcAft>
                <a:spcPts val="6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He was generous (Acts 4:37)</a:t>
            </a:r>
          </a:p>
          <a:p>
            <a:pPr algn="ctr">
              <a:spcAft>
                <a:spcPts val="6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He was accepting (Acts 9:26-27)</a:t>
            </a:r>
          </a:p>
          <a:p>
            <a:pPr algn="ctr">
              <a:spcAft>
                <a:spcPts val="6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He cared for souls  (Acts 11:19-22)</a:t>
            </a:r>
          </a:p>
          <a:p>
            <a:pPr algn="ctr">
              <a:spcAft>
                <a:spcPts val="6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He was inclusive (Acts 11:23-26)</a:t>
            </a:r>
          </a:p>
          <a:p>
            <a:pPr algn="ctr">
              <a:spcAft>
                <a:spcPts val="6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He was trustworthy (Acts 11:27-30)</a:t>
            </a:r>
          </a:p>
          <a:p>
            <a:pPr algn="ctr">
              <a:spcAft>
                <a:spcPts val="6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He was forgiving (Acts 15:36-40)</a:t>
            </a:r>
          </a:p>
        </p:txBody>
      </p:sp>
    </p:spTree>
    <p:extLst>
      <p:ext uri="{BB962C8B-B14F-4D97-AF65-F5344CB8AC3E}">
        <p14:creationId xmlns:p14="http://schemas.microsoft.com/office/powerpoint/2010/main" val="393165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1000"/>
                                        <p:tgtEl>
                                          <p:spTgt spid="13">
                                            <p:txEl>
                                              <p:pRg st="4" end="4"/>
                                            </p:txEl>
                                          </p:spTgt>
                                        </p:tgtEl>
                                      </p:cBhvr>
                                    </p:animEffect>
                                    <p:anim calcmode="lin" valueType="num">
                                      <p:cBhvr>
                                        <p:cTn id="36"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Effect transition="in" filter="fade">
                                      <p:cBhvr>
                                        <p:cTn id="42" dur="1000"/>
                                        <p:tgtEl>
                                          <p:spTgt spid="13">
                                            <p:txEl>
                                              <p:pRg st="5" end="5"/>
                                            </p:txEl>
                                          </p:spTgt>
                                        </p:tgtEl>
                                      </p:cBhvr>
                                    </p:animEffect>
                                    <p:anim calcmode="lin" valueType="num">
                                      <p:cBhvr>
                                        <p:cTn id="43"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xEl>
                                              <p:pRg st="6" end="6"/>
                                            </p:txEl>
                                          </p:spTgt>
                                        </p:tgtEl>
                                        <p:attrNameLst>
                                          <p:attrName>style.visibility</p:attrName>
                                        </p:attrNameLst>
                                      </p:cBhvr>
                                      <p:to>
                                        <p:strVal val="visible"/>
                                      </p:to>
                                    </p:set>
                                    <p:animEffect transition="in" filter="fade">
                                      <p:cBhvr>
                                        <p:cTn id="49" dur="1000"/>
                                        <p:tgtEl>
                                          <p:spTgt spid="13">
                                            <p:txEl>
                                              <p:pRg st="6" end="6"/>
                                            </p:txEl>
                                          </p:spTgt>
                                        </p:tgtEl>
                                      </p:cBhvr>
                                    </p:animEffect>
                                    <p:anim calcmode="lin" valueType="num">
                                      <p:cBhvr>
                                        <p:cTn id="50"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2"/>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989221"/>
            <a:ext cx="7956884" cy="4339650"/>
          </a:xfrm>
          <a:prstGeom prst="rect">
            <a:avLst/>
          </a:prstGeom>
          <a:noFill/>
        </p:spPr>
        <p:txBody>
          <a:bodyPr wrap="square" rtlCol="0">
            <a:spAutoFit/>
          </a:bodyPr>
          <a:lstStyle/>
          <a:p>
            <a:pPr algn="ctr">
              <a:spcAft>
                <a:spcPts val="1800"/>
              </a:spcAft>
            </a:pPr>
            <a:r>
              <a:rPr lang="en-US" sz="3200" b="1" dirty="0">
                <a:solidFill>
                  <a:schemeClr val="bg1">
                    <a:lumMod val="75000"/>
                    <a:lumOff val="25000"/>
                  </a:schemeClr>
                </a:solidFill>
                <a:latin typeface="Calibri" panose="020F0502020204030204" pitchFamily="34" charset="0"/>
                <a:cs typeface="Calibri" panose="020F0502020204030204" pitchFamily="34" charset="0"/>
              </a:rPr>
              <a:t>“When he came and had seen the grace of God, he was glad, and encouraged them all that with purpose of heart they should continue with the Lord” (Acts 11:23).</a:t>
            </a:r>
          </a:p>
          <a:p>
            <a:pPr algn="ctr">
              <a:spcAft>
                <a:spcPts val="18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That’s what we also should do!</a:t>
            </a:r>
          </a:p>
          <a:p>
            <a:pPr algn="ctr">
              <a:spcAft>
                <a:spcPts val="12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Gr. </a:t>
            </a:r>
            <a:r>
              <a:rPr lang="en-US" sz="3600" b="1" i="1" dirty="0" err="1">
                <a:solidFill>
                  <a:schemeClr val="bg1">
                    <a:lumMod val="75000"/>
                    <a:lumOff val="25000"/>
                  </a:schemeClr>
                </a:solidFill>
                <a:latin typeface="Calibri" panose="020F0502020204030204" pitchFamily="34" charset="0"/>
                <a:cs typeface="Calibri" panose="020F0502020204030204" pitchFamily="34" charset="0"/>
              </a:rPr>
              <a:t>parakaleō</a:t>
            </a:r>
            <a:r>
              <a:rPr lang="en-US" sz="3600" b="1" dirty="0">
                <a:solidFill>
                  <a:schemeClr val="bg1">
                    <a:lumMod val="75000"/>
                    <a:lumOff val="25000"/>
                  </a:schemeClr>
                </a:solidFill>
                <a:latin typeface="Calibri" panose="020F0502020204030204" pitchFamily="34" charset="0"/>
                <a:cs typeface="Calibri" panose="020F0502020204030204" pitchFamily="34" charset="0"/>
              </a:rPr>
              <a:t> lit. “to call to one’s side”</a:t>
            </a:r>
          </a:p>
          <a:p>
            <a:pPr algn="ctr">
              <a:spcAft>
                <a:spcPts val="1200"/>
              </a:spcAft>
            </a:pPr>
            <a:r>
              <a:rPr lang="en-US" sz="3600" b="1" dirty="0">
                <a:solidFill>
                  <a:schemeClr val="bg1">
                    <a:lumMod val="75000"/>
                    <a:lumOff val="25000"/>
                  </a:schemeClr>
                </a:solidFill>
                <a:latin typeface="Calibri" panose="020F0502020204030204" pitchFamily="34" charset="0"/>
                <a:cs typeface="Calibri" panose="020F0502020204030204" pitchFamily="34" charset="0"/>
              </a:rPr>
              <a:t>What does that look like?</a:t>
            </a:r>
          </a:p>
        </p:txBody>
      </p:sp>
    </p:spTree>
    <p:extLst>
      <p:ext uri="{BB962C8B-B14F-4D97-AF65-F5344CB8AC3E}">
        <p14:creationId xmlns:p14="http://schemas.microsoft.com/office/powerpoint/2010/main" val="430616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fade">
                                      <p:cBhvr>
                                        <p:cTn id="14" dur="1000"/>
                                        <p:tgtEl>
                                          <p:spTgt spid="13">
                                            <p:txEl>
                                              <p:pRg st="0" end="0"/>
                                            </p:txEl>
                                          </p:spTgt>
                                        </p:tgtEl>
                                      </p:cBhvr>
                                    </p:animEffect>
                                    <p:anim calcmode="lin" valueType="num">
                                      <p:cBhvr>
                                        <p:cTn id="1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animEffect transition="in" filter="fade">
                                      <p:cBhvr>
                                        <p:cTn id="21" dur="1000"/>
                                        <p:tgtEl>
                                          <p:spTgt spid="13">
                                            <p:txEl>
                                              <p:pRg st="1" end="1"/>
                                            </p:txEl>
                                          </p:spTgt>
                                        </p:tgtEl>
                                      </p:cBhvr>
                                    </p:animEffect>
                                    <p:anim calcmode="lin" valueType="num">
                                      <p:cBhvr>
                                        <p:cTn id="22"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2" end="2"/>
                                            </p:txEl>
                                          </p:spTgt>
                                        </p:tgtEl>
                                        <p:attrNameLst>
                                          <p:attrName>style.visibility</p:attrName>
                                        </p:attrNameLst>
                                      </p:cBhvr>
                                      <p:to>
                                        <p:strVal val="visible"/>
                                      </p:to>
                                    </p:set>
                                    <p:animEffect transition="in" filter="fade">
                                      <p:cBhvr>
                                        <p:cTn id="28" dur="1000"/>
                                        <p:tgtEl>
                                          <p:spTgt spid="13">
                                            <p:txEl>
                                              <p:pRg st="2" end="2"/>
                                            </p:txEl>
                                          </p:spTgt>
                                        </p:tgtEl>
                                      </p:cBhvr>
                                    </p:animEffect>
                                    <p:anim calcmode="lin" valueType="num">
                                      <p:cBhvr>
                                        <p:cTn id="29"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animEffect transition="in" filter="fade">
                                      <p:cBhvr>
                                        <p:cTn id="35" dur="1000"/>
                                        <p:tgtEl>
                                          <p:spTgt spid="13">
                                            <p:txEl>
                                              <p:pRg st="3" end="3"/>
                                            </p:txEl>
                                          </p:spTgt>
                                        </p:tgtEl>
                                      </p:cBhvr>
                                    </p:animEffect>
                                    <p:anim calcmode="lin" valueType="num">
                                      <p:cBhvr>
                                        <p:cTn id="36"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3"/>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860885"/>
            <a:ext cx="7956884" cy="4524315"/>
          </a:xfrm>
          <a:prstGeom prst="rect">
            <a:avLst/>
          </a:prstGeom>
          <a:noFill/>
        </p:spPr>
        <p:txBody>
          <a:bodyPr wrap="square" rtlCol="0">
            <a:spAutoFit/>
          </a:bodyPr>
          <a:lstStyle/>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a gift (Rom. 12:8)</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teaching (Acts 20:2; Heb. 13:22 – “Word of Exhortation”) </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Goal of assembly (1 Cor. 14:31; Heb. 10:25)</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A work of preachers (1 Tim. 6:2; 2 Tim. 2:4)</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a work of elders (Titus 1:9)</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a work of all (1 Thess. 5:11; Heb. 3:13) </a:t>
            </a:r>
          </a:p>
        </p:txBody>
      </p:sp>
    </p:spTree>
    <p:extLst>
      <p:ext uri="{BB962C8B-B14F-4D97-AF65-F5344CB8AC3E}">
        <p14:creationId xmlns:p14="http://schemas.microsoft.com/office/powerpoint/2010/main" val="3782118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1000"/>
                                        <p:tgtEl>
                                          <p:spTgt spid="13">
                                            <p:txEl>
                                              <p:pRg st="4" end="4"/>
                                            </p:txEl>
                                          </p:spTgt>
                                        </p:tgtEl>
                                      </p:cBhvr>
                                    </p:animEffect>
                                    <p:anim calcmode="lin" valueType="num">
                                      <p:cBhvr>
                                        <p:cTn id="36"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Effect transition="in" filter="fade">
                                      <p:cBhvr>
                                        <p:cTn id="42" dur="1000"/>
                                        <p:tgtEl>
                                          <p:spTgt spid="13">
                                            <p:txEl>
                                              <p:pRg st="5" end="5"/>
                                            </p:txEl>
                                          </p:spTgt>
                                        </p:tgtEl>
                                      </p:cBhvr>
                                    </p:animEffect>
                                    <p:anim calcmode="lin" valueType="num">
                                      <p:cBhvr>
                                        <p:cTn id="43"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3"/>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780675"/>
            <a:ext cx="7956884" cy="4739759"/>
          </a:xfrm>
          <a:prstGeom prst="rect">
            <a:avLst/>
          </a:prstGeom>
          <a:noFill/>
        </p:spPr>
        <p:txBody>
          <a:bodyPr wrap="square" rtlCol="0">
            <a:spAutoFit/>
          </a:bodyPr>
          <a:lstStyle/>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offering comfort (Luke 16:25; Acts 16:40; 20:12; 2 Cor. 1:4; 1 Thess. 4:18) </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acknowledging work and progress        (1 Cor. 16:15-18)</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an appeal to do right (Acts 2:40; Rom. 12:1; 16:17; 1 Cor. 1:10)  </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urging continued faith (Acts 14:22; Rom. 15:30)</a:t>
            </a:r>
          </a:p>
        </p:txBody>
      </p:sp>
    </p:spTree>
    <p:extLst>
      <p:ext uri="{BB962C8B-B14F-4D97-AF65-F5344CB8AC3E}">
        <p14:creationId xmlns:p14="http://schemas.microsoft.com/office/powerpoint/2010/main" val="2751484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3"/>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2342145"/>
            <a:ext cx="7956884" cy="3016210"/>
          </a:xfrm>
          <a:prstGeom prst="rect">
            <a:avLst/>
          </a:prstGeom>
          <a:noFill/>
        </p:spPr>
        <p:txBody>
          <a:bodyPr wrap="square" rtlCol="0">
            <a:spAutoFit/>
          </a:bodyPr>
          <a:lstStyle/>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answering insult with love (1 Cor. 4:13)</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restoring and forgiving the erring         (2 Cor. 2:7-8)</a:t>
            </a:r>
          </a:p>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It is showing love, help, and edification generally (1 Thess. 5:14)</a:t>
            </a:r>
          </a:p>
        </p:txBody>
      </p:sp>
    </p:spTree>
    <p:extLst>
      <p:ext uri="{BB962C8B-B14F-4D97-AF65-F5344CB8AC3E}">
        <p14:creationId xmlns:p14="http://schemas.microsoft.com/office/powerpoint/2010/main" val="138041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Colorful wavy concept">
            <a:extLst>
              <a:ext uri="{FF2B5EF4-FFF2-40B4-BE49-F238E27FC236}">
                <a16:creationId xmlns:a16="http://schemas.microsoft.com/office/drawing/2014/main" id="{A976A861-BDC7-8D3C-6E25-B3FD232303CE}"/>
              </a:ext>
            </a:extLst>
          </p:cNvPr>
          <p:cNvPicPr>
            <a:picLocks noChangeAspect="1"/>
          </p:cNvPicPr>
          <p:nvPr/>
        </p:nvPicPr>
        <p:blipFill rotWithShape="1">
          <a:blip r:embed="rId3"/>
          <a:srcRect b="15730"/>
          <a:stretch/>
        </p:blipFill>
        <p:spPr>
          <a:xfrm>
            <a:off x="15" y="1604211"/>
            <a:ext cx="9143985" cy="4941972"/>
          </a:xfrm>
          <a:prstGeom prst="rect">
            <a:avLst/>
          </a:prstGeom>
        </p:spPr>
      </p:pic>
      <p:sp>
        <p:nvSpPr>
          <p:cNvPr id="11" name="TextBox 10">
            <a:extLst>
              <a:ext uri="{FF2B5EF4-FFF2-40B4-BE49-F238E27FC236}">
                <a16:creationId xmlns:a16="http://schemas.microsoft.com/office/drawing/2014/main" id="{1580814B-4433-534F-911F-7C9CFEC4F7AD}"/>
              </a:ext>
            </a:extLst>
          </p:cNvPr>
          <p:cNvSpPr txBox="1"/>
          <p:nvPr/>
        </p:nvSpPr>
        <p:spPr>
          <a:xfrm>
            <a:off x="433137" y="288759"/>
            <a:ext cx="8213558" cy="1015663"/>
          </a:xfrm>
          <a:prstGeom prst="rect">
            <a:avLst/>
          </a:prstGeom>
          <a:noFill/>
        </p:spPr>
        <p:txBody>
          <a:bodyPr wrap="square" rtlCol="0">
            <a:spAutoFit/>
          </a:bodyPr>
          <a:lstStyle/>
          <a:p>
            <a:r>
              <a:rPr lang="en-US" sz="6000" b="1" dirty="0">
                <a:solidFill>
                  <a:schemeClr val="bg1">
                    <a:lumMod val="75000"/>
                    <a:lumOff val="25000"/>
                  </a:schemeClr>
                </a:solidFill>
                <a:latin typeface="Calibri" panose="020F0502020204030204" pitchFamily="34" charset="0"/>
                <a:cs typeface="Calibri" panose="020F0502020204030204" pitchFamily="34" charset="0"/>
              </a:rPr>
              <a:t>Sons of Encouragement</a:t>
            </a:r>
          </a:p>
        </p:txBody>
      </p:sp>
      <p:sp>
        <p:nvSpPr>
          <p:cNvPr id="13" name="TextBox 12">
            <a:extLst>
              <a:ext uri="{FF2B5EF4-FFF2-40B4-BE49-F238E27FC236}">
                <a16:creationId xmlns:a16="http://schemas.microsoft.com/office/drawing/2014/main" id="{87BF4F68-C576-2446-8971-9AB7E87E4E0E}"/>
              </a:ext>
            </a:extLst>
          </p:cNvPr>
          <p:cNvSpPr txBox="1"/>
          <p:nvPr/>
        </p:nvSpPr>
        <p:spPr>
          <a:xfrm>
            <a:off x="577516" y="1780675"/>
            <a:ext cx="7956884" cy="4739759"/>
          </a:xfrm>
          <a:prstGeom prst="rect">
            <a:avLst/>
          </a:prstGeom>
          <a:noFill/>
        </p:spPr>
        <p:txBody>
          <a:bodyPr wrap="square" rtlCol="0">
            <a:spAutoFit/>
          </a:bodyPr>
          <a:lstStyle/>
          <a:p>
            <a:pPr algn="ctr">
              <a:spcAft>
                <a:spcPts val="1200"/>
              </a:spcAft>
            </a:pPr>
            <a:r>
              <a:rPr lang="en-US" sz="3400" b="1" dirty="0">
                <a:solidFill>
                  <a:schemeClr val="bg1">
                    <a:lumMod val="75000"/>
                    <a:lumOff val="25000"/>
                  </a:schemeClr>
                </a:solidFill>
                <a:latin typeface="Calibri" panose="020F0502020204030204" pitchFamily="34" charset="0"/>
                <a:cs typeface="Calibri" panose="020F0502020204030204" pitchFamily="34" charset="0"/>
              </a:rPr>
              <a:t>How can I be a “Son of Encouragement”?</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Speak to a different member each week I haven’t in awhile.</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Each week find some spiritual progress I see in different fellow </a:t>
            </a:r>
            <a:r>
              <a:rPr lang="en-US" sz="3400" b="1">
                <a:solidFill>
                  <a:schemeClr val="bg1">
                    <a:lumMod val="75000"/>
                    <a:lumOff val="25000"/>
                  </a:schemeClr>
                </a:solidFill>
                <a:latin typeface="Calibri" panose="020F0502020204030204" pitchFamily="34" charset="0"/>
                <a:cs typeface="Calibri" panose="020F0502020204030204" pitchFamily="34" charset="0"/>
              </a:rPr>
              <a:t>Christians I </a:t>
            </a:r>
            <a:r>
              <a:rPr lang="en-US" sz="3400" b="1" dirty="0">
                <a:solidFill>
                  <a:schemeClr val="bg1">
                    <a:lumMod val="75000"/>
                    <a:lumOff val="25000"/>
                  </a:schemeClr>
                </a:solidFill>
                <a:latin typeface="Calibri" panose="020F0502020204030204" pitchFamily="34" charset="0"/>
                <a:cs typeface="Calibri" panose="020F0502020204030204" pitchFamily="34" charset="0"/>
              </a:rPr>
              <a:t>can acknowledge and encourage.</a:t>
            </a:r>
          </a:p>
          <a:p>
            <a:pPr marL="457200" indent="-457200" algn="ctr">
              <a:spcAft>
                <a:spcPts val="1200"/>
              </a:spcAft>
              <a:buFont typeface="Arial" panose="020B0604020202020204" pitchFamily="34" charset="0"/>
              <a:buChar char="•"/>
            </a:pPr>
            <a:r>
              <a:rPr lang="en-US" sz="3400" b="1" dirty="0">
                <a:solidFill>
                  <a:schemeClr val="bg1">
                    <a:lumMod val="75000"/>
                    <a:lumOff val="25000"/>
                  </a:schemeClr>
                </a:solidFill>
                <a:latin typeface="Calibri" panose="020F0502020204030204" pitchFamily="34" charset="0"/>
                <a:cs typeface="Calibri" panose="020F0502020204030204" pitchFamily="34" charset="0"/>
              </a:rPr>
              <a:t>Regularly ask different members about things in their lives.  </a:t>
            </a:r>
          </a:p>
        </p:txBody>
      </p:sp>
    </p:spTree>
    <p:extLst>
      <p:ext uri="{BB962C8B-B14F-4D97-AF65-F5344CB8AC3E}">
        <p14:creationId xmlns:p14="http://schemas.microsoft.com/office/powerpoint/2010/main" val="1210167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Slate">
      <a:majorFont>
        <a:latin typeface="Georgia Pro Cond Ligh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Speak Pro"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VTI" id="{35C4A07C-0176-4A32-9BCB-B016516853F0}" vid="{9B70D35C-BCA8-4715-BB49-8BE54A7FC0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672</Words>
  <Application>Microsoft Macintosh PowerPoint</Application>
  <PresentationFormat>On-screen Show (4:3)</PresentationFormat>
  <Paragraphs>58</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 Pro Cond Light</vt:lpstr>
      <vt:lpstr>Speak Pro</vt:lpstr>
      <vt:lpstr>Wingdings 2</vt:lpstr>
      <vt:lpstr>SlateVTI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13</cp:revision>
  <dcterms:created xsi:type="dcterms:W3CDTF">2022-10-01T15:56:52Z</dcterms:created>
  <dcterms:modified xsi:type="dcterms:W3CDTF">2022-10-06T18:55:52Z</dcterms:modified>
</cp:coreProperties>
</file>