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863" y="1247140"/>
            <a:ext cx="5918820" cy="3450844"/>
          </a:xfrm>
        </p:spPr>
        <p:txBody>
          <a:bodyPr anchor="t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863" y="4818126"/>
            <a:ext cx="5918820" cy="1268984"/>
          </a:xfrm>
        </p:spPr>
        <p:txBody>
          <a:bodyPr anchor="b"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3"/>
            <a:ext cx="2078024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1" y="-3"/>
            <a:ext cx="1030175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9/12/22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5863" y="6292851"/>
            <a:ext cx="30861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1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3" y="455363"/>
            <a:ext cx="71439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90783" y="2160016"/>
            <a:ext cx="71439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7943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4785" y="565150"/>
            <a:ext cx="1699898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90783" y="565150"/>
            <a:ext cx="5316697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577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00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863" y="1251674"/>
            <a:ext cx="5918820" cy="2914688"/>
          </a:xfrm>
        </p:spPr>
        <p:txBody>
          <a:bodyPr anchor="t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863" y="4818126"/>
            <a:ext cx="5918820" cy="1271524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5863" y="62928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3"/>
            <a:ext cx="2078024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1" y="-3"/>
            <a:ext cx="1030175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2473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2" y="455363"/>
            <a:ext cx="7115018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0782" y="2160017"/>
            <a:ext cx="3319078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6723" y="2160017"/>
            <a:ext cx="3319078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0579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292" y="457200"/>
            <a:ext cx="7141391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3293" y="2165086"/>
            <a:ext cx="3319272" cy="823912"/>
          </a:xfrm>
        </p:spPr>
        <p:txBody>
          <a:bodyPr anchor="b">
            <a:normAutofit/>
          </a:bodyPr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3292" y="2988998"/>
            <a:ext cx="3319273" cy="309811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5411" y="2165086"/>
            <a:ext cx="3319272" cy="823912"/>
          </a:xfrm>
        </p:spPr>
        <p:txBody>
          <a:bodyPr anchor="b">
            <a:normAutofit/>
          </a:bodyPr>
          <a:lstStyle>
            <a:lvl1pPr marL="0" indent="0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5411" y="2988998"/>
            <a:ext cx="3319272" cy="309811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1454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161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5089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4" y="455362"/>
            <a:ext cx="3032580" cy="158451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3424" y="565151"/>
            <a:ext cx="4018788" cy="5521960"/>
          </a:xfrm>
        </p:spPr>
        <p:txBody>
          <a:bodyPr>
            <a:normAutofit/>
          </a:bodyPr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784" y="2039874"/>
            <a:ext cx="3032580" cy="38291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0240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3" y="455362"/>
            <a:ext cx="3032577" cy="158451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03425" y="565151"/>
            <a:ext cx="4016705" cy="552267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783" y="2039874"/>
            <a:ext cx="3032577" cy="38291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4"/>
            <a:ext cx="850392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42386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0224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82" y="455363"/>
            <a:ext cx="7115018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782" y="2160016"/>
            <a:ext cx="7115018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13974" y="6292851"/>
            <a:ext cx="23207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90783" y="62928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62181" y="6292851"/>
            <a:ext cx="610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11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900"/>
        </a:spcBef>
        <a:buClr>
          <a:schemeClr val="accent1"/>
        </a:buClr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10000"/>
        </a:lnSpc>
        <a:spcBef>
          <a:spcPts val="450"/>
        </a:spcBef>
        <a:buClr>
          <a:schemeClr val="accent1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up brush from colored powder">
            <a:extLst>
              <a:ext uri="{FF2B5EF4-FFF2-40B4-BE49-F238E27FC236}">
                <a16:creationId xmlns:a16="http://schemas.microsoft.com/office/drawing/2014/main" id="{39992914-76D2-0496-8027-24616EA74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" r="5948" b="-1"/>
          <a:stretch/>
        </p:blipFill>
        <p:spPr>
          <a:xfrm>
            <a:off x="1090862" y="10"/>
            <a:ext cx="8053137" cy="6857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1793FD-F31A-0C4C-B25A-BCCC4BD9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2082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B6374-3219-2947-9567-43F36AD23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7" y="348783"/>
            <a:ext cx="5887451" cy="157627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“The Kingdom of </a:t>
            </a:r>
            <a:r>
              <a:rPr lang="en-US" sz="5400">
                <a:latin typeface="Calibri" panose="020F0502020204030204" pitchFamily="34" charset="0"/>
                <a:cs typeface="Calibri" panose="020F0502020204030204" pitchFamily="34" charset="0"/>
              </a:rPr>
              <a:t>Heaven Is 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Like”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ED6CB-93B8-BC46-8F93-BCEA3037164C}"/>
              </a:ext>
            </a:extLst>
          </p:cNvPr>
          <p:cNvSpPr txBox="1"/>
          <p:nvPr/>
        </p:nvSpPr>
        <p:spPr>
          <a:xfrm>
            <a:off x="272715" y="2053389"/>
            <a:ext cx="5614737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Matthew 13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Major Text for Parables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58 verses – 7/8 parables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2/3 explanations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 purpose of parables: fulfil prophecy &amp; test hearts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7 introductory phrase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CF951-B1C3-E244-BF52-BA4A801C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589" y="0"/>
            <a:ext cx="208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4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up brush from colored powder">
            <a:extLst>
              <a:ext uri="{FF2B5EF4-FFF2-40B4-BE49-F238E27FC236}">
                <a16:creationId xmlns:a16="http://schemas.microsoft.com/office/drawing/2014/main" id="{39992914-76D2-0496-8027-24616EA74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" r="5948" b="-1"/>
          <a:stretch/>
        </p:blipFill>
        <p:spPr>
          <a:xfrm>
            <a:off x="1090862" y="10"/>
            <a:ext cx="8053137" cy="6857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1793FD-F31A-0C4C-B25A-BCCC4BD9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2082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B6374-3219-2947-9567-43F36AD23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7" y="348783"/>
            <a:ext cx="5887451" cy="157627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“The Kingdom of Heaven Is Like”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ED6CB-93B8-BC46-8F93-BCEA3037164C}"/>
              </a:ext>
            </a:extLst>
          </p:cNvPr>
          <p:cNvSpPr txBox="1"/>
          <p:nvPr/>
        </p:nvSpPr>
        <p:spPr>
          <a:xfrm>
            <a:off x="272715" y="2229851"/>
            <a:ext cx="561473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Parable of the Tares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Matthew 13:24-30</a:t>
            </a:r>
          </a:p>
          <a:p>
            <a:pPr algn="ctr">
              <a:spcAft>
                <a:spcPts val="180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Matthew 13:36-43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Influence of good and evil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Patience of God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Inevitability of judgement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CF951-B1C3-E244-BF52-BA4A801C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589" y="0"/>
            <a:ext cx="20828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C6E582-7566-7845-8961-59FF8086AF0E}"/>
              </a:ext>
            </a:extLst>
          </p:cNvPr>
          <p:cNvSpPr txBox="1"/>
          <p:nvPr/>
        </p:nvSpPr>
        <p:spPr>
          <a:xfrm>
            <a:off x="7363326" y="0"/>
            <a:ext cx="1090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ambria" panose="020405030504060302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903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up brush from colored powder">
            <a:extLst>
              <a:ext uri="{FF2B5EF4-FFF2-40B4-BE49-F238E27FC236}">
                <a16:creationId xmlns:a16="http://schemas.microsoft.com/office/drawing/2014/main" id="{39992914-76D2-0496-8027-24616EA74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" r="5948" b="-1"/>
          <a:stretch/>
        </p:blipFill>
        <p:spPr>
          <a:xfrm>
            <a:off x="1090862" y="10"/>
            <a:ext cx="8053137" cy="6857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1793FD-F31A-0C4C-B25A-BCCC4BD9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2082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B6374-3219-2947-9567-43F36AD23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7" y="348783"/>
            <a:ext cx="5887451" cy="157627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“The Kingdom of Heaven Is Like”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ED6CB-93B8-BC46-8F93-BCEA3037164C}"/>
              </a:ext>
            </a:extLst>
          </p:cNvPr>
          <p:cNvSpPr txBox="1"/>
          <p:nvPr/>
        </p:nvSpPr>
        <p:spPr>
          <a:xfrm>
            <a:off x="272715" y="2390271"/>
            <a:ext cx="5614737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Parable of Mustard Seed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Matthew 13:31-32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Power of gospel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Power of small things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Looks can be deceiving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CF951-B1C3-E244-BF52-BA4A801C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589" y="0"/>
            <a:ext cx="20828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CDF23F-F7D7-B04F-905A-A73CEE2DAB2A}"/>
              </a:ext>
            </a:extLst>
          </p:cNvPr>
          <p:cNvSpPr txBox="1"/>
          <p:nvPr/>
        </p:nvSpPr>
        <p:spPr>
          <a:xfrm>
            <a:off x="7363326" y="0"/>
            <a:ext cx="1090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ambria" panose="020405030504060302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9416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up brush from colored powder">
            <a:extLst>
              <a:ext uri="{FF2B5EF4-FFF2-40B4-BE49-F238E27FC236}">
                <a16:creationId xmlns:a16="http://schemas.microsoft.com/office/drawing/2014/main" id="{39992914-76D2-0496-8027-24616EA74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" r="5948" b="-1"/>
          <a:stretch/>
        </p:blipFill>
        <p:spPr>
          <a:xfrm>
            <a:off x="1090862" y="10"/>
            <a:ext cx="8053137" cy="6857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1793FD-F31A-0C4C-B25A-BCCC4BD9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2082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B6374-3219-2947-9567-43F36AD23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7" y="348783"/>
            <a:ext cx="5887451" cy="157627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“The Kingdom of Heaven Is Like”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ED6CB-93B8-BC46-8F93-BCEA3037164C}"/>
              </a:ext>
            </a:extLst>
          </p:cNvPr>
          <p:cNvSpPr txBox="1"/>
          <p:nvPr/>
        </p:nvSpPr>
        <p:spPr>
          <a:xfrm>
            <a:off x="272715" y="2374229"/>
            <a:ext cx="5614737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Parable of the Leaven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Matthew 13:32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Power to change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Power of influence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Power of the unseen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CF951-B1C3-E244-BF52-BA4A801C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589" y="0"/>
            <a:ext cx="20828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3275AA-BED4-6348-93EC-B84B65EDC847}"/>
              </a:ext>
            </a:extLst>
          </p:cNvPr>
          <p:cNvSpPr txBox="1"/>
          <p:nvPr/>
        </p:nvSpPr>
        <p:spPr>
          <a:xfrm>
            <a:off x="7363326" y="0"/>
            <a:ext cx="1090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ambria" panose="020405030504060302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4561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up brush from colored powder">
            <a:extLst>
              <a:ext uri="{FF2B5EF4-FFF2-40B4-BE49-F238E27FC236}">
                <a16:creationId xmlns:a16="http://schemas.microsoft.com/office/drawing/2014/main" id="{39992914-76D2-0496-8027-24616EA74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" r="5948" b="-1"/>
          <a:stretch/>
        </p:blipFill>
        <p:spPr>
          <a:xfrm>
            <a:off x="1090862" y="10"/>
            <a:ext cx="8053137" cy="6857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1793FD-F31A-0C4C-B25A-BCCC4BD9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2082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B6374-3219-2947-9567-43F36AD23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7" y="348783"/>
            <a:ext cx="5887451" cy="157627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“The Kingdom of Heaven Is Like”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ED6CB-93B8-BC46-8F93-BCEA3037164C}"/>
              </a:ext>
            </a:extLst>
          </p:cNvPr>
          <p:cNvSpPr txBox="1"/>
          <p:nvPr/>
        </p:nvSpPr>
        <p:spPr>
          <a:xfrm>
            <a:off x="272715" y="2277977"/>
            <a:ext cx="561473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Parable of Treasure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Matthew 13:44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Value of gospel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Value hidden to the world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Worth great sacrifice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Cause of great joy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CF951-B1C3-E244-BF52-BA4A801C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589" y="0"/>
            <a:ext cx="20828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2C14E1-7937-8440-98E4-958F766867D9}"/>
              </a:ext>
            </a:extLst>
          </p:cNvPr>
          <p:cNvSpPr txBox="1"/>
          <p:nvPr/>
        </p:nvSpPr>
        <p:spPr>
          <a:xfrm>
            <a:off x="7363326" y="0"/>
            <a:ext cx="1090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9788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up brush from colored powder">
            <a:extLst>
              <a:ext uri="{FF2B5EF4-FFF2-40B4-BE49-F238E27FC236}">
                <a16:creationId xmlns:a16="http://schemas.microsoft.com/office/drawing/2014/main" id="{39992914-76D2-0496-8027-24616EA74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" r="5948" b="-1"/>
          <a:stretch/>
        </p:blipFill>
        <p:spPr>
          <a:xfrm>
            <a:off x="1090862" y="10"/>
            <a:ext cx="8053137" cy="6857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1793FD-F31A-0C4C-B25A-BCCC4BD9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2082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B6374-3219-2947-9567-43F36AD23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7" y="348783"/>
            <a:ext cx="5887451" cy="157627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“The Kingdom of Heaven Is Like”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ED6CB-93B8-BC46-8F93-BCEA3037164C}"/>
              </a:ext>
            </a:extLst>
          </p:cNvPr>
          <p:cNvSpPr txBox="1"/>
          <p:nvPr/>
        </p:nvSpPr>
        <p:spPr>
          <a:xfrm>
            <a:off x="272715" y="2422355"/>
            <a:ext cx="5614737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Parable of the Pearl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Matthew 13:45-46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Importance of seeking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Beauty and value of gospel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Giving all for Christ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CF951-B1C3-E244-BF52-BA4A801C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589" y="0"/>
            <a:ext cx="20828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BF2CEB-C411-DD4F-A751-29D515DBBE94}"/>
              </a:ext>
            </a:extLst>
          </p:cNvPr>
          <p:cNvSpPr txBox="1"/>
          <p:nvPr/>
        </p:nvSpPr>
        <p:spPr>
          <a:xfrm>
            <a:off x="7363326" y="0"/>
            <a:ext cx="1090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ambria" panose="020405030504060302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8255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up brush from colored powder">
            <a:extLst>
              <a:ext uri="{FF2B5EF4-FFF2-40B4-BE49-F238E27FC236}">
                <a16:creationId xmlns:a16="http://schemas.microsoft.com/office/drawing/2014/main" id="{39992914-76D2-0496-8027-24616EA74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" r="5948" b="-1"/>
          <a:stretch/>
        </p:blipFill>
        <p:spPr>
          <a:xfrm>
            <a:off x="1090862" y="10"/>
            <a:ext cx="8053137" cy="6857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1793FD-F31A-0C4C-B25A-BCCC4BD9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2082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B6374-3219-2947-9567-43F36AD23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7" y="348783"/>
            <a:ext cx="5887451" cy="157627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“The Kingdom of Heaven Is Like”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ED6CB-93B8-BC46-8F93-BCEA3037164C}"/>
              </a:ext>
            </a:extLst>
          </p:cNvPr>
          <p:cNvSpPr txBox="1"/>
          <p:nvPr/>
        </p:nvSpPr>
        <p:spPr>
          <a:xfrm>
            <a:off x="272715" y="2294019"/>
            <a:ext cx="561473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Parable of the Dragnet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Matthew 13:47-50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Gospel offered to all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Not all will accept it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Separation and judgement  in the end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CF951-B1C3-E244-BF52-BA4A801C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589" y="0"/>
            <a:ext cx="20828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0116DF-9426-DE43-A4EC-B91EE4126B91}"/>
              </a:ext>
            </a:extLst>
          </p:cNvPr>
          <p:cNvSpPr txBox="1"/>
          <p:nvPr/>
        </p:nvSpPr>
        <p:spPr>
          <a:xfrm>
            <a:off x="7363326" y="0"/>
            <a:ext cx="1090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ambria" panose="020405030504060302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734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keup brush from colored powder">
            <a:extLst>
              <a:ext uri="{FF2B5EF4-FFF2-40B4-BE49-F238E27FC236}">
                <a16:creationId xmlns:a16="http://schemas.microsoft.com/office/drawing/2014/main" id="{39992914-76D2-0496-8027-24616EA74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" r="5948" b="-1"/>
          <a:stretch/>
        </p:blipFill>
        <p:spPr>
          <a:xfrm>
            <a:off x="1090862" y="10"/>
            <a:ext cx="8053137" cy="6857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1793FD-F31A-0C4C-B25A-BCCC4BD92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2082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AB6374-3219-2947-9567-43F36AD23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7" y="348783"/>
            <a:ext cx="5887451" cy="157627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“The Kingdom of Heaven Is Like”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ED6CB-93B8-BC46-8F93-BCEA3037164C}"/>
              </a:ext>
            </a:extLst>
          </p:cNvPr>
          <p:cNvSpPr txBox="1"/>
          <p:nvPr/>
        </p:nvSpPr>
        <p:spPr>
          <a:xfrm>
            <a:off x="272715" y="2277977"/>
            <a:ext cx="561473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Parable of Householder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Matthew 13:51-52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Explanation or parable?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Nature of gospel’s impact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Tie to previous revelation</a:t>
            </a:r>
          </a:p>
          <a:p>
            <a:pPr marL="238125" indent="-238125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Presentation to world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CF951-B1C3-E244-BF52-BA4A801C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589" y="0"/>
            <a:ext cx="20828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2CAEB2-7D9F-0247-A6C0-A868DA9988A2}"/>
              </a:ext>
            </a:extLst>
          </p:cNvPr>
          <p:cNvSpPr txBox="1"/>
          <p:nvPr/>
        </p:nvSpPr>
        <p:spPr>
          <a:xfrm>
            <a:off x="7363326" y="0"/>
            <a:ext cx="1090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ambria" panose="020405030504060302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1137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8" grpId="0"/>
    </p:bldLst>
  </p:timing>
</p:sld>
</file>

<file path=ppt/theme/theme1.xml><?xml version="1.0" encoding="utf-8"?>
<a:theme xmlns:a="http://schemas.openxmlformats.org/drawingml/2006/main" name="Interweave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2"/>
      </a:lt2>
      <a:accent1>
        <a:srgbClr val="C34D7C"/>
      </a:accent1>
      <a:accent2>
        <a:srgbClr val="B13B9B"/>
      </a:accent2>
      <a:accent3>
        <a:srgbClr val="A84DC3"/>
      </a:accent3>
      <a:accent4>
        <a:srgbClr val="653BB1"/>
      </a:accent4>
      <a:accent5>
        <a:srgbClr val="4D54C3"/>
      </a:accent5>
      <a:accent6>
        <a:srgbClr val="3B74B1"/>
      </a:accent6>
      <a:hlink>
        <a:srgbClr val="675BC8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228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Neue Haas Grotesk Text Pro</vt:lpstr>
      <vt:lpstr>InterweaveVTI</vt:lpstr>
      <vt:lpstr>“The Kingdom of Heaven Is Like”</vt:lpstr>
      <vt:lpstr>“The Kingdom of Heaven Is Like”</vt:lpstr>
      <vt:lpstr>“The Kingdom of Heaven Is Like”</vt:lpstr>
      <vt:lpstr>“The Kingdom of Heaven Is Like”</vt:lpstr>
      <vt:lpstr>“The Kingdom of Heaven Is Like”</vt:lpstr>
      <vt:lpstr>“The Kingdom of Heaven Is Like”</vt:lpstr>
      <vt:lpstr>“The Kingdom of Heaven Is Like”</vt:lpstr>
      <vt:lpstr>“The Kingdom of Heaven Is Like”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Kingdom of Heaven in Like”</dc:title>
  <dc:creator>Kyle Pope</dc:creator>
  <cp:lastModifiedBy>Kyle Pope</cp:lastModifiedBy>
  <cp:revision>14</cp:revision>
  <dcterms:created xsi:type="dcterms:W3CDTF">2022-09-11T00:44:38Z</dcterms:created>
  <dcterms:modified xsi:type="dcterms:W3CDTF">2022-09-12T22:24:14Z</dcterms:modified>
</cp:coreProperties>
</file>