
<file path=[Content_Types].xml><?xml version="1.0" encoding="utf-8"?>
<Types xmlns="http://schemas.openxmlformats.org/package/2006/content-types">
  <Default Extension="emf" ContentType="image/x-emf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/>
    <p:restoredTop sz="94697"/>
  </p:normalViewPr>
  <p:slideViewPr>
    <p:cSldViewPr snapToGrid="0" snapToObjects="1">
      <p:cViewPr varScale="1">
        <p:scale>
          <a:sx n="80" d="100"/>
          <a:sy n="80" d="100"/>
        </p:scale>
        <p:origin x="14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2C5FA-D312-6F4B-8CFE-47E3A15E7F6C}" type="datetimeFigureOut">
              <a:rPr lang="en-US" smtClean="0"/>
              <a:t>4/10/23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992C6-EADC-AF4E-8222-1C69D7587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019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2C5FA-D312-6F4B-8CFE-47E3A15E7F6C}" type="datetimeFigureOut">
              <a:rPr lang="en-US" smtClean="0"/>
              <a:t>4/10/23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992C6-EADC-AF4E-8222-1C69D7587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350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2C5FA-D312-6F4B-8CFE-47E3A15E7F6C}" type="datetimeFigureOut">
              <a:rPr lang="en-US" smtClean="0"/>
              <a:t>4/10/23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992C6-EADC-AF4E-8222-1C69D7587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29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2C5FA-D312-6F4B-8CFE-47E3A15E7F6C}" type="datetimeFigureOut">
              <a:rPr lang="en-US" smtClean="0"/>
              <a:t>4/10/23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992C6-EADC-AF4E-8222-1C69D7587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121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2C5FA-D312-6F4B-8CFE-47E3A15E7F6C}" type="datetimeFigureOut">
              <a:rPr lang="en-US" smtClean="0"/>
              <a:t>4/10/23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992C6-EADC-AF4E-8222-1C69D7587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992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2C5FA-D312-6F4B-8CFE-47E3A15E7F6C}" type="datetimeFigureOut">
              <a:rPr lang="en-US" smtClean="0"/>
              <a:t>4/10/23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992C6-EADC-AF4E-8222-1C69D7587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347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2C5FA-D312-6F4B-8CFE-47E3A15E7F6C}" type="datetimeFigureOut">
              <a:rPr lang="en-US" smtClean="0"/>
              <a:t>4/10/23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992C6-EADC-AF4E-8222-1C69D7587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527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2C5FA-D312-6F4B-8CFE-47E3A15E7F6C}" type="datetimeFigureOut">
              <a:rPr lang="en-US" smtClean="0"/>
              <a:t>4/10/23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992C6-EADC-AF4E-8222-1C69D7587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03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2C5FA-D312-6F4B-8CFE-47E3A15E7F6C}" type="datetimeFigureOut">
              <a:rPr lang="en-US" smtClean="0"/>
              <a:t>4/10/23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992C6-EADC-AF4E-8222-1C69D7587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987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2C5FA-D312-6F4B-8CFE-47E3A15E7F6C}" type="datetimeFigureOut">
              <a:rPr lang="en-US" smtClean="0"/>
              <a:t>4/10/23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992C6-EADC-AF4E-8222-1C69D7587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049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2C5FA-D312-6F4B-8CFE-47E3A15E7F6C}" type="datetimeFigureOut">
              <a:rPr lang="en-US" smtClean="0"/>
              <a:t>4/10/23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992C6-EADC-AF4E-8222-1C69D7587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428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www.publicdomainpictures.net/en/view-image.php?image=124262&amp;picture=blue-smooth-seamless-background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lue Smooth Seamless Background Free Stock Photo - Public Domain Pictures">
            <a:extLst>
              <a:ext uri="{FF2B5EF4-FFF2-40B4-BE49-F238E27FC236}">
                <a16:creationId xmlns:a16="http://schemas.microsoft.com/office/drawing/2014/main" id="{E41D633E-BCF4-7847-AF9A-90D783FB45E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837473B0-CC2E-450A-ABE3-18F120FF3D39}">
                <a1611:picAttrSrcUrl xmlns:a1611="http://schemas.microsoft.com/office/drawing/2016/11/main" r:id="rId14"/>
              </a:ext>
            </a:extLst>
          </a:blip>
          <a:srcRect l="12515" r="12485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2C5FA-D312-6F4B-8CFE-47E3A15E7F6C}" type="datetimeFigureOut">
              <a:rPr lang="en-US" smtClean="0"/>
              <a:t>4/10/23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992C6-EADC-AF4E-8222-1C69D7587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322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85CCB8B-C552-954F-A561-6C8A2090AAB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764"/>
          <a:stretch/>
        </p:blipFill>
        <p:spPr>
          <a:xfrm>
            <a:off x="0" y="458505"/>
            <a:ext cx="9144000" cy="185391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C546DAD-D261-BF40-9DC4-E6DAB0BDC134}"/>
              </a:ext>
            </a:extLst>
          </p:cNvPr>
          <p:cNvSpPr txBox="1"/>
          <p:nvPr/>
        </p:nvSpPr>
        <p:spPr>
          <a:xfrm>
            <a:off x="1" y="756741"/>
            <a:ext cx="91439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/>
              <a:t>Jeremiah 31:31-33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48ED92D-4F2F-A243-8014-41AA45B4863E}"/>
              </a:ext>
            </a:extLst>
          </p:cNvPr>
          <p:cNvSpPr txBox="1"/>
          <p:nvPr/>
        </p:nvSpPr>
        <p:spPr>
          <a:xfrm>
            <a:off x="567559" y="2680138"/>
            <a:ext cx="793005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“Behold, the days are coming, says the LORD, when I will make a new covenant with the house of Israel and with the house of Judah—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not according to the covenant that I made with their fathers in the day that I took them by the hand to lead them out of the land of Egypt. . .”</a:t>
            </a:r>
          </a:p>
        </p:txBody>
      </p:sp>
    </p:spTree>
    <p:extLst>
      <p:ext uri="{BB962C8B-B14F-4D97-AF65-F5344CB8AC3E}">
        <p14:creationId xmlns:p14="http://schemas.microsoft.com/office/powerpoint/2010/main" val="2757093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85CCB8B-C552-954F-A561-6C8A2090AAB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764"/>
          <a:stretch/>
        </p:blipFill>
        <p:spPr>
          <a:xfrm>
            <a:off x="0" y="458505"/>
            <a:ext cx="9144000" cy="185391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C546DAD-D261-BF40-9DC4-E6DAB0BDC134}"/>
              </a:ext>
            </a:extLst>
          </p:cNvPr>
          <p:cNvSpPr txBox="1"/>
          <p:nvPr/>
        </p:nvSpPr>
        <p:spPr>
          <a:xfrm>
            <a:off x="1" y="882869"/>
            <a:ext cx="914399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/>
              <a:t>God’s Descriptions of His People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1A05A15-19DA-7242-920B-17CCD515EEB3}"/>
              </a:ext>
            </a:extLst>
          </p:cNvPr>
          <p:cNvSpPr txBox="1"/>
          <p:nvPr/>
        </p:nvSpPr>
        <p:spPr>
          <a:xfrm>
            <a:off x="567559" y="2680138"/>
            <a:ext cx="7930055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4800" b="1" dirty="0">
                <a:solidFill>
                  <a:schemeClr val="bg1"/>
                </a:solidFill>
              </a:rPr>
              <a:t>TEMPLE</a:t>
            </a:r>
          </a:p>
          <a:p>
            <a:pPr algn="ctr">
              <a:spcAft>
                <a:spcPts val="600"/>
              </a:spcAft>
            </a:pPr>
            <a:r>
              <a:rPr lang="en-US" sz="4000" b="1" dirty="0">
                <a:solidFill>
                  <a:schemeClr val="bg1"/>
                </a:solidFill>
              </a:rPr>
              <a:t>Holiness</a:t>
            </a:r>
          </a:p>
          <a:p>
            <a:pPr algn="ctr">
              <a:spcAft>
                <a:spcPts val="600"/>
              </a:spcAft>
            </a:pPr>
            <a:r>
              <a:rPr lang="en-US" sz="4000" b="1" dirty="0">
                <a:solidFill>
                  <a:schemeClr val="bg1"/>
                </a:solidFill>
              </a:rPr>
              <a:t>Dwelling place of God</a:t>
            </a:r>
          </a:p>
          <a:p>
            <a:pPr algn="ctr">
              <a:spcAft>
                <a:spcPts val="600"/>
              </a:spcAft>
            </a:pPr>
            <a:r>
              <a:rPr lang="en-US" sz="4000" b="1" dirty="0">
                <a:solidFill>
                  <a:schemeClr val="bg1"/>
                </a:solidFill>
              </a:rPr>
              <a:t>Christ as the Cornerstone</a:t>
            </a:r>
          </a:p>
        </p:txBody>
      </p:sp>
    </p:spTree>
    <p:extLst>
      <p:ext uri="{BB962C8B-B14F-4D97-AF65-F5344CB8AC3E}">
        <p14:creationId xmlns:p14="http://schemas.microsoft.com/office/powerpoint/2010/main" val="784639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85CCB8B-C552-954F-A561-6C8A2090AAB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764"/>
          <a:stretch/>
        </p:blipFill>
        <p:spPr>
          <a:xfrm>
            <a:off x="0" y="458505"/>
            <a:ext cx="9144000" cy="185391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C546DAD-D261-BF40-9DC4-E6DAB0BDC134}"/>
              </a:ext>
            </a:extLst>
          </p:cNvPr>
          <p:cNvSpPr txBox="1"/>
          <p:nvPr/>
        </p:nvSpPr>
        <p:spPr>
          <a:xfrm>
            <a:off x="1" y="882869"/>
            <a:ext cx="914399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/>
              <a:t>God’s Descriptions of His People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1A05A15-19DA-7242-920B-17CCD515EEB3}"/>
              </a:ext>
            </a:extLst>
          </p:cNvPr>
          <p:cNvSpPr txBox="1"/>
          <p:nvPr/>
        </p:nvSpPr>
        <p:spPr>
          <a:xfrm>
            <a:off x="567559" y="2680138"/>
            <a:ext cx="7930055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4800" b="1" dirty="0">
                <a:solidFill>
                  <a:schemeClr val="bg1"/>
                </a:solidFill>
              </a:rPr>
              <a:t>KINGDOM</a:t>
            </a:r>
          </a:p>
          <a:p>
            <a:pPr algn="ctr">
              <a:spcAft>
                <a:spcPts val="600"/>
              </a:spcAft>
            </a:pPr>
            <a:r>
              <a:rPr lang="en-US" sz="4000" b="1" dirty="0">
                <a:solidFill>
                  <a:schemeClr val="bg1"/>
                </a:solidFill>
              </a:rPr>
              <a:t>“Gospel of the kingdom (Matt. 4:23)</a:t>
            </a:r>
          </a:p>
          <a:p>
            <a:pPr algn="ctr">
              <a:spcAft>
                <a:spcPts val="600"/>
              </a:spcAft>
            </a:pPr>
            <a:r>
              <a:rPr lang="en-US" sz="4000" b="1" dirty="0">
                <a:solidFill>
                  <a:schemeClr val="bg1"/>
                </a:solidFill>
              </a:rPr>
              <a:t>“Within you” (Luke 17:20-21)</a:t>
            </a:r>
          </a:p>
          <a:p>
            <a:pPr algn="ctr">
              <a:spcAft>
                <a:spcPts val="600"/>
              </a:spcAft>
            </a:pPr>
            <a:r>
              <a:rPr lang="en-US" sz="4000" b="1" dirty="0">
                <a:solidFill>
                  <a:schemeClr val="bg1"/>
                </a:solidFill>
              </a:rPr>
              <a:t>“All authority” (Matt. 28:18)</a:t>
            </a:r>
          </a:p>
          <a:p>
            <a:pPr algn="ctr">
              <a:spcAft>
                <a:spcPts val="600"/>
              </a:spcAft>
            </a:pPr>
            <a:r>
              <a:rPr lang="en-US" sz="4000" b="1" dirty="0">
                <a:solidFill>
                  <a:schemeClr val="bg1"/>
                </a:solidFill>
              </a:rPr>
              <a:t>“Into the kingdom” (Col. 1:13-14)</a:t>
            </a:r>
          </a:p>
        </p:txBody>
      </p:sp>
    </p:spTree>
    <p:extLst>
      <p:ext uri="{BB962C8B-B14F-4D97-AF65-F5344CB8AC3E}">
        <p14:creationId xmlns:p14="http://schemas.microsoft.com/office/powerpoint/2010/main" val="2137045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85CCB8B-C552-954F-A561-6C8A2090AAB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764"/>
          <a:stretch/>
        </p:blipFill>
        <p:spPr>
          <a:xfrm>
            <a:off x="0" y="458505"/>
            <a:ext cx="9144000" cy="185391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C546DAD-D261-BF40-9DC4-E6DAB0BDC134}"/>
              </a:ext>
            </a:extLst>
          </p:cNvPr>
          <p:cNvSpPr txBox="1"/>
          <p:nvPr/>
        </p:nvSpPr>
        <p:spPr>
          <a:xfrm>
            <a:off x="1" y="882869"/>
            <a:ext cx="914399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/>
              <a:t>God’s Descriptions of His People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1A05A15-19DA-7242-920B-17CCD515EEB3}"/>
              </a:ext>
            </a:extLst>
          </p:cNvPr>
          <p:cNvSpPr txBox="1"/>
          <p:nvPr/>
        </p:nvSpPr>
        <p:spPr>
          <a:xfrm>
            <a:off x="567559" y="2680138"/>
            <a:ext cx="7930055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4800" b="1" dirty="0">
                <a:solidFill>
                  <a:schemeClr val="bg1"/>
                </a:solidFill>
              </a:rPr>
              <a:t>KINGDOM</a:t>
            </a:r>
          </a:p>
          <a:p>
            <a:pPr algn="ctr">
              <a:spcAft>
                <a:spcPts val="600"/>
              </a:spcAft>
            </a:pPr>
            <a:r>
              <a:rPr lang="en-US" sz="4000" b="1" dirty="0">
                <a:solidFill>
                  <a:schemeClr val="bg1"/>
                </a:solidFill>
              </a:rPr>
              <a:t>Reign and realm of Christ</a:t>
            </a:r>
          </a:p>
          <a:p>
            <a:pPr algn="ctr">
              <a:spcAft>
                <a:spcPts val="600"/>
              </a:spcAft>
            </a:pPr>
            <a:r>
              <a:rPr lang="en-US" sz="4000" b="1" dirty="0">
                <a:solidFill>
                  <a:schemeClr val="bg1"/>
                </a:solidFill>
              </a:rPr>
              <a:t>Spiritual kingdom</a:t>
            </a:r>
          </a:p>
          <a:p>
            <a:pPr algn="ctr">
              <a:spcAft>
                <a:spcPts val="600"/>
              </a:spcAft>
            </a:pPr>
            <a:r>
              <a:rPr lang="en-US" sz="4000" b="1" dirty="0">
                <a:solidFill>
                  <a:schemeClr val="bg1"/>
                </a:solidFill>
              </a:rPr>
              <a:t>Christ enthroned</a:t>
            </a:r>
          </a:p>
          <a:p>
            <a:pPr algn="ctr">
              <a:spcAft>
                <a:spcPts val="600"/>
              </a:spcAft>
            </a:pPr>
            <a:r>
              <a:rPr lang="en-US" sz="4000" b="1" dirty="0">
                <a:solidFill>
                  <a:schemeClr val="bg1"/>
                </a:solidFill>
              </a:rPr>
              <a:t>Post-Pentecost existence</a:t>
            </a:r>
          </a:p>
        </p:txBody>
      </p:sp>
    </p:spTree>
    <p:extLst>
      <p:ext uri="{BB962C8B-B14F-4D97-AF65-F5344CB8AC3E}">
        <p14:creationId xmlns:p14="http://schemas.microsoft.com/office/powerpoint/2010/main" val="3044817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85CCB8B-C552-954F-A561-6C8A2090AAB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764"/>
          <a:stretch/>
        </p:blipFill>
        <p:spPr>
          <a:xfrm>
            <a:off x="0" y="458505"/>
            <a:ext cx="9144000" cy="185391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C546DAD-D261-BF40-9DC4-E6DAB0BDC134}"/>
              </a:ext>
            </a:extLst>
          </p:cNvPr>
          <p:cNvSpPr txBox="1"/>
          <p:nvPr/>
        </p:nvSpPr>
        <p:spPr>
          <a:xfrm>
            <a:off x="1" y="882869"/>
            <a:ext cx="914399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/>
              <a:t>God’s Descriptions of His People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1A05A15-19DA-7242-920B-17CCD515EEB3}"/>
              </a:ext>
            </a:extLst>
          </p:cNvPr>
          <p:cNvSpPr txBox="1"/>
          <p:nvPr/>
        </p:nvSpPr>
        <p:spPr>
          <a:xfrm>
            <a:off x="567559" y="2680138"/>
            <a:ext cx="7930055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4800" b="1" dirty="0">
                <a:solidFill>
                  <a:schemeClr val="bg1"/>
                </a:solidFill>
              </a:rPr>
              <a:t>CHURCH</a:t>
            </a:r>
          </a:p>
          <a:p>
            <a:pPr algn="ctr">
              <a:spcAft>
                <a:spcPts val="600"/>
              </a:spcAft>
            </a:pPr>
            <a:r>
              <a:rPr lang="en-US" sz="4000" b="1" dirty="0">
                <a:solidFill>
                  <a:schemeClr val="bg1"/>
                </a:solidFill>
              </a:rPr>
              <a:t>Political assembly (Acts 19:39)</a:t>
            </a:r>
          </a:p>
          <a:p>
            <a:pPr algn="ctr">
              <a:spcAft>
                <a:spcPts val="600"/>
              </a:spcAft>
            </a:pPr>
            <a:r>
              <a:rPr lang="en-US" sz="4000" b="1" dirty="0">
                <a:solidFill>
                  <a:schemeClr val="bg1"/>
                </a:solidFill>
              </a:rPr>
              <a:t>“Build My church” (Matt. 16:18)</a:t>
            </a:r>
          </a:p>
          <a:p>
            <a:pPr algn="ctr">
              <a:spcAft>
                <a:spcPts val="600"/>
              </a:spcAft>
            </a:pPr>
            <a:r>
              <a:rPr lang="en-US" sz="4000" b="1" dirty="0">
                <a:solidFill>
                  <a:schemeClr val="bg1"/>
                </a:solidFill>
              </a:rPr>
              <a:t>The saved, universal (Heb. 12:22-24)</a:t>
            </a:r>
          </a:p>
          <a:p>
            <a:pPr algn="ctr">
              <a:spcAft>
                <a:spcPts val="600"/>
              </a:spcAft>
            </a:pPr>
            <a:r>
              <a:rPr lang="en-US" sz="4000" b="1" dirty="0">
                <a:solidFill>
                  <a:schemeClr val="bg1"/>
                </a:solidFill>
              </a:rPr>
              <a:t>Congregational (1 Tim. 3:1-13)</a:t>
            </a:r>
          </a:p>
        </p:txBody>
      </p:sp>
    </p:spTree>
    <p:extLst>
      <p:ext uri="{BB962C8B-B14F-4D97-AF65-F5344CB8AC3E}">
        <p14:creationId xmlns:p14="http://schemas.microsoft.com/office/powerpoint/2010/main" val="1199850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85CCB8B-C552-954F-A561-6C8A2090AAB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764"/>
          <a:stretch/>
        </p:blipFill>
        <p:spPr>
          <a:xfrm>
            <a:off x="0" y="458505"/>
            <a:ext cx="9144000" cy="185391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C546DAD-D261-BF40-9DC4-E6DAB0BDC134}"/>
              </a:ext>
            </a:extLst>
          </p:cNvPr>
          <p:cNvSpPr txBox="1"/>
          <p:nvPr/>
        </p:nvSpPr>
        <p:spPr>
          <a:xfrm>
            <a:off x="1" y="882869"/>
            <a:ext cx="914399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/>
              <a:t>God’s Descriptions of His People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1A05A15-19DA-7242-920B-17CCD515EEB3}"/>
              </a:ext>
            </a:extLst>
          </p:cNvPr>
          <p:cNvSpPr txBox="1"/>
          <p:nvPr/>
        </p:nvSpPr>
        <p:spPr>
          <a:xfrm>
            <a:off x="567559" y="2680138"/>
            <a:ext cx="7930055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4800" b="1" dirty="0">
                <a:solidFill>
                  <a:schemeClr val="bg1"/>
                </a:solidFill>
              </a:rPr>
              <a:t>CHURCH</a:t>
            </a:r>
          </a:p>
          <a:p>
            <a:pPr algn="ctr">
              <a:spcAft>
                <a:spcPts val="600"/>
              </a:spcAft>
            </a:pPr>
            <a:r>
              <a:rPr lang="en-US" sz="4000" b="1" dirty="0">
                <a:solidFill>
                  <a:schemeClr val="bg1"/>
                </a:solidFill>
              </a:rPr>
              <a:t>Assembly of Christ’s people </a:t>
            </a:r>
          </a:p>
          <a:p>
            <a:pPr algn="ctr">
              <a:spcAft>
                <a:spcPts val="600"/>
              </a:spcAft>
            </a:pPr>
            <a:r>
              <a:rPr lang="en-US" sz="4000" b="1" dirty="0">
                <a:solidFill>
                  <a:schemeClr val="bg1"/>
                </a:solidFill>
              </a:rPr>
              <a:t>Christ built it</a:t>
            </a:r>
          </a:p>
          <a:p>
            <a:pPr algn="ctr">
              <a:spcAft>
                <a:spcPts val="600"/>
              </a:spcAft>
            </a:pPr>
            <a:r>
              <a:rPr lang="en-US" sz="4000" b="1" dirty="0">
                <a:solidFill>
                  <a:schemeClr val="bg1"/>
                </a:solidFill>
              </a:rPr>
              <a:t>Comprised of the saved</a:t>
            </a:r>
          </a:p>
          <a:p>
            <a:pPr algn="ctr">
              <a:spcAft>
                <a:spcPts val="600"/>
              </a:spcAft>
            </a:pPr>
            <a:r>
              <a:rPr lang="en-US" sz="4000" b="1" dirty="0">
                <a:solidFill>
                  <a:schemeClr val="bg1"/>
                </a:solidFill>
              </a:rPr>
              <a:t>Local organization and work</a:t>
            </a:r>
          </a:p>
        </p:txBody>
      </p:sp>
    </p:spTree>
    <p:extLst>
      <p:ext uri="{BB962C8B-B14F-4D97-AF65-F5344CB8AC3E}">
        <p14:creationId xmlns:p14="http://schemas.microsoft.com/office/powerpoint/2010/main" val="1175998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bldLvl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85CCB8B-C552-954F-A561-6C8A2090AAB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764"/>
          <a:stretch/>
        </p:blipFill>
        <p:spPr>
          <a:xfrm>
            <a:off x="0" y="458505"/>
            <a:ext cx="9144000" cy="185391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C546DAD-D261-BF40-9DC4-E6DAB0BDC134}"/>
              </a:ext>
            </a:extLst>
          </p:cNvPr>
          <p:cNvSpPr txBox="1"/>
          <p:nvPr/>
        </p:nvSpPr>
        <p:spPr>
          <a:xfrm>
            <a:off x="1" y="882869"/>
            <a:ext cx="914399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/>
              <a:t>God’s Descriptions of His People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1A05A15-19DA-7242-920B-17CCD515EEB3}"/>
              </a:ext>
            </a:extLst>
          </p:cNvPr>
          <p:cNvSpPr txBox="1"/>
          <p:nvPr/>
        </p:nvSpPr>
        <p:spPr>
          <a:xfrm>
            <a:off x="567559" y="2585542"/>
            <a:ext cx="793005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4000" b="1" dirty="0">
                <a:solidFill>
                  <a:schemeClr val="bg1"/>
                </a:solidFill>
              </a:rPr>
              <a:t>All of these are important </a:t>
            </a:r>
          </a:p>
          <a:p>
            <a:pPr algn="ctr">
              <a:spcAft>
                <a:spcPts val="600"/>
              </a:spcAft>
            </a:pPr>
            <a:r>
              <a:rPr lang="en-US" sz="4000" b="1" dirty="0">
                <a:solidFill>
                  <a:schemeClr val="bg1"/>
                </a:solidFill>
              </a:rPr>
              <a:t>All give the full picture</a:t>
            </a:r>
          </a:p>
          <a:p>
            <a:pPr algn="ctr">
              <a:spcAft>
                <a:spcPts val="600"/>
              </a:spcAft>
            </a:pPr>
            <a:r>
              <a:rPr lang="en-US" sz="4000" b="1" dirty="0">
                <a:solidFill>
                  <a:schemeClr val="bg1"/>
                </a:solidFill>
              </a:rPr>
              <a:t>None should be de-emphasized</a:t>
            </a:r>
          </a:p>
          <a:p>
            <a:pPr algn="ctr">
              <a:spcAft>
                <a:spcPts val="600"/>
              </a:spcAft>
            </a:pPr>
            <a:r>
              <a:rPr lang="en-US" sz="4000" b="1" dirty="0">
                <a:solidFill>
                  <a:schemeClr val="bg1"/>
                </a:solidFill>
              </a:rPr>
              <a:t>None are exclusive</a:t>
            </a:r>
          </a:p>
          <a:p>
            <a:pPr algn="ctr">
              <a:spcAft>
                <a:spcPts val="600"/>
              </a:spcAft>
            </a:pPr>
            <a:r>
              <a:rPr lang="en-US" sz="4000" b="1" dirty="0">
                <a:solidFill>
                  <a:schemeClr val="bg1"/>
                </a:solidFill>
              </a:rPr>
              <a:t>They describe the beautiful relationship of God to His people</a:t>
            </a:r>
          </a:p>
        </p:txBody>
      </p:sp>
    </p:spTree>
    <p:extLst>
      <p:ext uri="{BB962C8B-B14F-4D97-AF65-F5344CB8AC3E}">
        <p14:creationId xmlns:p14="http://schemas.microsoft.com/office/powerpoint/2010/main" val="4124504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85CCB8B-C552-954F-A561-6C8A2090AAB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764"/>
          <a:stretch/>
        </p:blipFill>
        <p:spPr>
          <a:xfrm>
            <a:off x="0" y="458505"/>
            <a:ext cx="9144000" cy="185391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C546DAD-D261-BF40-9DC4-E6DAB0BDC134}"/>
              </a:ext>
            </a:extLst>
          </p:cNvPr>
          <p:cNvSpPr txBox="1"/>
          <p:nvPr/>
        </p:nvSpPr>
        <p:spPr>
          <a:xfrm>
            <a:off x="1" y="756741"/>
            <a:ext cx="91439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/>
              <a:t>Jeremiah 31:31-33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48ED92D-4F2F-A243-8014-41AA45B4863E}"/>
              </a:ext>
            </a:extLst>
          </p:cNvPr>
          <p:cNvSpPr txBox="1"/>
          <p:nvPr/>
        </p:nvSpPr>
        <p:spPr>
          <a:xfrm>
            <a:off x="567559" y="2680138"/>
            <a:ext cx="793005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“. . . My covenant which they broke, though I was a husband to them, says the LORD. But this is the covenant that I will make with the house of Israel after those days, says the LORD: I will put My law in their minds, and write it on their hearts; and I will be their God, and they shall be My people” (NKJV).</a:t>
            </a:r>
          </a:p>
        </p:txBody>
      </p:sp>
    </p:spTree>
    <p:extLst>
      <p:ext uri="{BB962C8B-B14F-4D97-AF65-F5344CB8AC3E}">
        <p14:creationId xmlns:p14="http://schemas.microsoft.com/office/powerpoint/2010/main" val="917453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85CCB8B-C552-954F-A561-6C8A2090AAB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764"/>
          <a:stretch/>
        </p:blipFill>
        <p:spPr>
          <a:xfrm>
            <a:off x="0" y="458505"/>
            <a:ext cx="9144000" cy="185391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C546DAD-D261-BF40-9DC4-E6DAB0BDC134}"/>
              </a:ext>
            </a:extLst>
          </p:cNvPr>
          <p:cNvSpPr txBox="1"/>
          <p:nvPr/>
        </p:nvSpPr>
        <p:spPr>
          <a:xfrm>
            <a:off x="1" y="756741"/>
            <a:ext cx="91439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/>
              <a:t>Jeremiah 31:31-33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48ED92D-4F2F-A243-8014-41AA45B4863E}"/>
              </a:ext>
            </a:extLst>
          </p:cNvPr>
          <p:cNvSpPr txBox="1"/>
          <p:nvPr/>
        </p:nvSpPr>
        <p:spPr>
          <a:xfrm>
            <a:off x="567559" y="2680138"/>
            <a:ext cx="7930055" cy="340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4000" b="1" dirty="0">
                <a:solidFill>
                  <a:schemeClr val="bg1"/>
                </a:solidFill>
              </a:rPr>
              <a:t>Important Prophecy</a:t>
            </a:r>
          </a:p>
          <a:p>
            <a:pPr algn="ctr">
              <a:spcAft>
                <a:spcPts val="600"/>
              </a:spcAft>
            </a:pPr>
            <a:r>
              <a:rPr lang="en-US" sz="4000" b="1" dirty="0">
                <a:solidFill>
                  <a:schemeClr val="bg1"/>
                </a:solidFill>
              </a:rPr>
              <a:t>Describes a New Relationship</a:t>
            </a:r>
          </a:p>
          <a:p>
            <a:pPr algn="ctr">
              <a:spcAft>
                <a:spcPts val="600"/>
              </a:spcAft>
            </a:pPr>
            <a:r>
              <a:rPr lang="en-US" sz="4000" b="1" dirty="0">
                <a:solidFill>
                  <a:schemeClr val="bg1"/>
                </a:solidFill>
              </a:rPr>
              <a:t>A New Standard</a:t>
            </a:r>
          </a:p>
          <a:p>
            <a:pPr algn="ctr">
              <a:spcAft>
                <a:spcPts val="600"/>
              </a:spcAft>
            </a:pPr>
            <a:r>
              <a:rPr lang="en-US" sz="4000" b="1" dirty="0">
                <a:solidFill>
                  <a:schemeClr val="bg1"/>
                </a:solidFill>
              </a:rPr>
              <a:t>New Terms of Identification of Who Constitutes God’s People </a:t>
            </a:r>
          </a:p>
        </p:txBody>
      </p:sp>
    </p:spTree>
    <p:extLst>
      <p:ext uri="{BB962C8B-B14F-4D97-AF65-F5344CB8AC3E}">
        <p14:creationId xmlns:p14="http://schemas.microsoft.com/office/powerpoint/2010/main" val="1805040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85CCB8B-C552-954F-A561-6C8A2090AAB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764"/>
          <a:stretch/>
        </p:blipFill>
        <p:spPr>
          <a:xfrm>
            <a:off x="0" y="458505"/>
            <a:ext cx="9144000" cy="185391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C546DAD-D261-BF40-9DC4-E6DAB0BDC134}"/>
              </a:ext>
            </a:extLst>
          </p:cNvPr>
          <p:cNvSpPr txBox="1"/>
          <p:nvPr/>
        </p:nvSpPr>
        <p:spPr>
          <a:xfrm>
            <a:off x="1" y="882869"/>
            <a:ext cx="914399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/>
              <a:t>God’s Descriptions of His People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1A05A15-19DA-7242-920B-17CCD515EEB3}"/>
              </a:ext>
            </a:extLst>
          </p:cNvPr>
          <p:cNvSpPr txBox="1"/>
          <p:nvPr/>
        </p:nvSpPr>
        <p:spPr>
          <a:xfrm>
            <a:off x="567559" y="2680138"/>
            <a:ext cx="7930055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4800" b="1" dirty="0">
                <a:solidFill>
                  <a:schemeClr val="bg1"/>
                </a:solidFill>
              </a:rPr>
              <a:t>FAMILY</a:t>
            </a:r>
          </a:p>
          <a:p>
            <a:pPr algn="ctr">
              <a:spcAft>
                <a:spcPts val="600"/>
              </a:spcAft>
            </a:pPr>
            <a:r>
              <a:rPr lang="en-US" sz="4000" b="1" dirty="0">
                <a:solidFill>
                  <a:schemeClr val="bg1"/>
                </a:solidFill>
              </a:rPr>
              <a:t>“Our Father” (Matt. 6:9)</a:t>
            </a:r>
          </a:p>
          <a:p>
            <a:pPr algn="ctr">
              <a:spcAft>
                <a:spcPts val="600"/>
              </a:spcAft>
            </a:pPr>
            <a:r>
              <a:rPr lang="en-US" sz="4000" b="1" dirty="0">
                <a:solidFill>
                  <a:schemeClr val="bg1"/>
                </a:solidFill>
              </a:rPr>
              <a:t>“Brethren” (Heb. 2:11-13)</a:t>
            </a:r>
          </a:p>
          <a:p>
            <a:pPr algn="ctr">
              <a:spcAft>
                <a:spcPts val="600"/>
              </a:spcAft>
            </a:pPr>
            <a:r>
              <a:rPr lang="en-US" sz="4000" b="1" dirty="0">
                <a:solidFill>
                  <a:schemeClr val="bg1"/>
                </a:solidFill>
              </a:rPr>
              <a:t>“Family” (Eph. 3:14-15)</a:t>
            </a:r>
          </a:p>
          <a:p>
            <a:pPr algn="ctr">
              <a:spcAft>
                <a:spcPts val="600"/>
              </a:spcAft>
            </a:pPr>
            <a:r>
              <a:rPr lang="en-US" sz="4000" b="1" dirty="0">
                <a:solidFill>
                  <a:schemeClr val="bg1"/>
                </a:solidFill>
              </a:rPr>
              <a:t>“Sons of God” (Gal. 3:26-27)</a:t>
            </a:r>
          </a:p>
        </p:txBody>
      </p:sp>
    </p:spTree>
    <p:extLst>
      <p:ext uri="{BB962C8B-B14F-4D97-AF65-F5344CB8AC3E}">
        <p14:creationId xmlns:p14="http://schemas.microsoft.com/office/powerpoint/2010/main" val="3602866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uiExpand="1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85CCB8B-C552-954F-A561-6C8A2090AAB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764"/>
          <a:stretch/>
        </p:blipFill>
        <p:spPr>
          <a:xfrm>
            <a:off x="0" y="458505"/>
            <a:ext cx="9144000" cy="185391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C546DAD-D261-BF40-9DC4-E6DAB0BDC134}"/>
              </a:ext>
            </a:extLst>
          </p:cNvPr>
          <p:cNvSpPr txBox="1"/>
          <p:nvPr/>
        </p:nvSpPr>
        <p:spPr>
          <a:xfrm>
            <a:off x="1" y="882869"/>
            <a:ext cx="914399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/>
              <a:t>God’s Descriptions of His People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1A05A15-19DA-7242-920B-17CCD515EEB3}"/>
              </a:ext>
            </a:extLst>
          </p:cNvPr>
          <p:cNvSpPr txBox="1"/>
          <p:nvPr/>
        </p:nvSpPr>
        <p:spPr>
          <a:xfrm>
            <a:off x="567559" y="2680138"/>
            <a:ext cx="7930055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4800" b="1" dirty="0">
                <a:solidFill>
                  <a:schemeClr val="bg1"/>
                </a:solidFill>
              </a:rPr>
              <a:t>FAMILY</a:t>
            </a:r>
          </a:p>
          <a:p>
            <a:pPr algn="ctr">
              <a:spcAft>
                <a:spcPts val="600"/>
              </a:spcAft>
            </a:pPr>
            <a:r>
              <a:rPr lang="en-US" sz="4000" b="1" dirty="0">
                <a:solidFill>
                  <a:schemeClr val="bg1"/>
                </a:solidFill>
              </a:rPr>
              <a:t>Closeness</a:t>
            </a:r>
          </a:p>
          <a:p>
            <a:pPr algn="ctr">
              <a:spcAft>
                <a:spcPts val="600"/>
              </a:spcAft>
            </a:pPr>
            <a:r>
              <a:rPr lang="en-US" sz="4000" b="1" dirty="0">
                <a:solidFill>
                  <a:schemeClr val="bg1"/>
                </a:solidFill>
              </a:rPr>
              <a:t>Connection</a:t>
            </a:r>
          </a:p>
          <a:p>
            <a:pPr algn="ctr">
              <a:spcAft>
                <a:spcPts val="600"/>
              </a:spcAft>
            </a:pPr>
            <a:r>
              <a:rPr lang="en-US" sz="4000" b="1" dirty="0">
                <a:solidFill>
                  <a:schemeClr val="bg1"/>
                </a:solidFill>
              </a:rPr>
              <a:t>Love</a:t>
            </a:r>
          </a:p>
          <a:p>
            <a:pPr algn="ctr">
              <a:spcAft>
                <a:spcPts val="600"/>
              </a:spcAft>
            </a:pPr>
            <a:r>
              <a:rPr lang="en-US" sz="4000" b="1" dirty="0">
                <a:solidFill>
                  <a:schemeClr val="bg1"/>
                </a:solidFill>
              </a:rPr>
              <a:t>Terms of Kinship</a:t>
            </a:r>
          </a:p>
        </p:txBody>
      </p:sp>
    </p:spTree>
    <p:extLst>
      <p:ext uri="{BB962C8B-B14F-4D97-AF65-F5344CB8AC3E}">
        <p14:creationId xmlns:p14="http://schemas.microsoft.com/office/powerpoint/2010/main" val="3217945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85CCB8B-C552-954F-A561-6C8A2090AAB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764"/>
          <a:stretch/>
        </p:blipFill>
        <p:spPr>
          <a:xfrm>
            <a:off x="0" y="458505"/>
            <a:ext cx="9144000" cy="185391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C546DAD-D261-BF40-9DC4-E6DAB0BDC134}"/>
              </a:ext>
            </a:extLst>
          </p:cNvPr>
          <p:cNvSpPr txBox="1"/>
          <p:nvPr/>
        </p:nvSpPr>
        <p:spPr>
          <a:xfrm>
            <a:off x="1" y="882869"/>
            <a:ext cx="914399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/>
              <a:t>God’s Descriptions of His People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1A05A15-19DA-7242-920B-17CCD515EEB3}"/>
              </a:ext>
            </a:extLst>
          </p:cNvPr>
          <p:cNvSpPr txBox="1"/>
          <p:nvPr/>
        </p:nvSpPr>
        <p:spPr>
          <a:xfrm>
            <a:off x="567559" y="2680138"/>
            <a:ext cx="7930055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4800" b="1" dirty="0">
                <a:solidFill>
                  <a:schemeClr val="bg1"/>
                </a:solidFill>
              </a:rPr>
              <a:t>FLOCK</a:t>
            </a:r>
          </a:p>
          <a:p>
            <a:pPr algn="ctr">
              <a:spcAft>
                <a:spcPts val="600"/>
              </a:spcAft>
            </a:pPr>
            <a:r>
              <a:rPr lang="en-US" sz="4000" b="1" dirty="0">
                <a:solidFill>
                  <a:schemeClr val="bg1"/>
                </a:solidFill>
              </a:rPr>
              <a:t>“Good Shepherd” (John 10:11-16)</a:t>
            </a:r>
          </a:p>
          <a:p>
            <a:pPr algn="ctr">
              <a:spcAft>
                <a:spcPts val="600"/>
              </a:spcAft>
            </a:pPr>
            <a:r>
              <a:rPr lang="en-US" sz="4000" b="1" dirty="0">
                <a:solidFill>
                  <a:schemeClr val="bg1"/>
                </a:solidFill>
              </a:rPr>
              <a:t>“Door of the sheep” (John 10:1-10)</a:t>
            </a:r>
          </a:p>
          <a:p>
            <a:pPr algn="ctr">
              <a:spcAft>
                <a:spcPts val="600"/>
              </a:spcAft>
            </a:pPr>
            <a:r>
              <a:rPr lang="en-US" sz="4000" b="1" dirty="0">
                <a:solidFill>
                  <a:schemeClr val="bg1"/>
                </a:solidFill>
              </a:rPr>
              <a:t>Straying sheep (Matt. 18:11-14)</a:t>
            </a:r>
          </a:p>
          <a:p>
            <a:pPr algn="ctr">
              <a:spcAft>
                <a:spcPts val="600"/>
              </a:spcAft>
            </a:pPr>
            <a:r>
              <a:rPr lang="en-US" sz="4000" b="1" dirty="0">
                <a:solidFill>
                  <a:schemeClr val="bg1"/>
                </a:solidFill>
              </a:rPr>
              <a:t>“Shepherd the flock” (1 Pet. 5:1-4)</a:t>
            </a:r>
          </a:p>
        </p:txBody>
      </p:sp>
    </p:spTree>
    <p:extLst>
      <p:ext uri="{BB962C8B-B14F-4D97-AF65-F5344CB8AC3E}">
        <p14:creationId xmlns:p14="http://schemas.microsoft.com/office/powerpoint/2010/main" val="3345010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85CCB8B-C552-954F-A561-6C8A2090AAB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764"/>
          <a:stretch/>
        </p:blipFill>
        <p:spPr>
          <a:xfrm>
            <a:off x="0" y="458505"/>
            <a:ext cx="9144000" cy="185391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C546DAD-D261-BF40-9DC4-E6DAB0BDC134}"/>
              </a:ext>
            </a:extLst>
          </p:cNvPr>
          <p:cNvSpPr txBox="1"/>
          <p:nvPr/>
        </p:nvSpPr>
        <p:spPr>
          <a:xfrm>
            <a:off x="1" y="882869"/>
            <a:ext cx="914399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/>
              <a:t>God’s Descriptions of His People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1A05A15-19DA-7242-920B-17CCD515EEB3}"/>
              </a:ext>
            </a:extLst>
          </p:cNvPr>
          <p:cNvSpPr txBox="1"/>
          <p:nvPr/>
        </p:nvSpPr>
        <p:spPr>
          <a:xfrm>
            <a:off x="567559" y="2680138"/>
            <a:ext cx="7930055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4800" b="1" dirty="0">
                <a:solidFill>
                  <a:schemeClr val="bg1"/>
                </a:solidFill>
              </a:rPr>
              <a:t>FLOCK</a:t>
            </a:r>
          </a:p>
          <a:p>
            <a:pPr algn="ctr">
              <a:spcAft>
                <a:spcPts val="600"/>
              </a:spcAft>
            </a:pPr>
            <a:r>
              <a:rPr lang="en-US" sz="4000" b="1" dirty="0">
                <a:solidFill>
                  <a:schemeClr val="bg1"/>
                </a:solidFill>
              </a:rPr>
              <a:t>Christ’s guidance</a:t>
            </a:r>
          </a:p>
          <a:p>
            <a:pPr algn="ctr">
              <a:spcAft>
                <a:spcPts val="600"/>
              </a:spcAft>
            </a:pPr>
            <a:r>
              <a:rPr lang="en-US" sz="4000" b="1" dirty="0">
                <a:solidFill>
                  <a:schemeClr val="bg1"/>
                </a:solidFill>
              </a:rPr>
              <a:t>Entrance through Christ</a:t>
            </a:r>
          </a:p>
          <a:p>
            <a:pPr algn="ctr">
              <a:spcAft>
                <a:spcPts val="600"/>
              </a:spcAft>
            </a:pPr>
            <a:r>
              <a:rPr lang="en-US" sz="4000" b="1" dirty="0">
                <a:solidFill>
                  <a:schemeClr val="bg1"/>
                </a:solidFill>
              </a:rPr>
              <a:t>Protection and deliverance</a:t>
            </a:r>
          </a:p>
          <a:p>
            <a:pPr algn="ctr">
              <a:spcAft>
                <a:spcPts val="600"/>
              </a:spcAft>
            </a:pPr>
            <a:r>
              <a:rPr lang="en-US" sz="4000" b="1" dirty="0">
                <a:solidFill>
                  <a:schemeClr val="bg1"/>
                </a:solidFill>
              </a:rPr>
              <a:t>Congregational leadership</a:t>
            </a:r>
          </a:p>
        </p:txBody>
      </p:sp>
    </p:spTree>
    <p:extLst>
      <p:ext uri="{BB962C8B-B14F-4D97-AF65-F5344CB8AC3E}">
        <p14:creationId xmlns:p14="http://schemas.microsoft.com/office/powerpoint/2010/main" val="3991268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85CCB8B-C552-954F-A561-6C8A2090AAB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764"/>
          <a:stretch/>
        </p:blipFill>
        <p:spPr>
          <a:xfrm>
            <a:off x="0" y="458505"/>
            <a:ext cx="9144000" cy="185391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C546DAD-D261-BF40-9DC4-E6DAB0BDC134}"/>
              </a:ext>
            </a:extLst>
          </p:cNvPr>
          <p:cNvSpPr txBox="1"/>
          <p:nvPr/>
        </p:nvSpPr>
        <p:spPr>
          <a:xfrm>
            <a:off x="1" y="882869"/>
            <a:ext cx="914399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/>
              <a:t>God’s Descriptions of His People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1A05A15-19DA-7242-920B-17CCD515EEB3}"/>
              </a:ext>
            </a:extLst>
          </p:cNvPr>
          <p:cNvSpPr txBox="1"/>
          <p:nvPr/>
        </p:nvSpPr>
        <p:spPr>
          <a:xfrm>
            <a:off x="567559" y="2680138"/>
            <a:ext cx="7930055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4800" b="1" dirty="0">
                <a:solidFill>
                  <a:schemeClr val="bg1"/>
                </a:solidFill>
              </a:rPr>
              <a:t>VINE AND BRANCHES</a:t>
            </a:r>
          </a:p>
          <a:p>
            <a:pPr algn="ctr">
              <a:spcAft>
                <a:spcPts val="600"/>
              </a:spcAft>
            </a:pPr>
            <a:r>
              <a:rPr lang="en-US" sz="4000" b="1" dirty="0">
                <a:solidFill>
                  <a:schemeClr val="bg1"/>
                </a:solidFill>
              </a:rPr>
              <a:t>“I am the vine” (John 15:1-6)</a:t>
            </a:r>
          </a:p>
          <a:p>
            <a:pPr algn="ctr">
              <a:spcAft>
                <a:spcPts val="600"/>
              </a:spcAft>
            </a:pPr>
            <a:r>
              <a:rPr lang="en-US" sz="4000" b="1" dirty="0">
                <a:solidFill>
                  <a:schemeClr val="bg1"/>
                </a:solidFill>
              </a:rPr>
              <a:t>Bearing fruit</a:t>
            </a:r>
          </a:p>
          <a:p>
            <a:pPr algn="ctr">
              <a:spcAft>
                <a:spcPts val="600"/>
              </a:spcAft>
            </a:pPr>
            <a:r>
              <a:rPr lang="en-US" sz="4000" b="1" dirty="0">
                <a:solidFill>
                  <a:schemeClr val="bg1"/>
                </a:solidFill>
              </a:rPr>
              <a:t>Holding to the vine</a:t>
            </a:r>
          </a:p>
          <a:p>
            <a:pPr algn="ctr">
              <a:spcAft>
                <a:spcPts val="600"/>
              </a:spcAft>
            </a:pPr>
            <a:r>
              <a:rPr lang="en-US" sz="4000" b="1" dirty="0">
                <a:solidFill>
                  <a:schemeClr val="bg1"/>
                </a:solidFill>
              </a:rPr>
              <a:t>Danger of being cast out</a:t>
            </a:r>
          </a:p>
        </p:txBody>
      </p:sp>
    </p:spTree>
    <p:extLst>
      <p:ext uri="{BB962C8B-B14F-4D97-AF65-F5344CB8AC3E}">
        <p14:creationId xmlns:p14="http://schemas.microsoft.com/office/powerpoint/2010/main" val="1168666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85CCB8B-C552-954F-A561-6C8A2090AAB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764"/>
          <a:stretch/>
        </p:blipFill>
        <p:spPr>
          <a:xfrm>
            <a:off x="0" y="458505"/>
            <a:ext cx="9144000" cy="185391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C546DAD-D261-BF40-9DC4-E6DAB0BDC134}"/>
              </a:ext>
            </a:extLst>
          </p:cNvPr>
          <p:cNvSpPr txBox="1"/>
          <p:nvPr/>
        </p:nvSpPr>
        <p:spPr>
          <a:xfrm>
            <a:off x="1" y="882869"/>
            <a:ext cx="914399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/>
              <a:t>God’s Descriptions of His People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1A05A15-19DA-7242-920B-17CCD515EEB3}"/>
              </a:ext>
            </a:extLst>
          </p:cNvPr>
          <p:cNvSpPr txBox="1"/>
          <p:nvPr/>
        </p:nvSpPr>
        <p:spPr>
          <a:xfrm>
            <a:off x="567559" y="2680138"/>
            <a:ext cx="7930055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4800" b="1" dirty="0">
                <a:solidFill>
                  <a:schemeClr val="bg1"/>
                </a:solidFill>
              </a:rPr>
              <a:t>TEMPLE</a:t>
            </a:r>
          </a:p>
          <a:p>
            <a:pPr algn="ctr">
              <a:spcAft>
                <a:spcPts val="600"/>
              </a:spcAft>
            </a:pPr>
            <a:r>
              <a:rPr lang="en-US" sz="4000" b="1" dirty="0">
                <a:solidFill>
                  <a:schemeClr val="bg1"/>
                </a:solidFill>
              </a:rPr>
              <a:t>“You (pl.) are the temple of God” 		(1 Cor. 3:16-17)</a:t>
            </a:r>
          </a:p>
          <a:p>
            <a:pPr algn="ctr">
              <a:spcAft>
                <a:spcPts val="600"/>
              </a:spcAft>
            </a:pPr>
            <a:r>
              <a:rPr lang="en-US" sz="4000" b="1" dirty="0">
                <a:solidFill>
                  <a:schemeClr val="bg1"/>
                </a:solidFill>
              </a:rPr>
              <a:t>“Living stones” (1 Pet. 2:4-7)</a:t>
            </a:r>
          </a:p>
        </p:txBody>
      </p:sp>
    </p:spTree>
    <p:extLst>
      <p:ext uri="{BB962C8B-B14F-4D97-AF65-F5344CB8AC3E}">
        <p14:creationId xmlns:p14="http://schemas.microsoft.com/office/powerpoint/2010/main" val="2918750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505</Words>
  <Application>Microsoft Macintosh PowerPoint</Application>
  <PresentationFormat>On-screen Show (4:3)</PresentationFormat>
  <Paragraphs>79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Pope</dc:creator>
  <cp:lastModifiedBy>Kyle Pope</cp:lastModifiedBy>
  <cp:revision>11</cp:revision>
  <dcterms:created xsi:type="dcterms:W3CDTF">2023-04-08T23:34:50Z</dcterms:created>
  <dcterms:modified xsi:type="dcterms:W3CDTF">2023-04-10T13:40:38Z</dcterms:modified>
</cp:coreProperties>
</file>