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9" r:id="rId2"/>
    <p:sldId id="260" r:id="rId3"/>
    <p:sldId id="257"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80" d="100"/>
          <a:sy n="80" d="100"/>
        </p:scale>
        <p:origin x="1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143000" y="1122363"/>
            <a:ext cx="6858000" cy="2387600"/>
          </a:xfrm>
        </p:spPr>
        <p:txBody>
          <a:bodyPr anchor="b"/>
          <a:lstStyle>
            <a:lvl1pPr algn="l">
              <a:defRPr sz="45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143000" y="3602038"/>
            <a:ext cx="6858000" cy="165576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005556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6235" y="261866"/>
            <a:ext cx="851535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17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66886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623888" y="1709739"/>
            <a:ext cx="7886700" cy="2852737"/>
          </a:xfrm>
        </p:spPr>
        <p:txBody>
          <a:bodyPr anchor="b"/>
          <a:lstStyle>
            <a:lvl1pPr>
              <a:defRPr sz="45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536918"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29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74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48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5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63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33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10/23/23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536918"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94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b="1" i="0" cap="all" spc="75" baseline="0">
                <a:solidFill>
                  <a:schemeClr val="tx1">
                    <a:tint val="75000"/>
                  </a:schemeClr>
                </a:solidFill>
              </a:defRPr>
            </a:lvl1pPr>
          </a:lstStyle>
          <a:p>
            <a:fld id="{6A4B53A7-3209-46A6-9454-F38EAC8F11E7}" type="datetimeFigureOut">
              <a:rPr lang="en-US" smtClean="0"/>
              <a:pPr/>
              <a:t>10/23/23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i="0" cap="all" spc="75"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b="1" i="0" cap="all" spc="75"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1785380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F128FE-D451-9342-8CED-E2C76A41E22C}"/>
              </a:ext>
            </a:extLst>
          </p:cNvPr>
          <p:cNvPicPr>
            <a:picLocks noChangeAspect="1"/>
          </p:cNvPicPr>
          <p:nvPr/>
        </p:nvPicPr>
        <p:blipFill>
          <a:blip r:embed="rId2">
            <a:lum bright="-10000"/>
          </a:blip>
          <a:stretch>
            <a:fillRect/>
          </a:stretch>
        </p:blipFill>
        <p:spPr>
          <a:xfrm>
            <a:off x="0" y="0"/>
            <a:ext cx="9144000" cy="6858000"/>
          </a:xfrm>
          <a:prstGeom prst="rect">
            <a:avLst/>
          </a:prstGeom>
        </p:spPr>
      </p:pic>
      <p:cxnSp>
        <p:nvCxnSpPr>
          <p:cNvPr id="6" name="Straight Connector 5">
            <a:extLst>
              <a:ext uri="{FF2B5EF4-FFF2-40B4-BE49-F238E27FC236}">
                <a16:creationId xmlns:a16="http://schemas.microsoft.com/office/drawing/2014/main" id="{3A6F640F-B5C1-EF4D-ADA6-BC8A5B175DC8}"/>
              </a:ext>
            </a:extLst>
          </p:cNvPr>
          <p:cNvCxnSpPr/>
          <p:nvPr/>
        </p:nvCxnSpPr>
        <p:spPr>
          <a:xfrm>
            <a:off x="465221" y="1379619"/>
            <a:ext cx="7523747"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8E1DA41-FDA1-BA4E-9FB9-3389D8A04245}"/>
              </a:ext>
            </a:extLst>
          </p:cNvPr>
          <p:cNvSpPr txBox="1"/>
          <p:nvPr/>
        </p:nvSpPr>
        <p:spPr>
          <a:xfrm>
            <a:off x="336885" y="401052"/>
            <a:ext cx="8197516" cy="923330"/>
          </a:xfrm>
          <a:prstGeom prst="rect">
            <a:avLst/>
          </a:prstGeom>
          <a:noFill/>
        </p:spPr>
        <p:txBody>
          <a:bodyPr wrap="square" rtlCol="0">
            <a:spAutoFit/>
          </a:bodyPr>
          <a:lstStyle/>
          <a:p>
            <a:r>
              <a:rPr lang="en-US" sz="5400" b="1" dirty="0">
                <a:solidFill>
                  <a:schemeClr val="bg1"/>
                </a:solidFill>
                <a:latin typeface="Calibri" panose="020F0502020204030204" pitchFamily="34" charset="0"/>
                <a:cs typeface="Calibri" panose="020F0502020204030204" pitchFamily="34" charset="0"/>
              </a:rPr>
              <a:t>Matthew 10:34-37</a:t>
            </a:r>
          </a:p>
        </p:txBody>
      </p:sp>
      <p:sp>
        <p:nvSpPr>
          <p:cNvPr id="2" name="TextBox 1">
            <a:extLst>
              <a:ext uri="{FF2B5EF4-FFF2-40B4-BE49-F238E27FC236}">
                <a16:creationId xmlns:a16="http://schemas.microsoft.com/office/drawing/2014/main" id="{140B95CE-9D93-844A-93F8-68308DFB6CB7}"/>
              </a:ext>
            </a:extLst>
          </p:cNvPr>
          <p:cNvSpPr txBox="1"/>
          <p:nvPr/>
        </p:nvSpPr>
        <p:spPr>
          <a:xfrm>
            <a:off x="385011" y="1684421"/>
            <a:ext cx="8245642" cy="4385816"/>
          </a:xfrm>
          <a:prstGeom prst="rect">
            <a:avLst/>
          </a:prstGeom>
          <a:noFill/>
        </p:spPr>
        <p:txBody>
          <a:bodyPr wrap="square" rtlCol="0">
            <a:spAutoFit/>
          </a:bodyPr>
          <a:lstStyle/>
          <a:p>
            <a:r>
              <a:rPr lang="en-US" sz="3100" b="1" dirty="0">
                <a:solidFill>
                  <a:schemeClr val="bg1"/>
                </a:solidFill>
                <a:latin typeface="Calibri" panose="020F0502020204030204" pitchFamily="34" charset="0"/>
                <a:cs typeface="Calibri" panose="020F0502020204030204" pitchFamily="34" charset="0"/>
              </a:rPr>
              <a:t>“Do not think that I came to bring peace on earth. I did not come to bring peace but a sword. For I have come to ‘set a man against his father, a daughter against her mother, and a daughter-in-law against her mother-in-law’; and ‘a man’s enemies will be those of his own household.’ He who loves father or mother more than Me is not worthy of Me. And he who loves son or daughter more than Me is not worthy of Me” (NKJV).c</a:t>
            </a:r>
          </a:p>
        </p:txBody>
      </p:sp>
    </p:spTree>
    <p:extLst>
      <p:ext uri="{BB962C8B-B14F-4D97-AF65-F5344CB8AC3E}">
        <p14:creationId xmlns:p14="http://schemas.microsoft.com/office/powerpoint/2010/main" val="280485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F128FE-D451-9342-8CED-E2C76A41E22C}"/>
              </a:ext>
            </a:extLst>
          </p:cNvPr>
          <p:cNvPicPr>
            <a:picLocks noChangeAspect="1"/>
          </p:cNvPicPr>
          <p:nvPr/>
        </p:nvPicPr>
        <p:blipFill>
          <a:blip r:embed="rId2">
            <a:lum bright="-10000"/>
          </a:blip>
          <a:stretch>
            <a:fillRect/>
          </a:stretch>
        </p:blipFill>
        <p:spPr>
          <a:xfrm>
            <a:off x="0" y="0"/>
            <a:ext cx="9144000" cy="6858000"/>
          </a:xfrm>
          <a:prstGeom prst="rect">
            <a:avLst/>
          </a:prstGeom>
        </p:spPr>
      </p:pic>
      <p:cxnSp>
        <p:nvCxnSpPr>
          <p:cNvPr id="6" name="Straight Connector 5">
            <a:extLst>
              <a:ext uri="{FF2B5EF4-FFF2-40B4-BE49-F238E27FC236}">
                <a16:creationId xmlns:a16="http://schemas.microsoft.com/office/drawing/2014/main" id="{3A6F640F-B5C1-EF4D-ADA6-BC8A5B175DC8}"/>
              </a:ext>
            </a:extLst>
          </p:cNvPr>
          <p:cNvCxnSpPr/>
          <p:nvPr/>
        </p:nvCxnSpPr>
        <p:spPr>
          <a:xfrm>
            <a:off x="465221" y="1379619"/>
            <a:ext cx="7523747"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8E1DA41-FDA1-BA4E-9FB9-3389D8A04245}"/>
              </a:ext>
            </a:extLst>
          </p:cNvPr>
          <p:cNvSpPr txBox="1"/>
          <p:nvPr/>
        </p:nvSpPr>
        <p:spPr>
          <a:xfrm>
            <a:off x="336885" y="401052"/>
            <a:ext cx="8197516" cy="923330"/>
          </a:xfrm>
          <a:prstGeom prst="rect">
            <a:avLst/>
          </a:prstGeom>
          <a:noFill/>
        </p:spPr>
        <p:txBody>
          <a:bodyPr wrap="square" rtlCol="0">
            <a:spAutoFit/>
          </a:bodyPr>
          <a:lstStyle/>
          <a:p>
            <a:r>
              <a:rPr lang="en-US" sz="5400" b="1" dirty="0">
                <a:solidFill>
                  <a:schemeClr val="bg1"/>
                </a:solidFill>
                <a:latin typeface="Calibri" panose="020F0502020204030204" pitchFamily="34" charset="0"/>
                <a:cs typeface="Calibri" panose="020F0502020204030204" pitchFamily="34" charset="0"/>
              </a:rPr>
              <a:t>Matthew 10:34-37</a:t>
            </a:r>
          </a:p>
        </p:txBody>
      </p:sp>
      <p:sp>
        <p:nvSpPr>
          <p:cNvPr id="2" name="TextBox 1">
            <a:extLst>
              <a:ext uri="{FF2B5EF4-FFF2-40B4-BE49-F238E27FC236}">
                <a16:creationId xmlns:a16="http://schemas.microsoft.com/office/drawing/2014/main" id="{140B95CE-9D93-844A-93F8-68308DFB6CB7}"/>
              </a:ext>
            </a:extLst>
          </p:cNvPr>
          <p:cNvSpPr txBox="1"/>
          <p:nvPr/>
        </p:nvSpPr>
        <p:spPr>
          <a:xfrm>
            <a:off x="385011" y="1684421"/>
            <a:ext cx="8245642" cy="4801314"/>
          </a:xfrm>
          <a:prstGeom prst="rect">
            <a:avLst/>
          </a:prstGeom>
          <a:noFill/>
        </p:spPr>
        <p:txBody>
          <a:bodyPr wrap="square" rtlCol="0">
            <a:spAutoFit/>
          </a:bodyPr>
          <a:lstStyle/>
          <a:p>
            <a:pPr algn="ctr">
              <a:spcAft>
                <a:spcPts val="1200"/>
              </a:spcAft>
            </a:pPr>
            <a:r>
              <a:rPr lang="en-US" sz="4800" b="1" dirty="0">
                <a:solidFill>
                  <a:schemeClr val="bg1"/>
                </a:solidFill>
                <a:latin typeface="Calibri" panose="020F0502020204030204" pitchFamily="34" charset="0"/>
                <a:cs typeface="Calibri" panose="020F0502020204030204" pitchFamily="34" charset="0"/>
              </a:rPr>
              <a:t>“Did not come to bring peace but a sword”</a:t>
            </a:r>
          </a:p>
          <a:p>
            <a:pPr algn="ctr">
              <a:spcAft>
                <a:spcPts val="1200"/>
              </a:spcAft>
            </a:pPr>
            <a:r>
              <a:rPr lang="en-US" sz="3600" b="1" dirty="0">
                <a:solidFill>
                  <a:schemeClr val="bg1"/>
                </a:solidFill>
                <a:latin typeface="Calibri" panose="020F0502020204030204" pitchFamily="34" charset="0"/>
                <a:cs typeface="Calibri" panose="020F0502020204030204" pitchFamily="34" charset="0"/>
              </a:rPr>
              <a:t>We often think Jesus should fulfill our expectations of what He will do.</a:t>
            </a:r>
          </a:p>
          <a:p>
            <a:pPr algn="ctr">
              <a:spcAft>
                <a:spcPts val="1200"/>
              </a:spcAft>
            </a:pPr>
            <a:r>
              <a:rPr lang="en-US" sz="3600" b="1" dirty="0">
                <a:solidFill>
                  <a:schemeClr val="bg1"/>
                </a:solidFill>
                <a:latin typeface="Calibri" panose="020F0502020204030204" pitchFamily="34" charset="0"/>
                <a:cs typeface="Calibri" panose="020F0502020204030204" pitchFamily="34" charset="0"/>
              </a:rPr>
              <a:t>There are some things He did not do.</a:t>
            </a:r>
          </a:p>
          <a:p>
            <a:pPr algn="ctr">
              <a:spcAft>
                <a:spcPts val="1200"/>
              </a:spcAft>
            </a:pPr>
            <a:r>
              <a:rPr lang="en-US" sz="3600" b="1" dirty="0">
                <a:solidFill>
                  <a:schemeClr val="bg1"/>
                </a:solidFill>
                <a:latin typeface="Calibri" panose="020F0502020204030204" pitchFamily="34" charset="0"/>
                <a:cs typeface="Calibri" panose="020F0502020204030204" pitchFamily="34" charset="0"/>
              </a:rPr>
              <a:t>We can learn as much from these things as we do from the things He did. </a:t>
            </a:r>
          </a:p>
        </p:txBody>
      </p:sp>
    </p:spTree>
    <p:extLst>
      <p:ext uri="{BB962C8B-B14F-4D97-AF65-F5344CB8AC3E}">
        <p14:creationId xmlns:p14="http://schemas.microsoft.com/office/powerpoint/2010/main" val="310320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F128FE-D451-9342-8CED-E2C76A41E22C}"/>
              </a:ext>
            </a:extLst>
          </p:cNvPr>
          <p:cNvPicPr>
            <a:picLocks noChangeAspect="1"/>
          </p:cNvPicPr>
          <p:nvPr/>
        </p:nvPicPr>
        <p:blipFill>
          <a:blip r:embed="rId2">
            <a:lum bright="-10000"/>
          </a:blip>
          <a:stretch>
            <a:fillRect/>
          </a:stretch>
        </p:blipFill>
        <p:spPr>
          <a:xfrm>
            <a:off x="0" y="0"/>
            <a:ext cx="9144000" cy="6858000"/>
          </a:xfrm>
          <a:prstGeom prst="rect">
            <a:avLst/>
          </a:prstGeom>
        </p:spPr>
      </p:pic>
      <p:cxnSp>
        <p:nvCxnSpPr>
          <p:cNvPr id="6" name="Straight Connector 5">
            <a:extLst>
              <a:ext uri="{FF2B5EF4-FFF2-40B4-BE49-F238E27FC236}">
                <a16:creationId xmlns:a16="http://schemas.microsoft.com/office/drawing/2014/main" id="{3A6F640F-B5C1-EF4D-ADA6-BC8A5B175DC8}"/>
              </a:ext>
            </a:extLst>
          </p:cNvPr>
          <p:cNvCxnSpPr/>
          <p:nvPr/>
        </p:nvCxnSpPr>
        <p:spPr>
          <a:xfrm>
            <a:off x="465221" y="1379619"/>
            <a:ext cx="7523747"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8E1DA41-FDA1-BA4E-9FB9-3389D8A04245}"/>
              </a:ext>
            </a:extLst>
          </p:cNvPr>
          <p:cNvSpPr txBox="1"/>
          <p:nvPr/>
        </p:nvSpPr>
        <p:spPr>
          <a:xfrm>
            <a:off x="336885" y="401052"/>
            <a:ext cx="8197516" cy="923330"/>
          </a:xfrm>
          <a:prstGeom prst="rect">
            <a:avLst/>
          </a:prstGeom>
          <a:noFill/>
        </p:spPr>
        <p:txBody>
          <a:bodyPr wrap="square" rtlCol="0">
            <a:spAutoFit/>
          </a:bodyPr>
          <a:lstStyle/>
          <a:p>
            <a:r>
              <a:rPr lang="en-US" sz="5400" b="1" dirty="0">
                <a:solidFill>
                  <a:schemeClr val="bg1"/>
                </a:solidFill>
                <a:latin typeface="Calibri" panose="020F0502020204030204" pitchFamily="34" charset="0"/>
                <a:cs typeface="Calibri" panose="020F0502020204030204" pitchFamily="34" charset="0"/>
              </a:rPr>
              <a:t>Things Jesus Did Not Do</a:t>
            </a:r>
          </a:p>
        </p:txBody>
      </p:sp>
      <p:sp>
        <p:nvSpPr>
          <p:cNvPr id="19" name="TextBox 18">
            <a:extLst>
              <a:ext uri="{FF2B5EF4-FFF2-40B4-BE49-F238E27FC236}">
                <a16:creationId xmlns:a16="http://schemas.microsoft.com/office/drawing/2014/main" id="{C92BD85C-F105-1D42-92B0-DAF289E25808}"/>
              </a:ext>
            </a:extLst>
          </p:cNvPr>
          <p:cNvSpPr txBox="1"/>
          <p:nvPr/>
        </p:nvSpPr>
        <p:spPr>
          <a:xfrm>
            <a:off x="385011" y="1892967"/>
            <a:ext cx="8245642" cy="4093428"/>
          </a:xfrm>
          <a:prstGeom prst="rect">
            <a:avLst/>
          </a:prstGeom>
          <a:noFill/>
        </p:spPr>
        <p:txBody>
          <a:bodyPr wrap="square" rtlCol="0">
            <a:spAutoFit/>
          </a:bodyPr>
          <a:lstStyle/>
          <a:p>
            <a:pPr marL="635000" indent="-635000">
              <a:spcAft>
                <a:spcPts val="1200"/>
              </a:spcAft>
            </a:pPr>
            <a:r>
              <a:rPr lang="en-US" sz="4000" b="1" dirty="0">
                <a:solidFill>
                  <a:schemeClr val="bg1"/>
                </a:solidFill>
                <a:latin typeface="Calibri" panose="020F0502020204030204" pitchFamily="34" charset="0"/>
                <a:cs typeface="Calibri" panose="020F0502020204030204" pitchFamily="34" charset="0"/>
              </a:rPr>
              <a:t>1. 	He did not please everyone (John 15:18-20, 25; Gal. 1:10).</a:t>
            </a:r>
          </a:p>
          <a:p>
            <a:pPr marL="635000" indent="-635000">
              <a:spcAft>
                <a:spcPts val="1200"/>
              </a:spcAft>
            </a:pPr>
            <a:r>
              <a:rPr lang="en-US" sz="4000" b="1" dirty="0">
                <a:solidFill>
                  <a:schemeClr val="bg1"/>
                </a:solidFill>
                <a:latin typeface="Calibri" panose="020F0502020204030204" pitchFamily="34" charset="0"/>
                <a:cs typeface="Calibri" panose="020F0502020204030204" pitchFamily="34" charset="0"/>
              </a:rPr>
              <a:t>2.	He did not win everyone He taught (John 7:2-5; 12:37-38).</a:t>
            </a:r>
          </a:p>
          <a:p>
            <a:pPr marL="635000" indent="-635000">
              <a:spcAft>
                <a:spcPts val="1200"/>
              </a:spcAft>
            </a:pPr>
            <a:r>
              <a:rPr lang="en-US" sz="4000" b="1" dirty="0">
                <a:solidFill>
                  <a:schemeClr val="bg1"/>
                </a:solidFill>
                <a:latin typeface="Calibri" panose="020F0502020204030204" pitchFamily="34" charset="0"/>
                <a:cs typeface="Calibri" panose="020F0502020204030204" pitchFamily="34" charset="0"/>
              </a:rPr>
              <a:t>3.	He did not save everyone (John 1:11-13; 5:39-40; Matt. 7:21-23).</a:t>
            </a:r>
          </a:p>
        </p:txBody>
      </p:sp>
    </p:spTree>
    <p:extLst>
      <p:ext uri="{BB962C8B-B14F-4D97-AF65-F5344CB8AC3E}">
        <p14:creationId xmlns:p14="http://schemas.microsoft.com/office/powerpoint/2010/main" val="45640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xEl>
                                              <p:pRg st="0" end="0"/>
                                            </p:txEl>
                                          </p:spTgt>
                                        </p:tgtEl>
                                        <p:attrNameLst>
                                          <p:attrName>style.visibility</p:attrName>
                                        </p:attrNameLst>
                                      </p:cBhvr>
                                      <p:to>
                                        <p:strVal val="visible"/>
                                      </p:to>
                                    </p:set>
                                    <p:animEffect transition="in" filter="fade">
                                      <p:cBhvr>
                                        <p:cTn id="14" dur="1000"/>
                                        <p:tgtEl>
                                          <p:spTgt spid="19">
                                            <p:txEl>
                                              <p:pRg st="0" end="0"/>
                                            </p:txEl>
                                          </p:spTgt>
                                        </p:tgtEl>
                                      </p:cBhvr>
                                    </p:animEffect>
                                    <p:anim calcmode="lin" valueType="num">
                                      <p:cBhvr>
                                        <p:cTn id="15"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xEl>
                                              <p:pRg st="1" end="1"/>
                                            </p:txEl>
                                          </p:spTgt>
                                        </p:tgtEl>
                                        <p:attrNameLst>
                                          <p:attrName>style.visibility</p:attrName>
                                        </p:attrNameLst>
                                      </p:cBhvr>
                                      <p:to>
                                        <p:strVal val="visible"/>
                                      </p:to>
                                    </p:set>
                                    <p:animEffect transition="in" filter="fade">
                                      <p:cBhvr>
                                        <p:cTn id="21" dur="1000"/>
                                        <p:tgtEl>
                                          <p:spTgt spid="19">
                                            <p:txEl>
                                              <p:pRg st="1" end="1"/>
                                            </p:txEl>
                                          </p:spTgt>
                                        </p:tgtEl>
                                      </p:cBhvr>
                                    </p:animEffect>
                                    <p:anim calcmode="lin" valueType="num">
                                      <p:cBhvr>
                                        <p:cTn id="22"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xEl>
                                              <p:pRg st="2" end="2"/>
                                            </p:txEl>
                                          </p:spTgt>
                                        </p:tgtEl>
                                        <p:attrNameLst>
                                          <p:attrName>style.visibility</p:attrName>
                                        </p:attrNameLst>
                                      </p:cBhvr>
                                      <p:to>
                                        <p:strVal val="visible"/>
                                      </p:to>
                                    </p:set>
                                    <p:animEffect transition="in" filter="fade">
                                      <p:cBhvr>
                                        <p:cTn id="28" dur="1000"/>
                                        <p:tgtEl>
                                          <p:spTgt spid="19">
                                            <p:txEl>
                                              <p:pRg st="2" end="2"/>
                                            </p:txEl>
                                          </p:spTgt>
                                        </p:tgtEl>
                                      </p:cBhvr>
                                    </p:animEffect>
                                    <p:anim calcmode="lin" valueType="num">
                                      <p:cBhvr>
                                        <p:cTn id="29"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F128FE-D451-9342-8CED-E2C76A41E22C}"/>
              </a:ext>
            </a:extLst>
          </p:cNvPr>
          <p:cNvPicPr>
            <a:picLocks noChangeAspect="1"/>
          </p:cNvPicPr>
          <p:nvPr/>
        </p:nvPicPr>
        <p:blipFill>
          <a:blip r:embed="rId2">
            <a:lum bright="-10000"/>
          </a:blip>
          <a:stretch>
            <a:fillRect/>
          </a:stretch>
        </p:blipFill>
        <p:spPr>
          <a:xfrm>
            <a:off x="0" y="0"/>
            <a:ext cx="9144000" cy="6858000"/>
          </a:xfrm>
          <a:prstGeom prst="rect">
            <a:avLst/>
          </a:prstGeom>
        </p:spPr>
      </p:pic>
      <p:cxnSp>
        <p:nvCxnSpPr>
          <p:cNvPr id="6" name="Straight Connector 5">
            <a:extLst>
              <a:ext uri="{FF2B5EF4-FFF2-40B4-BE49-F238E27FC236}">
                <a16:creationId xmlns:a16="http://schemas.microsoft.com/office/drawing/2014/main" id="{3A6F640F-B5C1-EF4D-ADA6-BC8A5B175DC8}"/>
              </a:ext>
            </a:extLst>
          </p:cNvPr>
          <p:cNvCxnSpPr/>
          <p:nvPr/>
        </p:nvCxnSpPr>
        <p:spPr>
          <a:xfrm>
            <a:off x="465221" y="1379619"/>
            <a:ext cx="7523747"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8E1DA41-FDA1-BA4E-9FB9-3389D8A04245}"/>
              </a:ext>
            </a:extLst>
          </p:cNvPr>
          <p:cNvSpPr txBox="1"/>
          <p:nvPr/>
        </p:nvSpPr>
        <p:spPr>
          <a:xfrm>
            <a:off x="336885" y="401052"/>
            <a:ext cx="8197516" cy="923330"/>
          </a:xfrm>
          <a:prstGeom prst="rect">
            <a:avLst/>
          </a:prstGeom>
          <a:noFill/>
        </p:spPr>
        <p:txBody>
          <a:bodyPr wrap="square" rtlCol="0">
            <a:spAutoFit/>
          </a:bodyPr>
          <a:lstStyle/>
          <a:p>
            <a:r>
              <a:rPr lang="en-US" sz="5400" b="1" dirty="0">
                <a:solidFill>
                  <a:schemeClr val="bg1"/>
                </a:solidFill>
                <a:latin typeface="Calibri" panose="020F0502020204030204" pitchFamily="34" charset="0"/>
                <a:cs typeface="Calibri" panose="020F0502020204030204" pitchFamily="34" charset="0"/>
              </a:rPr>
              <a:t>Things Jesus Did Not Do</a:t>
            </a:r>
          </a:p>
        </p:txBody>
      </p:sp>
      <p:sp>
        <p:nvSpPr>
          <p:cNvPr id="19" name="TextBox 18">
            <a:extLst>
              <a:ext uri="{FF2B5EF4-FFF2-40B4-BE49-F238E27FC236}">
                <a16:creationId xmlns:a16="http://schemas.microsoft.com/office/drawing/2014/main" id="{C92BD85C-F105-1D42-92B0-DAF289E25808}"/>
              </a:ext>
            </a:extLst>
          </p:cNvPr>
          <p:cNvSpPr txBox="1"/>
          <p:nvPr/>
        </p:nvSpPr>
        <p:spPr>
          <a:xfrm>
            <a:off x="385011" y="1892967"/>
            <a:ext cx="8245642" cy="4093428"/>
          </a:xfrm>
          <a:prstGeom prst="rect">
            <a:avLst/>
          </a:prstGeom>
          <a:noFill/>
        </p:spPr>
        <p:txBody>
          <a:bodyPr wrap="square" rtlCol="0">
            <a:spAutoFit/>
          </a:bodyPr>
          <a:lstStyle/>
          <a:p>
            <a:pPr marL="635000" indent="-635000">
              <a:spcAft>
                <a:spcPts val="1200"/>
              </a:spcAft>
            </a:pPr>
            <a:r>
              <a:rPr lang="en-US" sz="4000" b="1" dirty="0">
                <a:solidFill>
                  <a:schemeClr val="bg1"/>
                </a:solidFill>
                <a:latin typeface="Calibri" panose="020F0502020204030204" pitchFamily="34" charset="0"/>
                <a:cs typeface="Calibri" panose="020F0502020204030204" pitchFamily="34" charset="0"/>
              </a:rPr>
              <a:t>4. 	He did not keep all who came to Him (John 17:12; 2 Tim. 4:2-4).</a:t>
            </a:r>
          </a:p>
          <a:p>
            <a:pPr marL="635000" indent="-619125">
              <a:spcAft>
                <a:spcPts val="1200"/>
              </a:spcAft>
            </a:pPr>
            <a:r>
              <a:rPr lang="en-US" sz="4000" b="1" dirty="0">
                <a:solidFill>
                  <a:schemeClr val="bg1"/>
                </a:solidFill>
                <a:latin typeface="Calibri" panose="020F0502020204030204" pitchFamily="34" charset="0"/>
                <a:cs typeface="Calibri" panose="020F0502020204030204" pitchFamily="34" charset="0"/>
              </a:rPr>
              <a:t>5.	He did not save Himself from the cross (John 12:27-28; Matt. 1:21).</a:t>
            </a:r>
          </a:p>
          <a:p>
            <a:pPr marL="635000" indent="-619125">
              <a:spcAft>
                <a:spcPts val="1200"/>
              </a:spcAft>
            </a:pPr>
            <a:r>
              <a:rPr lang="en-US" sz="4000" b="1" dirty="0">
                <a:solidFill>
                  <a:schemeClr val="bg1"/>
                </a:solidFill>
                <a:latin typeface="Calibri" panose="020F0502020204030204" pitchFamily="34" charset="0"/>
                <a:cs typeface="Calibri" panose="020F0502020204030204" pitchFamily="34" charset="0"/>
              </a:rPr>
              <a:t>6.	He did not save anyone outside of His body (Eph. 5:23; Acts 20:28).</a:t>
            </a:r>
          </a:p>
        </p:txBody>
      </p:sp>
    </p:spTree>
    <p:extLst>
      <p:ext uri="{BB962C8B-B14F-4D97-AF65-F5344CB8AC3E}">
        <p14:creationId xmlns:p14="http://schemas.microsoft.com/office/powerpoint/2010/main" val="84124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xEl>
                                              <p:pRg st="1" end="1"/>
                                            </p:txEl>
                                          </p:spTgt>
                                        </p:tgtEl>
                                        <p:attrNameLst>
                                          <p:attrName>style.visibility</p:attrName>
                                        </p:attrNameLst>
                                      </p:cBhvr>
                                      <p:to>
                                        <p:strVal val="visible"/>
                                      </p:to>
                                    </p:set>
                                    <p:animEffect transition="in" filter="fade">
                                      <p:cBhvr>
                                        <p:cTn id="14" dur="1000"/>
                                        <p:tgtEl>
                                          <p:spTgt spid="19">
                                            <p:txEl>
                                              <p:pRg st="1" end="1"/>
                                            </p:txEl>
                                          </p:spTgt>
                                        </p:tgtEl>
                                      </p:cBhvr>
                                    </p:animEffect>
                                    <p:anim calcmode="lin" valueType="num">
                                      <p:cBhvr>
                                        <p:cTn id="1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xEl>
                                              <p:pRg st="2" end="2"/>
                                            </p:txEl>
                                          </p:spTgt>
                                        </p:tgtEl>
                                        <p:attrNameLst>
                                          <p:attrName>style.visibility</p:attrName>
                                        </p:attrNameLst>
                                      </p:cBhvr>
                                      <p:to>
                                        <p:strVal val="visible"/>
                                      </p:to>
                                    </p:set>
                                    <p:animEffect transition="in" filter="fade">
                                      <p:cBhvr>
                                        <p:cTn id="21" dur="1000"/>
                                        <p:tgtEl>
                                          <p:spTgt spid="19">
                                            <p:txEl>
                                              <p:pRg st="2" end="2"/>
                                            </p:txEl>
                                          </p:spTgt>
                                        </p:tgtEl>
                                      </p:cBhvr>
                                    </p:animEffect>
                                    <p:anim calcmode="lin" valueType="num">
                                      <p:cBhvr>
                                        <p:cTn id="22"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theme/theme1.xml><?xml version="1.0" encoding="utf-8"?>
<a:theme xmlns:a="http://schemas.openxmlformats.org/drawingml/2006/main" name="Gradien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66</TotalTime>
  <Words>275</Words>
  <Application>Microsoft Macintosh PowerPoint</Application>
  <PresentationFormat>On-screen Show (4:3)</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Univers</vt:lpstr>
      <vt:lpstr>GradientVTI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7</cp:revision>
  <dcterms:created xsi:type="dcterms:W3CDTF">2023-10-14T03:55:11Z</dcterms:created>
  <dcterms:modified xsi:type="dcterms:W3CDTF">2023-10-23T15:12:33Z</dcterms:modified>
</cp:coreProperties>
</file>