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66" r:id="rId2"/>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96287"/>
    <a:srgbClr val="3366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85" d="100"/>
          <a:sy n="85" d="100"/>
        </p:scale>
        <p:origin x="1360"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7" name="Date Placeholder 6"/>
          <p:cNvSpPr>
            <a:spLocks noGrp="1"/>
          </p:cNvSpPr>
          <p:nvPr>
            <p:ph type="dt" sz="half" idx="10"/>
          </p:nvPr>
        </p:nvSpPr>
        <p:spPr/>
        <p:txBody>
          <a:bodyPr/>
          <a:lstStyle/>
          <a:p>
            <a:fld id="{CEFE46CE-94EB-45B5-A003-D925AECD6ED0}" type="datetimeFigureOut">
              <a:rPr lang="en-US" smtClean="0"/>
              <a:pPr/>
              <a:t>6/14/23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A1A5D3F9-2598-4418-B7C9-02B1AD133B76}"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FE46CE-94EB-45B5-A003-D925AECD6ED0}" type="datetimeFigureOut">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FE46CE-94EB-45B5-A003-D925AECD6ED0}" type="datetimeFigureOut">
              <a:rPr lang="en-US" smtClean="0"/>
              <a:pPr/>
              <a:t>6/14/23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5D3F9-2598-4418-B7C9-02B1AD133B76}"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FE46CE-94EB-45B5-A003-D925AECD6ED0}" type="datetimeFigureOut">
              <a:rPr lang="en-US" smtClean="0"/>
              <a:pPr/>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FE46CE-94EB-45B5-A003-D925AECD6ED0}" type="datetimeFigureOut">
              <a:rPr lang="en-US" smtClean="0"/>
              <a:pPr/>
              <a:t>6/14/23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CEFE46CE-94EB-45B5-A003-D925AECD6ED0}" type="datetimeFigureOut">
              <a:rPr lang="en-US" smtClean="0"/>
              <a:pPr/>
              <a:t>6/14/23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EFE46CE-94EB-45B5-A003-D925AECD6ED0}" type="datetimeFigureOut">
              <a:rPr lang="en-US" smtClean="0"/>
              <a:pPr/>
              <a:t>6/14/23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5D3F9-2598-4418-B7C9-02B1AD133B76}"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FE46CE-94EB-45B5-A003-D925AECD6ED0}" type="datetimeFigureOut">
              <a:rPr lang="en-US" smtClean="0"/>
              <a:pPr/>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a:t>Click to edit Master title style</a:t>
            </a:r>
          </a:p>
        </p:txBody>
      </p:sp>
      <p:sp>
        <p:nvSpPr>
          <p:cNvPr id="5" name="Date Placeholder 4"/>
          <p:cNvSpPr>
            <a:spLocks noGrp="1"/>
          </p:cNvSpPr>
          <p:nvPr>
            <p:ph type="dt" sz="half" idx="10"/>
          </p:nvPr>
        </p:nvSpPr>
        <p:spPr/>
        <p:txBody>
          <a:bodyPr/>
          <a:lstStyle/>
          <a:p>
            <a:fld id="{CEFE46CE-94EB-45B5-A003-D925AECD6ED0}" type="datetimeFigureOut">
              <a:rPr lang="en-US" smtClean="0"/>
              <a:pPr/>
              <a:t>6/14/23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5D3F9-2598-4418-B7C9-02B1AD133B76}"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a:t>Click icon to add picture</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lstStyle>
          <a:p>
            <a:fld id="{CEFE46CE-94EB-45B5-A003-D925AECD6ED0}" type="datetimeFigureOut">
              <a:rPr lang="en-US" smtClean="0"/>
              <a:pPr/>
              <a:t>6/14/23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fld id="{A1A5D3F9-2598-4418-B7C9-02B1AD133B76}"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ransition spd="slow">
    <p:split orient="vert"/>
  </p:transition>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989133-C411-4228-8F3B-2AD9EB39A2D8}"/>
              </a:ext>
            </a:extLst>
          </p:cNvPr>
          <p:cNvSpPr>
            <a:spLocks noGrp="1"/>
          </p:cNvSpPr>
          <p:nvPr>
            <p:ph idx="1"/>
          </p:nvPr>
        </p:nvSpPr>
        <p:spPr>
          <a:xfrm>
            <a:off x="1584056" y="870404"/>
            <a:ext cx="6931294" cy="5664761"/>
          </a:xfrm>
        </p:spPr>
        <p:txBody>
          <a:bodyPr>
            <a:normAutofit lnSpcReduction="10000"/>
          </a:bodyPr>
          <a:lstStyle/>
          <a:p>
            <a:pPr marL="0" indent="0">
              <a:spcAft>
                <a:spcPts val="1200"/>
              </a:spcAft>
              <a:buNone/>
            </a:pPr>
            <a:r>
              <a:rPr lang="en-US" dirty="0">
                <a:effectLst>
                  <a:outerShdw blurRad="38100" dist="38100" dir="2700000" algn="tl">
                    <a:srgbClr val="000000">
                      <a:alpha val="43137"/>
                    </a:srgbClr>
                  </a:outerShdw>
                </a:effectLst>
              </a:rPr>
              <a:t>“Our youths love luxury. They have bad manners, contempt for authority. They show disrespect for their elders and love to chatter in place of exercise. Children are now tyrants, not the servants of their households. They no longer rise when their elders enter the room. They contradict their parents, chatter before company, gobble up food and tyrannize teachers.”</a:t>
            </a:r>
            <a:endParaRPr lang="en-US" b="1" dirty="0">
              <a:effectLst>
                <a:outerShdw blurRad="38100" dist="38100" dir="2700000" algn="tl">
                  <a:srgbClr val="000000">
                    <a:alpha val="43137"/>
                  </a:srgbClr>
                </a:outerShdw>
              </a:effectLst>
            </a:endParaRPr>
          </a:p>
          <a:p>
            <a:pPr marL="0" indent="0" algn="r">
              <a:spcAft>
                <a:spcPts val="1200"/>
              </a:spcAft>
              <a:buNone/>
            </a:pPr>
            <a:r>
              <a:rPr lang="en-US" sz="3200" b="1" dirty="0">
                <a:effectLst>
                  <a:outerShdw blurRad="38100" dist="38100" dir="2700000" algn="tl">
                    <a:srgbClr val="000000">
                      <a:alpha val="43137"/>
                    </a:srgbClr>
                  </a:outerShdw>
                </a:effectLst>
              </a:rPr>
              <a:t>Socrates </a:t>
            </a:r>
            <a:r>
              <a:rPr lang="en-US" sz="3200" dirty="0">
                <a:effectLst>
                  <a:outerShdw blurRad="38100" dist="38100" dir="2700000" algn="tl">
                    <a:srgbClr val="000000">
                      <a:alpha val="43137"/>
                    </a:srgbClr>
                  </a:outerShdw>
                </a:effectLst>
              </a:rPr>
              <a:t>(ca. 400 BC)</a:t>
            </a:r>
          </a:p>
          <a:p>
            <a:pPr>
              <a:spcAft>
                <a:spcPts val="1200"/>
              </a:spcAft>
            </a:pPr>
            <a:endParaRPr lang="en-US" dirty="0"/>
          </a:p>
        </p:txBody>
      </p:sp>
    </p:spTree>
    <p:extLst>
      <p:ext uri="{BB962C8B-B14F-4D97-AF65-F5344CB8AC3E}">
        <p14:creationId xmlns:p14="http://schemas.microsoft.com/office/powerpoint/2010/main" val="265656251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796E2-42A7-43E6-8927-A6AAC8980DC9}"/>
              </a:ext>
            </a:extLst>
          </p:cNvPr>
          <p:cNvSpPr>
            <a:spLocks noGrp="1"/>
          </p:cNvSpPr>
          <p:nvPr>
            <p:ph type="ctrTitle"/>
          </p:nvPr>
        </p:nvSpPr>
        <p:spPr>
          <a:xfrm>
            <a:off x="1432560" y="359898"/>
            <a:ext cx="7025601" cy="1119581"/>
          </a:xfrm>
        </p:spPr>
        <p:txBody>
          <a:bodyPr anchor="t">
            <a:noAutofit/>
            <a:scene3d>
              <a:camera prst="orthographicFront"/>
              <a:lightRig rig="soft" dir="t">
                <a:rot lat="0" lon="0" rev="15600000"/>
              </a:lightRig>
            </a:scene3d>
            <a:sp3d extrusionH="57150" prstMaterial="softEdge">
              <a:bevelT w="25400" h="38100"/>
            </a:sp3d>
          </a:bodyPr>
          <a:lstStyle/>
          <a:p>
            <a:pPr>
              <a:lnSpc>
                <a:spcPct val="80000"/>
              </a:lnSpc>
            </a:pPr>
            <a:r>
              <a:rPr lang="en-US" sz="4800" b="1" i="1" dirty="0">
                <a:ln/>
                <a:solidFill>
                  <a:schemeClr val="accent4"/>
                </a:solidFill>
                <a:effectLst>
                  <a:outerShdw blurRad="50800" dist="38100" dir="2700000">
                    <a:srgbClr val="000000">
                      <a:alpha val="43000"/>
                    </a:srgbClr>
                  </a:outerShdw>
                </a:effectLst>
              </a:rPr>
              <a:t>Young People Who Pleased God</a:t>
            </a:r>
            <a:endParaRPr lang="en-US" sz="4800" b="1" dirty="0">
              <a:ln/>
              <a:solidFill>
                <a:schemeClr val="accent4"/>
              </a:solidFill>
              <a:effectLst>
                <a:outerShdw blurRad="50800" dist="38100" dir="2700000">
                  <a:srgbClr val="000000">
                    <a:alpha val="43000"/>
                  </a:srgbClr>
                </a:outerShdw>
              </a:effectLst>
            </a:endParaRPr>
          </a:p>
        </p:txBody>
      </p:sp>
      <p:sp>
        <p:nvSpPr>
          <p:cNvPr id="12" name="TextBox 11"/>
          <p:cNvSpPr txBox="1"/>
          <p:nvPr/>
        </p:nvSpPr>
        <p:spPr>
          <a:xfrm>
            <a:off x="1389720" y="2132735"/>
            <a:ext cx="7128307" cy="4462760"/>
          </a:xfrm>
          <a:prstGeom prst="rect">
            <a:avLst/>
          </a:prstGeom>
          <a:noFill/>
        </p:spPr>
        <p:txBody>
          <a:bodyPr wrap="square" rtlCol="0">
            <a:spAutoFit/>
          </a:bodyPr>
          <a:lstStyle/>
          <a:p>
            <a:pPr marL="395288" indent="-395288">
              <a:buFont typeface="Arial"/>
              <a:buChar char="•"/>
            </a:pPr>
            <a:r>
              <a:rPr lang="en-US" sz="3600" b="1" dirty="0">
                <a:effectLst>
                  <a:outerShdw blurRad="50800" dist="38100" dir="2700000">
                    <a:srgbClr val="000000">
                      <a:alpha val="43000"/>
                    </a:srgbClr>
                  </a:outerShdw>
                </a:effectLst>
              </a:rPr>
              <a:t>Joseph </a:t>
            </a:r>
            <a:r>
              <a:rPr lang="en-US" sz="3200" dirty="0">
                <a:effectLst>
                  <a:outerShdw blurRad="50800" dist="38100" dir="2700000">
                    <a:srgbClr val="000000">
                      <a:alpha val="43000"/>
                    </a:srgbClr>
                  </a:outerShdw>
                </a:effectLst>
              </a:rPr>
              <a:t>(Gen. 37:2, 13-14; 39:7-9; 50:19-21)</a:t>
            </a:r>
            <a:endParaRPr lang="en-US" sz="3600" b="1" dirty="0">
              <a:effectLst>
                <a:outerShdw blurRad="50800" dist="38100" dir="2700000">
                  <a:srgbClr val="000000">
                    <a:alpha val="43000"/>
                  </a:srgbClr>
                </a:outerShdw>
              </a:effectLst>
            </a:endParaRPr>
          </a:p>
          <a:p>
            <a:pPr marL="395288" indent="-395288">
              <a:buFont typeface="Arial"/>
              <a:buChar char="•"/>
            </a:pPr>
            <a:r>
              <a:rPr lang="en-US" sz="3600" b="1" dirty="0">
                <a:effectLst>
                  <a:outerShdw blurRad="50800" dist="38100" dir="2700000">
                    <a:srgbClr val="000000">
                      <a:alpha val="43000"/>
                    </a:srgbClr>
                  </a:outerShdw>
                </a:effectLst>
              </a:rPr>
              <a:t>Samuel </a:t>
            </a:r>
            <a:r>
              <a:rPr lang="en-US" sz="3200" dirty="0">
                <a:effectLst>
                  <a:outerShdw blurRad="50800" dist="38100" dir="2700000">
                    <a:srgbClr val="000000">
                      <a:alpha val="43000"/>
                    </a:srgbClr>
                  </a:outerShdw>
                </a:effectLst>
              </a:rPr>
              <a:t>(1 Sam. 3:1-10)</a:t>
            </a:r>
            <a:endParaRPr lang="en-US" sz="3600" b="1" dirty="0">
              <a:effectLst>
                <a:outerShdw blurRad="50800" dist="38100" dir="2700000">
                  <a:srgbClr val="000000">
                    <a:alpha val="43000"/>
                  </a:srgbClr>
                </a:outerShdw>
              </a:effectLst>
            </a:endParaRPr>
          </a:p>
          <a:p>
            <a:pPr marL="395288" indent="-395288">
              <a:buFont typeface="Arial"/>
              <a:buChar char="•"/>
            </a:pPr>
            <a:r>
              <a:rPr lang="en-US" sz="3600" b="1" dirty="0">
                <a:effectLst>
                  <a:outerShdw blurRad="50800" dist="38100" dir="2700000">
                    <a:srgbClr val="000000">
                      <a:alpha val="43000"/>
                    </a:srgbClr>
                  </a:outerShdw>
                </a:effectLst>
              </a:rPr>
              <a:t>Josiah </a:t>
            </a:r>
            <a:r>
              <a:rPr lang="en-US" sz="3200" dirty="0">
                <a:effectLst>
                  <a:outerShdw blurRad="50800" dist="38100" dir="2700000">
                    <a:srgbClr val="000000">
                      <a:alpha val="43000"/>
                    </a:srgbClr>
                  </a:outerShdw>
                </a:effectLst>
              </a:rPr>
              <a:t>(2 Chr. 34:1-3)</a:t>
            </a:r>
            <a:endParaRPr lang="en-US" sz="3200" b="1" dirty="0">
              <a:effectLst>
                <a:outerShdw blurRad="50800" dist="38100" dir="2700000">
                  <a:srgbClr val="000000">
                    <a:alpha val="43000"/>
                  </a:srgbClr>
                </a:outerShdw>
              </a:effectLst>
            </a:endParaRPr>
          </a:p>
          <a:p>
            <a:pPr marL="395288" indent="-395288">
              <a:buFont typeface="Arial"/>
              <a:buChar char="•"/>
            </a:pPr>
            <a:r>
              <a:rPr lang="en-US" sz="3600" b="1" dirty="0">
                <a:effectLst>
                  <a:outerShdw blurRad="50800" dist="38100" dir="2700000">
                    <a:srgbClr val="000000">
                      <a:alpha val="43000"/>
                    </a:srgbClr>
                  </a:outerShdw>
                </a:effectLst>
              </a:rPr>
              <a:t>Mary </a:t>
            </a:r>
            <a:r>
              <a:rPr lang="en-US" sz="3200" dirty="0">
                <a:effectLst>
                  <a:outerShdw blurRad="50800" dist="38100" dir="2700000">
                    <a:srgbClr val="000000">
                      <a:alpha val="43000"/>
                    </a:srgbClr>
                  </a:outerShdw>
                </a:effectLst>
              </a:rPr>
              <a:t>(Luke 1:26-28, 37-38)</a:t>
            </a:r>
            <a:endParaRPr lang="en-US" sz="3600" b="1" dirty="0">
              <a:effectLst>
                <a:outerShdw blurRad="50800" dist="38100" dir="2700000">
                  <a:srgbClr val="000000">
                    <a:alpha val="43000"/>
                  </a:srgbClr>
                </a:outerShdw>
              </a:effectLst>
            </a:endParaRPr>
          </a:p>
          <a:p>
            <a:pPr marL="395288" indent="-395288">
              <a:buFont typeface="Arial"/>
              <a:buChar char="•"/>
            </a:pPr>
            <a:r>
              <a:rPr lang="en-US" sz="3600" b="1" dirty="0">
                <a:effectLst>
                  <a:outerShdw blurRad="50800" dist="38100" dir="2700000">
                    <a:srgbClr val="000000">
                      <a:alpha val="43000"/>
                    </a:srgbClr>
                  </a:outerShdw>
                </a:effectLst>
              </a:rPr>
              <a:t>Timothy </a:t>
            </a:r>
            <a:r>
              <a:rPr lang="en-US" sz="3200" dirty="0">
                <a:effectLst>
                  <a:outerShdw blurRad="50800" dist="38100" dir="2700000">
                    <a:srgbClr val="000000">
                      <a:alpha val="43000"/>
                    </a:srgbClr>
                  </a:outerShdw>
                </a:effectLst>
              </a:rPr>
              <a:t>(Acts 16:1-3; 2 Tim. 1:5; 3:14-17;1 Tim. 4:12-16)</a:t>
            </a:r>
            <a:r>
              <a:rPr lang="en-US" sz="3600" dirty="0">
                <a:effectLst>
                  <a:outerShdw blurRad="50800" dist="38100" dir="2700000">
                    <a:srgbClr val="000000">
                      <a:alpha val="43000"/>
                    </a:srgbClr>
                  </a:outerShdw>
                </a:effectLst>
              </a:rPr>
              <a:t> </a:t>
            </a:r>
            <a:endParaRPr lang="en-US" sz="3600" b="1" dirty="0">
              <a:effectLst>
                <a:outerShdw blurRad="50800" dist="38100" dir="2700000">
                  <a:srgbClr val="000000">
                    <a:alpha val="43000"/>
                  </a:srgbClr>
                </a:outerShdw>
              </a:effectLst>
            </a:endParaRPr>
          </a:p>
          <a:p>
            <a:endParaRPr lang="en-US" sz="3600" b="1" dirty="0">
              <a:effectLst>
                <a:outerShdw blurRad="50800" dist="38100" dir="2700000">
                  <a:srgbClr val="000000">
                    <a:alpha val="43000"/>
                  </a:srgbClr>
                </a:outerShdw>
              </a:effectLst>
            </a:endParaRPr>
          </a:p>
        </p:txBody>
      </p:sp>
    </p:spTree>
    <p:extLst>
      <p:ext uri="{BB962C8B-B14F-4D97-AF65-F5344CB8AC3E}">
        <p14:creationId xmlns:p14="http://schemas.microsoft.com/office/powerpoint/2010/main" val="977292929"/>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320</TotalTime>
  <Words>129</Words>
  <Application>Microsoft Macintosh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Gill Sans MT</vt:lpstr>
      <vt:lpstr>Verdana</vt:lpstr>
      <vt:lpstr>Wingdings 2</vt:lpstr>
      <vt:lpstr>Solstice</vt:lpstr>
      <vt:lpstr>PowerPoint Presentation</vt:lpstr>
      <vt:lpstr>Young People Who Pleased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Marschall</dc:creator>
  <cp:lastModifiedBy>Kyle Pope</cp:lastModifiedBy>
  <cp:revision>37</cp:revision>
  <dcterms:created xsi:type="dcterms:W3CDTF">2018-02-18T01:51:20Z</dcterms:created>
  <dcterms:modified xsi:type="dcterms:W3CDTF">2023-06-14T20:18:08Z</dcterms:modified>
</cp:coreProperties>
</file>