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/>
    <p:restoredTop sz="94697"/>
  </p:normalViewPr>
  <p:slideViewPr>
    <p:cSldViewPr snapToGrid="0" snapToObjects="1">
      <p:cViewPr varScale="1">
        <p:scale>
          <a:sx n="80" d="100"/>
          <a:sy n="80" d="100"/>
        </p:scale>
        <p:origin x="14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AD48-3A67-1B43-894D-300962642741}" type="datetimeFigureOut">
              <a:rPr lang="en-US" smtClean="0"/>
              <a:t>11/5/23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050DE-6261-9141-9BE3-BCC5D1FD5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538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AD48-3A67-1B43-894D-300962642741}" type="datetimeFigureOut">
              <a:rPr lang="en-US" smtClean="0"/>
              <a:t>11/5/23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050DE-6261-9141-9BE3-BCC5D1FD5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362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AD48-3A67-1B43-894D-300962642741}" type="datetimeFigureOut">
              <a:rPr lang="en-US" smtClean="0"/>
              <a:t>11/5/23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050DE-6261-9141-9BE3-BCC5D1FD5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236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AD48-3A67-1B43-894D-300962642741}" type="datetimeFigureOut">
              <a:rPr lang="en-US" smtClean="0"/>
              <a:t>11/5/23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050DE-6261-9141-9BE3-BCC5D1FD5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473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AD48-3A67-1B43-894D-300962642741}" type="datetimeFigureOut">
              <a:rPr lang="en-US" smtClean="0"/>
              <a:t>11/5/23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050DE-6261-9141-9BE3-BCC5D1FD5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951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AD48-3A67-1B43-894D-300962642741}" type="datetimeFigureOut">
              <a:rPr lang="en-US" smtClean="0"/>
              <a:t>11/5/23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050DE-6261-9141-9BE3-BCC5D1FD5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625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AD48-3A67-1B43-894D-300962642741}" type="datetimeFigureOut">
              <a:rPr lang="en-US" smtClean="0"/>
              <a:t>11/5/23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050DE-6261-9141-9BE3-BCC5D1FD5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156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AD48-3A67-1B43-894D-300962642741}" type="datetimeFigureOut">
              <a:rPr lang="en-US" smtClean="0"/>
              <a:t>11/5/23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050DE-6261-9141-9BE3-BCC5D1FD5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410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AD48-3A67-1B43-894D-300962642741}" type="datetimeFigureOut">
              <a:rPr lang="en-US" smtClean="0"/>
              <a:t>11/5/23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050DE-6261-9141-9BE3-BCC5D1FD5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64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AD48-3A67-1B43-894D-300962642741}" type="datetimeFigureOut">
              <a:rPr lang="en-US" smtClean="0"/>
              <a:t>11/5/23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050DE-6261-9141-9BE3-BCC5D1FD5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328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AD48-3A67-1B43-894D-300962642741}" type="datetimeFigureOut">
              <a:rPr lang="en-US" smtClean="0"/>
              <a:t>11/5/23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050DE-6261-9141-9BE3-BCC5D1FD5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584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100000">
              <a:srgbClr val="002060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rgbClr val="002060"/>
              </a:gs>
            </a:gsLst>
            <a:lin ang="16200000" scaled="1"/>
          </a:gra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5AD48-3A67-1B43-894D-300962642741}" type="datetimeFigureOut">
              <a:rPr lang="en-US" smtClean="0"/>
              <a:t>11/5/23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050DE-6261-9141-9BE3-BCC5D1FD5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214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b="1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b="1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b="1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A2418-BFEB-AF4B-AF02-B99EFD15E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dirty="0">
                <a:latin typeface="+mn-lt"/>
              </a:rPr>
              <a:t>Matthew 22:15-22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8056C5-E96B-244F-88ED-E7BBCFA06F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40084"/>
            <a:ext cx="7886700" cy="4435813"/>
          </a:xfrm>
          <a:noFill/>
        </p:spPr>
        <p:txBody>
          <a:bodyPr>
            <a:normAutofit/>
          </a:bodyPr>
          <a:lstStyle/>
          <a:p>
            <a:r>
              <a:rPr lang="en-US" sz="3400" dirty="0">
                <a:solidFill>
                  <a:schemeClr val="tx1"/>
                </a:solidFill>
              </a:rPr>
              <a:t>“Entangle Him in His talk” (15)</a:t>
            </a:r>
          </a:p>
          <a:p>
            <a:r>
              <a:rPr lang="en-US" sz="3400" dirty="0">
                <a:solidFill>
                  <a:schemeClr val="tx1"/>
                </a:solidFill>
              </a:rPr>
              <a:t>“Is it lawful to pay taxes to Caesar” (17)</a:t>
            </a:r>
          </a:p>
          <a:p>
            <a:r>
              <a:rPr lang="en-US" sz="3400" dirty="0">
                <a:solidFill>
                  <a:schemeClr val="tx1"/>
                </a:solidFill>
              </a:rPr>
              <a:t>How would this entangle Him?</a:t>
            </a:r>
          </a:p>
          <a:p>
            <a:pPr>
              <a:spcAft>
                <a:spcPts val="1200"/>
              </a:spcAft>
            </a:pPr>
            <a:r>
              <a:rPr lang="en-US" sz="3400" dirty="0">
                <a:solidFill>
                  <a:schemeClr val="tx1"/>
                </a:solidFill>
              </a:rPr>
              <a:t>Political Turmoil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tx1"/>
                </a:solidFill>
              </a:rPr>
              <a:t>“Whose image and inscription is this?”</a:t>
            </a:r>
          </a:p>
        </p:txBody>
      </p:sp>
    </p:spTree>
    <p:extLst>
      <p:ext uri="{BB962C8B-B14F-4D97-AF65-F5344CB8AC3E}">
        <p14:creationId xmlns:p14="http://schemas.microsoft.com/office/powerpoint/2010/main" val="1336040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A2418-BFEB-AF4B-AF02-B99EFD15E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>
                <a:latin typeface="+mn-lt"/>
              </a:rPr>
              <a:t>Matthew 22:15-22</a:t>
            </a:r>
            <a:endParaRPr lang="en-US" sz="60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8056C5-E96B-244F-88ED-E7BBCFA06F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40084"/>
            <a:ext cx="7886700" cy="4435813"/>
          </a:xfrm>
          <a:noFill/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400" dirty="0">
                <a:solidFill>
                  <a:schemeClr val="tx1"/>
                </a:solidFill>
              </a:rPr>
              <a:t>Our world is plagued by turmoil</a:t>
            </a:r>
          </a:p>
          <a:p>
            <a:pPr marL="0" indent="0" algn="ctr">
              <a:buNone/>
            </a:pPr>
            <a:r>
              <a:rPr lang="en-US" sz="3400" dirty="0">
                <a:solidFill>
                  <a:schemeClr val="tx1"/>
                </a:solidFill>
              </a:rPr>
              <a:t>Political, social, moral, and religious</a:t>
            </a:r>
          </a:p>
          <a:p>
            <a:pPr marL="0" indent="0" algn="ctr">
              <a:buNone/>
            </a:pPr>
            <a:r>
              <a:rPr lang="en-US" sz="3400" dirty="0">
                <a:solidFill>
                  <a:schemeClr val="tx1"/>
                </a:solidFill>
              </a:rPr>
              <a:t>This can trouble Christians.</a:t>
            </a:r>
          </a:p>
          <a:p>
            <a:pPr marL="0" indent="0" algn="ctr">
              <a:buNone/>
            </a:pPr>
            <a:r>
              <a:rPr lang="en-US" sz="3400" dirty="0">
                <a:solidFill>
                  <a:schemeClr val="tx1"/>
                </a:solidFill>
              </a:rPr>
              <a:t>This can cause conflicts and division even among Christians.</a:t>
            </a:r>
          </a:p>
          <a:p>
            <a:pPr marL="0" indent="0" algn="ctr">
              <a:buNone/>
            </a:pPr>
            <a:r>
              <a:rPr lang="en-US" sz="3400" dirty="0">
                <a:solidFill>
                  <a:schemeClr val="tx1"/>
                </a:solidFill>
              </a:rPr>
              <a:t>The words of Jesus offer answers to this anxiety that can help us through it. </a:t>
            </a:r>
          </a:p>
        </p:txBody>
      </p:sp>
    </p:spTree>
    <p:extLst>
      <p:ext uri="{BB962C8B-B14F-4D97-AF65-F5344CB8AC3E}">
        <p14:creationId xmlns:p14="http://schemas.microsoft.com/office/powerpoint/2010/main" val="325408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A2418-BFEB-AF4B-AF02-B99EFD15E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dirty="0">
                <a:latin typeface="+mn-lt"/>
              </a:rPr>
              <a:t>Whose Image?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8056C5-E96B-244F-88ED-E7BBCFA06F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40084"/>
            <a:ext cx="7886700" cy="4435813"/>
          </a:xfrm>
          <a:noFill/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tx1"/>
                </a:solidFill>
              </a:rPr>
              <a:t>1. His Answer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tx1"/>
                </a:solidFill>
              </a:rPr>
              <a:t>Caesar’s image is on the coin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tx1"/>
                </a:solidFill>
              </a:rPr>
              <a:t>Give him what is his (21a)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tx1"/>
                </a:solidFill>
              </a:rPr>
              <a:t>Answer: Yes, pay your taxes!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tx1"/>
                </a:solidFill>
              </a:rPr>
              <a:t>Romans 13:1-7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tx1"/>
                </a:solidFill>
              </a:rPr>
              <a:t>Christians should be good citizens.</a:t>
            </a:r>
          </a:p>
        </p:txBody>
      </p:sp>
    </p:spTree>
    <p:extLst>
      <p:ext uri="{BB962C8B-B14F-4D97-AF65-F5344CB8AC3E}">
        <p14:creationId xmlns:p14="http://schemas.microsoft.com/office/powerpoint/2010/main" val="1829446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A2418-BFEB-AF4B-AF02-B99EFD15E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dirty="0">
                <a:latin typeface="+mn-lt"/>
              </a:rPr>
              <a:t>Whose Image?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8056C5-E96B-244F-88ED-E7BBCFA06F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40084"/>
            <a:ext cx="7886700" cy="4435813"/>
          </a:xfrm>
          <a:noFill/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tx1"/>
                </a:solidFill>
              </a:rPr>
              <a:t>1. His Answer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tx1"/>
                </a:solidFill>
              </a:rPr>
              <a:t>Give to God what is His (21b).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tx1"/>
                </a:solidFill>
              </a:rPr>
              <a:t>This calls for some distinct attitudes: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Separation (2 Cor. 6:14-18)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Distance (John 15:18-19; 17:13-16)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Disengagement (John 19:8-11)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Leaven (Matt. 13:33; Phil. 2:14-16)</a:t>
            </a:r>
          </a:p>
        </p:txBody>
      </p:sp>
    </p:spTree>
    <p:extLst>
      <p:ext uri="{BB962C8B-B14F-4D97-AF65-F5344CB8AC3E}">
        <p14:creationId xmlns:p14="http://schemas.microsoft.com/office/powerpoint/2010/main" val="1481474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A2418-BFEB-AF4B-AF02-B99EFD15E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dirty="0">
                <a:latin typeface="+mn-lt"/>
              </a:rPr>
              <a:t>Whose Image?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8056C5-E96B-244F-88ED-E7BBCFA06F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40084"/>
            <a:ext cx="7886700" cy="4435813"/>
          </a:xfrm>
          <a:noFill/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tx1"/>
                </a:solidFill>
              </a:rPr>
              <a:t>2. His Image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tx1"/>
                </a:solidFill>
              </a:rPr>
              <a:t>Christians live in the world but hold citizenship in heaven (Phil. 3:18-21).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tx1"/>
                </a:solidFill>
              </a:rPr>
              <a:t>We must bear the image of Christ (Rom. </a:t>
            </a:r>
            <a:r>
              <a:rPr lang="en-US" sz="4000">
                <a:solidFill>
                  <a:schemeClr val="tx1"/>
                </a:solidFill>
              </a:rPr>
              <a:t>8:18-20</a:t>
            </a:r>
            <a:r>
              <a:rPr lang="en-US" sz="4000" dirty="0">
                <a:solidFill>
                  <a:schemeClr val="tx1"/>
                </a:solidFill>
              </a:rPr>
              <a:t>; 1 Cor. 15:49; 2 Cor. 3:12-18; Col. 3:8-11)</a:t>
            </a:r>
          </a:p>
        </p:txBody>
      </p:sp>
    </p:spTree>
    <p:extLst>
      <p:ext uri="{BB962C8B-B14F-4D97-AF65-F5344CB8AC3E}">
        <p14:creationId xmlns:p14="http://schemas.microsoft.com/office/powerpoint/2010/main" val="1455157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A2418-BFEB-AF4B-AF02-B99EFD15E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dirty="0">
                <a:latin typeface="+mn-lt"/>
              </a:rPr>
              <a:t>Whose Image?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8056C5-E96B-244F-88ED-E7BBCFA06F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40084"/>
            <a:ext cx="7886700" cy="4435813"/>
          </a:xfrm>
          <a:noFill/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tx1"/>
                </a:solidFill>
              </a:rPr>
              <a:t>2. His Image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en-US" sz="4000" dirty="0">
                <a:solidFill>
                  <a:schemeClr val="tx1"/>
                </a:solidFill>
              </a:rPr>
              <a:t>We must allow His image to. . . 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tx1"/>
                </a:solidFill>
              </a:rPr>
              <a:t>Be impressed upon our lives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tx1"/>
                </a:solidFill>
              </a:rPr>
              <a:t>Shape our lives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tx1"/>
                </a:solidFill>
              </a:rPr>
              <a:t>Direct our thoughts and attitudes</a:t>
            </a:r>
          </a:p>
        </p:txBody>
      </p:sp>
    </p:spTree>
    <p:extLst>
      <p:ext uri="{BB962C8B-B14F-4D97-AF65-F5344CB8AC3E}">
        <p14:creationId xmlns:p14="http://schemas.microsoft.com/office/powerpoint/2010/main" val="3274074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A2418-BFEB-AF4B-AF02-B99EFD15E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dirty="0">
                <a:latin typeface="+mn-lt"/>
              </a:rPr>
              <a:t>Whose Image?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8056C5-E96B-244F-88ED-E7BBCFA06F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40084"/>
            <a:ext cx="7886700" cy="4435813"/>
          </a:xfrm>
          <a:noFill/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>
                <a:solidFill>
                  <a:schemeClr val="tx1"/>
                </a:solidFill>
              </a:rPr>
              <a:t>What could be said of your life?</a:t>
            </a:r>
          </a:p>
          <a:p>
            <a:pPr marL="0" indent="0" algn="ctr">
              <a:buNone/>
            </a:pPr>
            <a:r>
              <a:rPr lang="en-US" sz="6000" dirty="0">
                <a:solidFill>
                  <a:schemeClr val="tx1"/>
                </a:solidFill>
              </a:rPr>
              <a:t>“Whose image and inscription” </a:t>
            </a:r>
            <a:r>
              <a:rPr lang="en-US" sz="6000">
                <a:solidFill>
                  <a:schemeClr val="tx1"/>
                </a:solidFill>
              </a:rPr>
              <a:t>does it bear?</a:t>
            </a:r>
            <a:endParaRPr lang="en-US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442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237</TotalTime>
  <Words>275</Words>
  <Application>Microsoft Macintosh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Matthew 22:15-22</vt:lpstr>
      <vt:lpstr>Matthew 22:15-22</vt:lpstr>
      <vt:lpstr>Whose Image?</vt:lpstr>
      <vt:lpstr>Whose Image?</vt:lpstr>
      <vt:lpstr>Whose Image?</vt:lpstr>
      <vt:lpstr>Whose Image?</vt:lpstr>
      <vt:lpstr>Whose Image?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Pope</dc:creator>
  <cp:lastModifiedBy>Kyle Pope</cp:lastModifiedBy>
  <cp:revision>16</cp:revision>
  <dcterms:created xsi:type="dcterms:W3CDTF">2023-11-04T22:37:42Z</dcterms:created>
  <dcterms:modified xsi:type="dcterms:W3CDTF">2023-11-05T23:32:24Z</dcterms:modified>
</cp:coreProperties>
</file>